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15"/>
  </p:notesMasterIdLst>
  <p:sldIdLst>
    <p:sldId id="273" r:id="rId3"/>
    <p:sldId id="259" r:id="rId4"/>
    <p:sldId id="280" r:id="rId5"/>
    <p:sldId id="281" r:id="rId6"/>
    <p:sldId id="285" r:id="rId7"/>
    <p:sldId id="288" r:id="rId8"/>
    <p:sldId id="289" r:id="rId9"/>
    <p:sldId id="291" r:id="rId10"/>
    <p:sldId id="287" r:id="rId11"/>
    <p:sldId id="264" r:id="rId12"/>
    <p:sldId id="275" r:id="rId13"/>
    <p:sldId id="284"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E2550A"/>
    <a:srgbClr val="1250A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79175" autoAdjust="0"/>
  </p:normalViewPr>
  <p:slideViewPr>
    <p:cSldViewPr snapToGrid="0">
      <p:cViewPr varScale="1">
        <p:scale>
          <a:sx n="59" d="100"/>
          <a:sy n="59" d="100"/>
        </p:scale>
        <p:origin x="7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DD358-C2BE-4616-8539-89B7610A349B}" type="datetimeFigureOut">
              <a:rPr lang="uk-UA" smtClean="0"/>
              <a:t>14.07.2019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7AE34-5FED-4CE7-8C97-131DD1091E04}" type="slidenum">
              <a:rPr lang="uk-UA" smtClean="0"/>
              <a:t>‹#›</a:t>
            </a:fld>
            <a:endParaRPr lang="uk-UA"/>
          </a:p>
        </p:txBody>
      </p:sp>
    </p:spTree>
    <p:extLst>
      <p:ext uri="{BB962C8B-B14F-4D97-AF65-F5344CB8AC3E}">
        <p14:creationId xmlns:p14="http://schemas.microsoft.com/office/powerpoint/2010/main" val="86982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2</a:t>
            </a:fld>
            <a:endParaRPr lang="uk-UA"/>
          </a:p>
        </p:txBody>
      </p:sp>
    </p:spTree>
    <p:extLst>
      <p:ext uri="{BB962C8B-B14F-4D97-AF65-F5344CB8AC3E}">
        <p14:creationId xmlns:p14="http://schemas.microsoft.com/office/powerpoint/2010/main" val="34809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5"/>
          </p:nvPr>
        </p:nvSpPr>
        <p:spPr/>
        <p:txBody>
          <a:bodyPr/>
          <a:lstStyle/>
          <a:p>
            <a:fld id="{2367AE34-5FED-4CE7-8C97-131DD1091E04}" type="slidenum">
              <a:rPr lang="uk-UA" smtClean="0"/>
              <a:t>12</a:t>
            </a:fld>
            <a:endParaRPr lang="uk-UA"/>
          </a:p>
        </p:txBody>
      </p:sp>
    </p:spTree>
    <p:extLst>
      <p:ext uri="{BB962C8B-B14F-4D97-AF65-F5344CB8AC3E}">
        <p14:creationId xmlns:p14="http://schemas.microsoft.com/office/powerpoint/2010/main" val="320413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3</a:t>
            </a:fld>
            <a:endParaRPr lang="uk-UA"/>
          </a:p>
        </p:txBody>
      </p:sp>
    </p:spTree>
    <p:extLst>
      <p:ext uri="{BB962C8B-B14F-4D97-AF65-F5344CB8AC3E}">
        <p14:creationId xmlns:p14="http://schemas.microsoft.com/office/powerpoint/2010/main" val="21095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aving </a:t>
            </a:r>
            <a:r>
              <a:rPr lang="en-US" sz="1200" b="0" i="0" kern="1200" dirty="0">
                <a:solidFill>
                  <a:schemeClr val="tx1"/>
                </a:solidFill>
                <a:effectLst/>
                <a:latin typeface="+mn-lt"/>
                <a:ea typeface="+mn-ea"/>
                <a:cs typeface="+mn-cs"/>
              </a:rPr>
              <a:t>the session’s flip charts on the walls around can help remind participants of the essential theory of a session. A set of flip charts full of post-it notes created by participants themselves during exercises can provide a sense of creativity and progress.</a:t>
            </a:r>
          </a:p>
          <a:p>
            <a:r>
              <a:rPr lang="en-US" sz="1200" b="0" i="0" kern="1200" dirty="0">
                <a:solidFill>
                  <a:schemeClr val="tx1"/>
                </a:solidFill>
                <a:effectLst/>
                <a:latin typeface="+mn-lt"/>
                <a:ea typeface="+mn-ea"/>
                <a:cs typeface="+mn-cs"/>
              </a:rPr>
              <a:t>Table and chair arrangements likewise affect the learning process, as do the kinds of settings you use for group work and individual presentations. It is a critical aspect because the atmosphere the physical space creates will impact both the speaker’s effectiveness and the interaction of the audience members.</a:t>
            </a:r>
          </a:p>
          <a:p>
            <a:endParaRPr lang="en-US" dirty="0"/>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4</a:t>
            </a:fld>
            <a:endParaRPr lang="uk-UA"/>
          </a:p>
        </p:txBody>
      </p:sp>
    </p:spTree>
    <p:extLst>
      <p:ext uri="{BB962C8B-B14F-4D97-AF65-F5344CB8AC3E}">
        <p14:creationId xmlns:p14="http://schemas.microsoft.com/office/powerpoint/2010/main" val="413371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Theater Style</a:t>
            </a:r>
          </a:p>
          <a:p>
            <a:r>
              <a:rPr lang="en-US" dirty="0"/>
              <a:t>Theatre</a:t>
            </a:r>
            <a:r>
              <a:rPr lang="en-US" baseline="0" dirty="0"/>
              <a:t> </a:t>
            </a:r>
            <a:r>
              <a:rPr lang="en-US" dirty="0"/>
              <a:t>style room arrangement is a classic one: participants are seated in rows of chairs, much like in a theater or cinema, to watch and listen to a speaker or several speakers as well as visual and auditory aids. There’s generally a gap in the middle to allow easy access for central seats and a large stage to accommodate speakers, visuals and auditory aids. This style, thus, is typical for events with a large number of attendees where content is delivered as a lecture.</a:t>
            </a:r>
          </a:p>
          <a:p>
            <a:r>
              <a:rPr lang="en-US" dirty="0"/>
              <a:t>U-Shape</a:t>
            </a:r>
          </a:p>
          <a:p>
            <a:r>
              <a:rPr lang="en-US" dirty="0"/>
              <a:t>A U-shaped seating arrangement is just what the name describes – a letter U setup of tables and chairs arranged in an open-ended shape with the participants facing inwards. It is a classic boardroom setup that enables members to both face each other and the speaker.</a:t>
            </a:r>
          </a:p>
          <a:p>
            <a:endParaRPr lang="en-US" dirty="0"/>
          </a:p>
          <a:p>
            <a:r>
              <a:rPr lang="en-US" dirty="0"/>
              <a:t>Removing the tables and only having chairs in a U-shape allows for open interaction between the trainers and participants. This version is often used for soft skills development trainings and workshops.</a:t>
            </a:r>
          </a:p>
          <a:p>
            <a:endParaRPr lang="en-US" dirty="0"/>
          </a:p>
          <a:p>
            <a:r>
              <a:rPr lang="en-US" dirty="0"/>
              <a:t>Banquet Style</a:t>
            </a:r>
          </a:p>
          <a:p>
            <a:r>
              <a:rPr lang="en-US" dirty="0"/>
              <a:t>The banquet style room arrangement is a round table setup with participants facing each other like at a dinner table. This encourages full interaction between people sitting at one table. It is often used for interactive workshops with group discussions and exercises.</a:t>
            </a:r>
          </a:p>
          <a:p>
            <a:endParaRPr lang="en-US" dirty="0"/>
          </a:p>
          <a:p>
            <a:r>
              <a:rPr lang="en-US" dirty="0"/>
              <a:t>Boardroom or Conference Style</a:t>
            </a:r>
          </a:p>
          <a:p>
            <a:r>
              <a:rPr lang="en-US" dirty="0"/>
              <a:t>Conference or boardroom style has one large table that fits around 7 to 20 people with room for their various equipment such as laptops, mobile devices and video conferencing devices. All participants face the middle to enable discussion and interaction from all directions. The boardroom or conference style can also be adjusted to include many tables that form a hollow square/rectangle.</a:t>
            </a:r>
          </a:p>
          <a:p>
            <a:endParaRPr lang="en-US" dirty="0"/>
          </a:p>
          <a:p>
            <a:r>
              <a:rPr lang="en-US" dirty="0"/>
              <a:t>Classroom Setup</a:t>
            </a:r>
          </a:p>
          <a:p>
            <a:r>
              <a:rPr lang="en-US" dirty="0"/>
              <a:t>It is a classic classroom style where tables and chairs are arranged in parallel rows facing the front of the room. It is common for lectures and primarily supports interaction between the speaker and the audience and less between participants. Although, participants sharing a table can do small group exercises or sharing their work with one another.</a:t>
            </a:r>
          </a:p>
          <a:p>
            <a:endParaRPr lang="en-US" dirty="0"/>
          </a:p>
          <a:p>
            <a:r>
              <a:rPr lang="en-US" dirty="0"/>
              <a:t>Crescent (Rounds) or Cabaret Style</a:t>
            </a:r>
          </a:p>
          <a:p>
            <a:r>
              <a:rPr lang="en-US" dirty="0"/>
              <a:t>As the name suggests, members of the audience are seated in a round table but leaving empty space towards the stage or the location of the speaker. Tables are either scattered or strategically placed to maximize engagement as well as line of vision. The setup is conducive to small group exercises or discussions while keeping a focus on centrally displayed information or a speaker.</a:t>
            </a:r>
          </a:p>
        </p:txBody>
      </p:sp>
      <p:sp>
        <p:nvSpPr>
          <p:cNvPr id="4" name="Slide Number Placeholder 3"/>
          <p:cNvSpPr>
            <a:spLocks noGrp="1"/>
          </p:cNvSpPr>
          <p:nvPr>
            <p:ph type="sldNum" sz="quarter" idx="10"/>
          </p:nvPr>
        </p:nvSpPr>
        <p:spPr/>
        <p:txBody>
          <a:bodyPr/>
          <a:lstStyle/>
          <a:p>
            <a:fld id="{2367AE34-5FED-4CE7-8C97-131DD1091E04}" type="slidenum">
              <a:rPr lang="uk-UA" smtClean="0">
                <a:solidFill>
                  <a:prstClr val="black"/>
                </a:solidFill>
              </a:rPr>
              <a:pPr/>
              <a:t>5</a:t>
            </a:fld>
            <a:endParaRPr lang="uk-UA">
              <a:solidFill>
                <a:prstClr val="black"/>
              </a:solidFill>
            </a:endParaRPr>
          </a:p>
        </p:txBody>
      </p:sp>
    </p:spTree>
    <p:extLst>
      <p:ext uri="{BB962C8B-B14F-4D97-AF65-F5344CB8AC3E}">
        <p14:creationId xmlns:p14="http://schemas.microsoft.com/office/powerpoint/2010/main" val="98736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few further considerations when choosing a supportive room design :</a:t>
            </a:r>
          </a:p>
          <a:p>
            <a:endParaRPr lang="en-US" dirty="0"/>
          </a:p>
          <a:p>
            <a:r>
              <a:rPr lang="en-US" dirty="0"/>
              <a:t>Will the seating arrangement need to be changed during the session? If yes, avoid using a place where tables are fixed to the ground.</a:t>
            </a:r>
          </a:p>
          <a:p>
            <a:r>
              <a:rPr lang="en-US" dirty="0"/>
              <a:t>Will participants need to use laptops, or have note taking/sketching space?</a:t>
            </a:r>
          </a:p>
          <a:p>
            <a:r>
              <a:rPr lang="en-US" dirty="0"/>
              <a:t>What type of visuals do you plan to use. Slides? Flipcharts? Video conferencing? Make sure all participants have an unobstructed view of the visuals so that they don’t need to twist and turn to see the visuals.</a:t>
            </a:r>
          </a:p>
          <a:p>
            <a:r>
              <a:rPr lang="en-US" dirty="0"/>
              <a:t>Usually, the number of chairs should match with the number of participants, allowing a few extra chairs in case you have extra participants.</a:t>
            </a:r>
          </a:p>
          <a:p>
            <a:r>
              <a:rPr lang="en-US" dirty="0"/>
              <a:t>Consider where snacks and meals will be served. You might want to dedicate some extra tables to coffee break supplies when a break room is unavailable.</a:t>
            </a:r>
          </a:p>
          <a:p>
            <a:endParaRPr lang="uk-UA" dirty="0"/>
          </a:p>
        </p:txBody>
      </p:sp>
      <p:sp>
        <p:nvSpPr>
          <p:cNvPr id="4" name="Slide Number Placeholder 3"/>
          <p:cNvSpPr>
            <a:spLocks noGrp="1"/>
          </p:cNvSpPr>
          <p:nvPr>
            <p:ph type="sldNum" sz="quarter" idx="5"/>
          </p:nvPr>
        </p:nvSpPr>
        <p:spPr/>
        <p:txBody>
          <a:bodyPr/>
          <a:lstStyle/>
          <a:p>
            <a:fld id="{2367AE34-5FED-4CE7-8C97-131DD1091E04}" type="slidenum">
              <a:rPr lang="uk-UA" smtClean="0"/>
              <a:t>6</a:t>
            </a:fld>
            <a:endParaRPr lang="uk-UA"/>
          </a:p>
        </p:txBody>
      </p:sp>
    </p:spTree>
    <p:extLst>
      <p:ext uri="{BB962C8B-B14F-4D97-AF65-F5344CB8AC3E}">
        <p14:creationId xmlns:p14="http://schemas.microsoft.com/office/powerpoint/2010/main" val="15132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474747"/>
                </a:solidFill>
                <a:effectLst/>
                <a:latin typeface="Open Sans" panose="020B0606030504020204" pitchFamily="34" charset="0"/>
              </a:rPr>
              <a:t>Power supply and outlets</a:t>
            </a:r>
            <a:r>
              <a:rPr lang="en-US" b="0" i="0" dirty="0">
                <a:solidFill>
                  <a:srgbClr val="474747"/>
                </a:solidFill>
                <a:effectLst/>
                <a:latin typeface="Open Sans" panose="020B0606030504020204" pitchFamily="34" charset="0"/>
              </a:rPr>
              <a:t>: There should be enough to accommodate charging of laptops and other electronic devices needed for training and exercises, placed accessible but strategically so not to hinder the speakers, trainers and participants. You don’t want people tripping over power cords.</a:t>
            </a:r>
          </a:p>
          <a:p>
            <a:pPr algn="l">
              <a:buFont typeface="Arial" panose="020B0604020202020204" pitchFamily="34" charset="0"/>
              <a:buChar char="•"/>
            </a:pPr>
            <a:r>
              <a:rPr lang="en-US" b="1" i="0" dirty="0">
                <a:solidFill>
                  <a:srgbClr val="474747"/>
                </a:solidFill>
                <a:effectLst/>
                <a:latin typeface="Open Sans" panose="020B0606030504020204" pitchFamily="34" charset="0"/>
              </a:rPr>
              <a:t>Internet access</a:t>
            </a:r>
            <a:r>
              <a:rPr lang="en-US" b="0" i="0" dirty="0">
                <a:solidFill>
                  <a:srgbClr val="474747"/>
                </a:solidFill>
                <a:effectLst/>
                <a:latin typeface="Open Sans" panose="020B0606030504020204" pitchFamily="34" charset="0"/>
              </a:rPr>
              <a:t>: Do you want/need your participants to have internet access? If yes, make sure that the </a:t>
            </a:r>
            <a:r>
              <a:rPr lang="en-US" b="0" i="0" dirty="0" err="1">
                <a:solidFill>
                  <a:srgbClr val="474747"/>
                </a:solidFill>
                <a:effectLst/>
                <a:latin typeface="Open Sans" panose="020B0606030504020204" pitchFamily="34" charset="0"/>
              </a:rPr>
              <a:t>WiFi</a:t>
            </a:r>
            <a:r>
              <a:rPr lang="en-US" b="0" i="0" dirty="0">
                <a:solidFill>
                  <a:srgbClr val="474747"/>
                </a:solidFill>
                <a:effectLst/>
                <a:latin typeface="Open Sans" panose="020B0606030504020204" pitchFamily="34" charset="0"/>
              </a:rPr>
              <a:t> code is easily visible to everyone upon arriving. And if you need to use internet during the session for any task, make sure that the bandwidth is enough to accommodate everyone.</a:t>
            </a:r>
          </a:p>
          <a:p>
            <a:pPr algn="l">
              <a:buFont typeface="Arial" panose="020B0604020202020204" pitchFamily="34" charset="0"/>
              <a:buChar char="•"/>
            </a:pPr>
            <a:r>
              <a:rPr lang="en-US" b="1" i="0" dirty="0">
                <a:solidFill>
                  <a:srgbClr val="474747"/>
                </a:solidFill>
                <a:effectLst/>
                <a:latin typeface="Open Sans" panose="020B0606030504020204" pitchFamily="34" charset="0"/>
              </a:rPr>
              <a:t>Heating and cooling</a:t>
            </a:r>
            <a:r>
              <a:rPr lang="en-US" b="0" i="0" dirty="0">
                <a:solidFill>
                  <a:srgbClr val="474747"/>
                </a:solidFill>
                <a:effectLst/>
                <a:latin typeface="Open Sans" panose="020B0606030504020204" pitchFamily="34" charset="0"/>
              </a:rPr>
              <a:t>: The venue must be warm or cool enough. For larger groups, expect that the temperature will rise over time with more people in the room.</a:t>
            </a:r>
          </a:p>
          <a:p>
            <a:pPr algn="l">
              <a:buFont typeface="Arial" panose="020B0604020202020204" pitchFamily="34" charset="0"/>
              <a:buChar char="•"/>
            </a:pPr>
            <a:r>
              <a:rPr lang="en-US" b="1" i="0" dirty="0">
                <a:solidFill>
                  <a:srgbClr val="474747"/>
                </a:solidFill>
                <a:effectLst/>
                <a:latin typeface="Open Sans" panose="020B0606030504020204" pitchFamily="34" charset="0"/>
              </a:rPr>
              <a:t>Additional furniture</a:t>
            </a:r>
            <a:r>
              <a:rPr lang="en-US" b="0" i="0" dirty="0">
                <a:solidFill>
                  <a:srgbClr val="474747"/>
                </a:solidFill>
                <a:effectLst/>
                <a:latin typeface="Open Sans" panose="020B0606030504020204" pitchFamily="34" charset="0"/>
              </a:rPr>
              <a:t>: Aside from tables and chairs, what other furnishing should be added or removed from the room to provide better comfort and utility to both facilitators and participants?</a:t>
            </a:r>
          </a:p>
          <a:p>
            <a:pPr algn="l">
              <a:buFont typeface="Arial" panose="020B0604020202020204" pitchFamily="34" charset="0"/>
              <a:buChar char="•"/>
            </a:pPr>
            <a:r>
              <a:rPr lang="en-US" b="1" i="0" dirty="0">
                <a:solidFill>
                  <a:srgbClr val="474747"/>
                </a:solidFill>
                <a:effectLst/>
                <a:latin typeface="Open Sans" panose="020B0606030504020204" pitchFamily="34" charset="0"/>
              </a:rPr>
              <a:t>Lighting:</a:t>
            </a:r>
            <a:r>
              <a:rPr lang="en-US" b="0" i="0" dirty="0">
                <a:solidFill>
                  <a:srgbClr val="474747"/>
                </a:solidFill>
                <a:effectLst/>
                <a:latin typeface="Open Sans" panose="020B0606030504020204" pitchFamily="34" charset="0"/>
              </a:rPr>
              <a:t> The venue must have enough lighting for speakers and participants to be able to see clearly but without being too bright.</a:t>
            </a:r>
          </a:p>
          <a:p>
            <a:r>
              <a:rPr lang="en-US" dirty="0"/>
              <a:t>Consider how your own position can influence participation:</a:t>
            </a:r>
          </a:p>
          <a:p>
            <a:r>
              <a:rPr lang="en-US" dirty="0"/>
              <a:t>If you like to move around while you speak, do a check from different seats to see which spots in the room might be blind to some. Make sure everyone can see you at all times.</a:t>
            </a:r>
          </a:p>
          <a:p>
            <a:endParaRPr lang="en-US" dirty="0"/>
          </a:p>
        </p:txBody>
      </p:sp>
      <p:sp>
        <p:nvSpPr>
          <p:cNvPr id="4" name="Slide Number Placeholder 3"/>
          <p:cNvSpPr>
            <a:spLocks noGrp="1"/>
          </p:cNvSpPr>
          <p:nvPr>
            <p:ph type="sldNum" sz="quarter" idx="5"/>
          </p:nvPr>
        </p:nvSpPr>
        <p:spPr/>
        <p:txBody>
          <a:bodyPr/>
          <a:lstStyle/>
          <a:p>
            <a:fld id="{2367AE34-5FED-4CE7-8C97-131DD1091E04}" type="slidenum">
              <a:rPr lang="uk-UA" smtClean="0"/>
              <a:t>7</a:t>
            </a:fld>
            <a:endParaRPr lang="uk-UA"/>
          </a:p>
        </p:txBody>
      </p:sp>
    </p:spTree>
    <p:extLst>
      <p:ext uri="{BB962C8B-B14F-4D97-AF65-F5344CB8AC3E}">
        <p14:creationId xmlns:p14="http://schemas.microsoft.com/office/powerpoint/2010/main" val="65816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established that managing the attention and energy of people in the room is an essential responsibility of trainers. Beyond generic tips on how to keep up engagement and monitor the energy/attention level in the room, this session also covers how to deal with difficult participants and handle conflicts in the classroom.</a:t>
            </a:r>
          </a:p>
          <a:p>
            <a:endParaRPr lang="en-US" dirty="0"/>
          </a:p>
          <a:p>
            <a:r>
              <a:rPr lang="en-US" dirty="0"/>
              <a:t>When people from different backgrounds and life experiences meet to go through an intense learning event, there will inevitably be various reactions. Some might sit back, others will fully engage, and there will be some who will adopt blocking roles. This is a natural response to some sessions or specific tasks, so it is important that trainees be prepared to handle such situations.</a:t>
            </a:r>
          </a:p>
          <a:p>
            <a:endParaRPr lang="en-US" dirty="0"/>
          </a:p>
          <a:p>
            <a:r>
              <a:rPr lang="en-US" dirty="0"/>
              <a:t>These are situations with which most everyone has some previous personal experience, so a structured sharing session can be the right approach to leverage trainees’ existing knowledge.</a:t>
            </a:r>
          </a:p>
          <a:p>
            <a:endParaRPr lang="en-US" dirty="0"/>
          </a:p>
          <a:p>
            <a:r>
              <a:rPr lang="en-US" dirty="0"/>
              <a:t>As part of this block, arrange a facilitated group discussion or a rotating café style conversation to discuss different topics in smaller groups:</a:t>
            </a:r>
          </a:p>
          <a:p>
            <a:endParaRPr lang="en-US" dirty="0"/>
          </a:p>
          <a:p>
            <a:r>
              <a:rPr lang="en-US" dirty="0"/>
              <a:t>Keeping up the attention level (using different interaction techniques)</a:t>
            </a:r>
          </a:p>
          <a:p>
            <a:r>
              <a:rPr lang="en-US" dirty="0"/>
              <a:t>Handling difficult participants</a:t>
            </a:r>
          </a:p>
          <a:p>
            <a:r>
              <a:rPr lang="en-US" dirty="0"/>
              <a:t>Handling conflict situations.</a:t>
            </a:r>
          </a:p>
          <a:p>
            <a:r>
              <a:rPr lang="en-US" dirty="0"/>
              <a:t>If you look for a specific exercise to address challenging </a:t>
            </a:r>
            <a:r>
              <a:rPr lang="en-US" dirty="0" err="1"/>
              <a:t>behaviours</a:t>
            </a:r>
            <a:r>
              <a:rPr lang="en-US" dirty="0"/>
              <a:t> during a training session, then you might find useful the group exercise “Participants from Hell”. It gives a handy framework for letting participants brainstorm rules or guidelines for handling different kinds of disruptive </a:t>
            </a:r>
            <a:r>
              <a:rPr lang="en-US" dirty="0" err="1"/>
              <a:t>behaviours</a:t>
            </a:r>
            <a:r>
              <a:rPr lang="en-US" dirty="0"/>
              <a:t>.</a:t>
            </a:r>
          </a:p>
          <a:p>
            <a:endParaRPr lang="en-US" dirty="0"/>
          </a:p>
          <a:p>
            <a:r>
              <a:rPr lang="en-US" dirty="0"/>
              <a:t>This is a structured sharing activity that enables us to explore techniques for handling participants who disrupt interactive training sessions. </a:t>
            </a:r>
          </a:p>
          <a:p>
            <a:endParaRPr lang="en-US" dirty="0"/>
          </a:p>
          <a:p>
            <a:endParaRPr lang="en-US" dirty="0"/>
          </a:p>
          <a:p>
            <a:r>
              <a:rPr lang="en-US" dirty="0"/>
              <a:t>Different teams receive envelopes labeled with different types of disruptive participants. Participants brainstorm guidelines for handling disruptive </a:t>
            </a:r>
            <a:r>
              <a:rPr lang="en-US" dirty="0" err="1"/>
              <a:t>behaviours</a:t>
            </a:r>
            <a:r>
              <a:rPr lang="en-US" dirty="0"/>
              <a:t>, record the guidelines on a card, and place the card inside the envelope. </a:t>
            </a:r>
          </a:p>
          <a:p>
            <a:endParaRPr lang="en-US" dirty="0"/>
          </a:p>
          <a:p>
            <a:r>
              <a:rPr lang="en-US" dirty="0"/>
              <a:t>Teams rotate the envelopes and generate guideline cards for handling other types of disruptive participants. During the evaluation round, team members review the guideline cards generated by other teams and identify the top five suggestions.</a:t>
            </a:r>
          </a:p>
          <a:p>
            <a:endParaRPr lang="en-US" dirty="0"/>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8</a:t>
            </a:fld>
            <a:endParaRPr lang="uk-UA"/>
          </a:p>
        </p:txBody>
      </p:sp>
    </p:spTree>
    <p:extLst>
      <p:ext uri="{BB962C8B-B14F-4D97-AF65-F5344CB8AC3E}">
        <p14:creationId xmlns:p14="http://schemas.microsoft.com/office/powerpoint/2010/main" val="385906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Group dynamics play an important role not just in the training room but in our everyday lives, too. As a trainer, it is highly useful to be conscious of the dynamics taking place in the group and to be aware of the best ways to deal with a group depending on its dynamics. In this session, therefore, we introduce the topic of group dynamics and its influence on the training process. There are 7 parts of group dynamics that can determine patterns of interactions between the members of the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Size (number of participants)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Norms (or rules – from work or established by the facilitator)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Cohesiveness (e.g. if they worked together before)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Roles (roles from work environment are brought into the training room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Status (is it a formal or informal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Objectives (are all members aware of the objectives of the training and striving for them?)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Space (is physical space adequate to the training and exercises are customized according to the space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10</a:t>
            </a:fld>
            <a:endParaRPr lang="uk-UA"/>
          </a:p>
        </p:txBody>
      </p:sp>
    </p:spTree>
    <p:extLst>
      <p:ext uri="{BB962C8B-B14F-4D97-AF65-F5344CB8AC3E}">
        <p14:creationId xmlns:p14="http://schemas.microsoft.com/office/powerpoint/2010/main" val="75748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2D2D2D"/>
                </a:solidFill>
                <a:effectLst/>
                <a:uLnTx/>
                <a:uFillTx/>
                <a:latin typeface="Arial" panose="020B0604020202020204" pitchFamily="34" charset="0"/>
                <a:ea typeface="Cambria" panose="02040503050406030204" pitchFamily="18" charset="0"/>
                <a:cs typeface="Cambria" panose="02040503050406030204" pitchFamily="18" charset="0"/>
              </a:rPr>
              <a:t>Tabletop exercises have different traits compared to other types of activities.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2D2D2D"/>
              </a:solidFill>
              <a:effectLst/>
              <a:uLnTx/>
              <a:uFillTx/>
              <a:latin typeface="Arial" panose="020B0604020202020204" pitchFamily="34" charset="0"/>
              <a:ea typeface="Cambria" panose="02040503050406030204" pitchFamily="18" charset="0"/>
              <a:cs typeface="Cambria" panose="020405030504060302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2D2D2D"/>
                </a:solidFill>
                <a:effectLst/>
                <a:uLnTx/>
                <a:uFillTx/>
                <a:latin typeface="Arial" panose="020B0604020202020204" pitchFamily="34" charset="0"/>
                <a:ea typeface="Cambria" panose="02040503050406030204" pitchFamily="18" charset="0"/>
                <a:cs typeface="Cambria" panose="02040503050406030204" pitchFamily="18" charset="0"/>
              </a:rPr>
              <a:t>- Participants are usually sitting around a table or in a defined space and all materials about the case study are provided in advance.</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2D2D2D"/>
              </a:solidFill>
              <a:effectLst/>
              <a:uLnTx/>
              <a:uFillTx/>
              <a:latin typeface="Arial" panose="020B0604020202020204" pitchFamily="34" charset="0"/>
              <a:ea typeface="Cambria" panose="02040503050406030204" pitchFamily="18" charset="0"/>
              <a:cs typeface="Cambria" panose="020405030504060302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2D2D2D"/>
                </a:solidFill>
                <a:effectLst/>
                <a:uLnTx/>
                <a:uFillTx/>
                <a:latin typeface="Arial" panose="020B0604020202020204" pitchFamily="34" charset="0"/>
                <a:ea typeface="Cambria" panose="02040503050406030204" pitchFamily="18" charset="0"/>
                <a:cs typeface="Cambria" panose="02040503050406030204" pitchFamily="18" charset="0"/>
              </a:rPr>
              <a:t>- The workspace should be properly equipped with flipcharts, pens and chairs. If possible, posters, infographics, pictures related to the topic discussed should be hang on walls to facilitate visualization.</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2D2D2D"/>
              </a:solidFill>
              <a:effectLst/>
              <a:uLnTx/>
              <a:uFillTx/>
              <a:latin typeface="Arial" panose="020B0604020202020204" pitchFamily="34" charset="0"/>
              <a:ea typeface="Cambria" panose="02040503050406030204" pitchFamily="18" charset="0"/>
              <a:cs typeface="Cambria" panose="020405030504060302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2D2D2D"/>
                </a:solidFill>
                <a:effectLst/>
                <a:uLnTx/>
                <a:uFillTx/>
                <a:latin typeface="Arial" panose="020B0604020202020204" pitchFamily="34" charset="0"/>
                <a:ea typeface="Cambria" panose="02040503050406030204" pitchFamily="18" charset="0"/>
                <a:cs typeface="Cambria" panose="02040503050406030204" pitchFamily="18" charset="0"/>
              </a:rPr>
              <a:t>- Interactions among participants are as important as the exercise itself, sometimes more important than the final outcome. Set up a space that facilitates dialogues. </a:t>
            </a:r>
          </a:p>
          <a:p>
            <a:endParaRPr lang="en-US" dirty="0"/>
          </a:p>
        </p:txBody>
      </p:sp>
      <p:sp>
        <p:nvSpPr>
          <p:cNvPr id="4" name="Slide Number Placeholder 3"/>
          <p:cNvSpPr>
            <a:spLocks noGrp="1"/>
          </p:cNvSpPr>
          <p:nvPr>
            <p:ph type="sldNum" sz="quarter" idx="10"/>
          </p:nvPr>
        </p:nvSpPr>
        <p:spPr/>
        <p:txBody>
          <a:bodyPr/>
          <a:lstStyle/>
          <a:p>
            <a:fld id="{2367AE34-5FED-4CE7-8C97-131DD1091E04}" type="slidenum">
              <a:rPr lang="uk-UA" smtClean="0"/>
              <a:t>11</a:t>
            </a:fld>
            <a:endParaRPr lang="uk-UA"/>
          </a:p>
        </p:txBody>
      </p:sp>
    </p:spTree>
    <p:extLst>
      <p:ext uri="{BB962C8B-B14F-4D97-AF65-F5344CB8AC3E}">
        <p14:creationId xmlns:p14="http://schemas.microsoft.com/office/powerpoint/2010/main" val="2537110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0728091-E085-486D-B669-514AAEFB58C6}"/>
              </a:ext>
            </a:extLst>
          </p:cNvPr>
          <p:cNvSpPr/>
          <p:nvPr userDrawn="1"/>
        </p:nvSpPr>
        <p:spPr>
          <a:xfrm>
            <a:off x="0" y="3209925"/>
            <a:ext cx="12192000" cy="3648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1520030"/>
            <a:ext cx="6288578" cy="1585913"/>
          </a:xfrm>
        </p:spPr>
        <p:txBody>
          <a:bodyPr anchor="b"/>
          <a:lstStyle>
            <a:lvl1pPr algn="l">
              <a:defRPr sz="5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3344863"/>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grpSp>
        <p:nvGrpSpPr>
          <p:cNvPr id="9" name="Group 8">
            <a:extLst>
              <a:ext uri="{FF2B5EF4-FFF2-40B4-BE49-F238E27FC236}">
                <a16:creationId xmlns:a16="http://schemas.microsoft.com/office/drawing/2014/main" xmlns="" id="{B407931E-DE8D-424A-A0D6-19CCA8D0C05C}"/>
              </a:ext>
            </a:extLst>
          </p:cNvPr>
          <p:cNvGrpSpPr/>
          <p:nvPr userDrawn="1"/>
        </p:nvGrpSpPr>
        <p:grpSpPr>
          <a:xfrm>
            <a:off x="5673974" y="2609850"/>
            <a:ext cx="6103283" cy="3767860"/>
            <a:chOff x="2995037" y="225740"/>
            <a:chExt cx="8749364" cy="5401417"/>
          </a:xfrm>
        </p:grpSpPr>
        <p:pic>
          <p:nvPicPr>
            <p:cNvPr id="11" name="Picture 10" descr="https://agora-file-storage-prod.s3-us-west-1.amazonaws.com/workplace/attachment/9653946336834885011?response-content-disposition=inline%3B%20filename%3D%22TEAMS%2520picture%2520for%2520PPT.jpg%22%3B%20filename%2A%3Dutf-8%27%27TEAMS%2520picture%2520for%2520PPT.jpg&amp;X-Amz-Security-Token=FQoGZXIvYXdzECMaDLDqnXxh2BhesF0lXCK3Ay5V6xjVfr3XFTjtc45h%2F2qF1MBmrsUaLKQNknKKAWsk%2FtrXZ2DCS3zi3elYlkMia4w%2BJZLC3l8Esi8rZcgYW1Vvqiwlkauf%2FpGCeArn%2FgubOLwqLJ%2BYS13Eqn9Cojsbiu%2F2X1XghS5FKZ7OYlFzbl9bV2m5JOMs94XLr76G%2BAquQgC%2B05oIa4IhmAlBgI8C%2F%2B9DZKulReZ6IxyrPOOmnc535N605HfDs87mFSbN2JTKQbIXlp0CwR1%2F6sobHz0XRNKLOGnmRvH%2FypVg%2FNZTxc19%2BwOYrWYoPqFT7maYT3CR8OmDDVE9jfbBs8w4hhGVqg7OOrM4IcLpfZt%2Bb6dWDY6QwsbL359yJmhAhQ%2Fuxmp4Qgy1xJH0wIdOynIIQ6qk7j4NrK4UvQ8ZRv2QlHu46bB2lgmcosXctv%2BZIDkaae31PYu1joLPJ%2F0qrLqUeK5iZtYo4yIdtWwlxLApW6TKg1QRUY8F7%2BNRBzvLGUuXUVVeiIhXB9tLORSBUKYSCBbZ%2Btei7VGPtZYE6MMNcRnPtmrnWN60fUjS%2BFhqXkjCKGdF6kUXhOkyJ93hagttcnnEYd8dNQrRAUMokoml5AU%3D&amp;X-Amz-Algorithm=AWS4-HMAC-SHA256&amp;X-Amz-Date=20190313T190356Z&amp;X-Amz-SignedHeaders=host&amp;X-Amz-Expires=599&amp;X-Amz-Credential=ASIA2YR6PYW5XAJJRP3P%2F20190313%2Fus-west-1%2Fs3%2Faws4_request&amp;X-Amz-Signature=47cdde17764038b523cd2d9c67575c7ec16a48dee2d96fc16c236f57afe444c5">
              <a:extLst>
                <a:ext uri="{FF2B5EF4-FFF2-40B4-BE49-F238E27FC236}">
                  <a16:creationId xmlns:a16="http://schemas.microsoft.com/office/drawing/2014/main" xmlns="" id="{609D8F03-1878-426A-AC4B-021F9F3D40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496" t="2677" r="3405" b="2205"/>
            <a:stretch>
              <a:fillRect/>
            </a:stretch>
          </p:blipFill>
          <p:spPr bwMode="auto">
            <a:xfrm>
              <a:off x="4016338" y="225740"/>
              <a:ext cx="7728063" cy="5312549"/>
            </a:xfrm>
            <a:custGeom>
              <a:avLst/>
              <a:gdLst>
                <a:gd name="connsiteX0" fmla="*/ 2995717 w 7728063"/>
                <a:gd name="connsiteY0" fmla="*/ 176 h 5312549"/>
                <a:gd name="connsiteX1" fmla="*/ 4150459 w 7728063"/>
                <a:gd name="connsiteY1" fmla="*/ 118355 h 5312549"/>
                <a:gd name="connsiteX2" fmla="*/ 7711938 w 7728063"/>
                <a:gd name="connsiteY2" fmla="*/ 3581861 h 5312549"/>
                <a:gd name="connsiteX3" fmla="*/ 3396417 w 7728063"/>
                <a:gd name="connsiteY3" fmla="*/ 5240437 h 5312549"/>
                <a:gd name="connsiteX4" fmla="*/ 15913 w 7728063"/>
                <a:gd name="connsiteY4" fmla="*/ 2005532 h 5312549"/>
                <a:gd name="connsiteX5" fmla="*/ 2995717 w 7728063"/>
                <a:gd name="connsiteY5" fmla="*/ 176 h 53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8063" h="5312549">
                  <a:moveTo>
                    <a:pt x="2995717" y="176"/>
                  </a:moveTo>
                  <a:cubicBezTo>
                    <a:pt x="3425452" y="3465"/>
                    <a:pt x="3829792" y="52675"/>
                    <a:pt x="4150459" y="118355"/>
                  </a:cubicBezTo>
                  <a:cubicBezTo>
                    <a:pt x="5433130" y="381077"/>
                    <a:pt x="7952922" y="1474897"/>
                    <a:pt x="7711938" y="3581861"/>
                  </a:cubicBezTo>
                  <a:cubicBezTo>
                    <a:pt x="7575728" y="5069699"/>
                    <a:pt x="4679088" y="5503159"/>
                    <a:pt x="3396417" y="5240437"/>
                  </a:cubicBezTo>
                  <a:cubicBezTo>
                    <a:pt x="2113746" y="4977715"/>
                    <a:pt x="-214535" y="4154611"/>
                    <a:pt x="15913" y="2005532"/>
                  </a:cubicBezTo>
                  <a:cubicBezTo>
                    <a:pt x="188750" y="393722"/>
                    <a:pt x="1706511" y="-9691"/>
                    <a:pt x="2995717" y="176"/>
                  </a:cubicBezTo>
                  <a:close/>
                </a:path>
              </a:pathLst>
            </a:custGeom>
            <a:noFill/>
            <a:extLst>
              <a:ext uri="{909E8E84-426E-40dd-AFC4-6F175D3DCCD1}">
                <a14:hiddenFill xmlns:a14="http://schemas.microsoft.com/office/drawing/2010/main" xmlns="">
                  <a:solidFill>
                    <a:srgbClr val="FFFFFF"/>
                  </a:solidFill>
                </a14:hiddenFill>
              </a:ext>
            </a:extLst>
          </p:spPr>
        </p:pic>
        <p:sp>
          <p:nvSpPr>
            <p:cNvPr id="12" name="Moon 27">
              <a:extLst>
                <a:ext uri="{FF2B5EF4-FFF2-40B4-BE49-F238E27FC236}">
                  <a16:creationId xmlns:a16="http://schemas.microsoft.com/office/drawing/2014/main" xmlns="" id="{B718A1C2-6F1C-46D7-8493-F296B29D1142}"/>
                </a:ext>
              </a:extLst>
            </p:cNvPr>
            <p:cNvSpPr/>
            <p:nvPr userDrawn="1"/>
          </p:nvSpPr>
          <p:spPr>
            <a:xfrm rot="17853696">
              <a:off x="4837345" y="1691766"/>
              <a:ext cx="2093083" cy="5777699"/>
            </a:xfrm>
            <a:custGeom>
              <a:avLst/>
              <a:gdLst>
                <a:gd name="connsiteX0" fmla="*/ 1480714 w 1480714"/>
                <a:gd name="connsiteY0" fmla="*/ 5793361 h 5793361"/>
                <a:gd name="connsiteX1" fmla="*/ 0 w 1480714"/>
                <a:gd name="connsiteY1" fmla="*/ 2896680 h 5793361"/>
                <a:gd name="connsiteX2" fmla="*/ 1480714 w 1480714"/>
                <a:gd name="connsiteY2" fmla="*/ -1 h 5793361"/>
                <a:gd name="connsiteX3" fmla="*/ 740357 w 1480714"/>
                <a:gd name="connsiteY3" fmla="*/ 2896680 h 5793361"/>
                <a:gd name="connsiteX4" fmla="*/ 1480714 w 1480714"/>
                <a:gd name="connsiteY4" fmla="*/ 5793361 h 5793361"/>
                <a:gd name="connsiteX0" fmla="*/ 737093 w 1551093"/>
                <a:gd name="connsiteY0" fmla="*/ 5777699 h 5777699"/>
                <a:gd name="connsiteX1" fmla="*/ 70379 w 1551093"/>
                <a:gd name="connsiteY1" fmla="*/ 2896681 h 5777699"/>
                <a:gd name="connsiteX2" fmla="*/ 1551093 w 1551093"/>
                <a:gd name="connsiteY2" fmla="*/ 0 h 5777699"/>
                <a:gd name="connsiteX3" fmla="*/ 810736 w 1551093"/>
                <a:gd name="connsiteY3" fmla="*/ 2896681 h 5777699"/>
                <a:gd name="connsiteX4" fmla="*/ 737093 w 1551093"/>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1390059 w 2130416"/>
                <a:gd name="connsiteY3" fmla="*/ 2896681 h 5777699"/>
                <a:gd name="connsiteX4" fmla="*/ 1316416 w 2130416"/>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570465 w 2130416"/>
                <a:gd name="connsiteY3" fmla="*/ 2314488 h 5777699"/>
                <a:gd name="connsiteX4" fmla="*/ 1316416 w 2130416"/>
                <a:gd name="connsiteY4" fmla="*/ 5777699 h 5777699"/>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369622 w 2130416"/>
                <a:gd name="connsiteY3" fmla="*/ 227968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20503 w 2134503"/>
                <a:gd name="connsiteY0" fmla="*/ 5777743 h 5777743"/>
                <a:gd name="connsiteX1" fmla="*/ 22889 w 2134503"/>
                <a:gd name="connsiteY1" fmla="*/ 2140836 h 5777743"/>
                <a:gd name="connsiteX2" fmla="*/ 2134503 w 2134503"/>
                <a:gd name="connsiteY2" fmla="*/ 44 h 5777743"/>
                <a:gd name="connsiteX3" fmla="*/ 511036 w 2134503"/>
                <a:gd name="connsiteY3" fmla="*/ 2336940 h 5777743"/>
                <a:gd name="connsiteX4" fmla="*/ 1320503 w 2134503"/>
                <a:gd name="connsiteY4" fmla="*/ 5777743 h 5777743"/>
                <a:gd name="connsiteX0" fmla="*/ 1334470 w 2148470"/>
                <a:gd name="connsiteY0" fmla="*/ 5777743 h 5777743"/>
                <a:gd name="connsiteX1" fmla="*/ 36856 w 2148470"/>
                <a:gd name="connsiteY1" fmla="*/ 2140836 h 5777743"/>
                <a:gd name="connsiteX2" fmla="*/ 2148470 w 2148470"/>
                <a:gd name="connsiteY2" fmla="*/ 44 h 5777743"/>
                <a:gd name="connsiteX3" fmla="*/ 525003 w 2148470"/>
                <a:gd name="connsiteY3" fmla="*/ 2336940 h 5777743"/>
                <a:gd name="connsiteX4" fmla="*/ 1334470 w 2148470"/>
                <a:gd name="connsiteY4" fmla="*/ 5777743 h 5777743"/>
                <a:gd name="connsiteX0" fmla="*/ 1324442 w 2138442"/>
                <a:gd name="connsiteY0" fmla="*/ 5777743 h 5777743"/>
                <a:gd name="connsiteX1" fmla="*/ 26828 w 2138442"/>
                <a:gd name="connsiteY1" fmla="*/ 2140836 h 5777743"/>
                <a:gd name="connsiteX2" fmla="*/ 2138442 w 2138442"/>
                <a:gd name="connsiteY2" fmla="*/ 44 h 5777743"/>
                <a:gd name="connsiteX3" fmla="*/ 514975 w 2138442"/>
                <a:gd name="connsiteY3" fmla="*/ 2336940 h 5777743"/>
                <a:gd name="connsiteX4" fmla="*/ 1324442 w 2138442"/>
                <a:gd name="connsiteY4" fmla="*/ 5777743 h 5777743"/>
                <a:gd name="connsiteX0" fmla="*/ 1307939 w 2121939"/>
                <a:gd name="connsiteY0" fmla="*/ 5777740 h 5777740"/>
                <a:gd name="connsiteX1" fmla="*/ 10325 w 2121939"/>
                <a:gd name="connsiteY1" fmla="*/ 2140833 h 5777740"/>
                <a:gd name="connsiteX2" fmla="*/ 2121939 w 2121939"/>
                <a:gd name="connsiteY2" fmla="*/ 41 h 5777740"/>
                <a:gd name="connsiteX3" fmla="*/ 498472 w 2121939"/>
                <a:gd name="connsiteY3" fmla="*/ 2336937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94065 w 2121939"/>
                <a:gd name="connsiteY3" fmla="*/ 2328493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42289 w 2121939"/>
                <a:gd name="connsiteY3" fmla="*/ 2291050 h 5777740"/>
                <a:gd name="connsiteX4" fmla="*/ 1307939 w 2121939"/>
                <a:gd name="connsiteY4" fmla="*/ 5777740 h 5777740"/>
                <a:gd name="connsiteX0" fmla="*/ 1274672 w 2088672"/>
                <a:gd name="connsiteY0" fmla="*/ 5777740 h 5777740"/>
                <a:gd name="connsiteX1" fmla="*/ 11204 w 2088672"/>
                <a:gd name="connsiteY1" fmla="*/ 2144499 h 5777740"/>
                <a:gd name="connsiteX2" fmla="*/ 2088672 w 2088672"/>
                <a:gd name="connsiteY2" fmla="*/ 41 h 5777740"/>
                <a:gd name="connsiteX3" fmla="*/ 409022 w 2088672"/>
                <a:gd name="connsiteY3" fmla="*/ 2291050 h 5777740"/>
                <a:gd name="connsiteX4" fmla="*/ 1274672 w 2088672"/>
                <a:gd name="connsiteY4" fmla="*/ 5777740 h 5777740"/>
                <a:gd name="connsiteX0" fmla="*/ 1274672 w 2088672"/>
                <a:gd name="connsiteY0" fmla="*/ 5777699 h 5777699"/>
                <a:gd name="connsiteX1" fmla="*/ 11204 w 2088672"/>
                <a:gd name="connsiteY1" fmla="*/ 2144458 h 5777699"/>
                <a:gd name="connsiteX2" fmla="*/ 2088672 w 2088672"/>
                <a:gd name="connsiteY2" fmla="*/ 0 h 5777699"/>
                <a:gd name="connsiteX3" fmla="*/ 409022 w 2088672"/>
                <a:gd name="connsiteY3" fmla="*/ 2291009 h 5777699"/>
                <a:gd name="connsiteX4" fmla="*/ 1274672 w 2088672"/>
                <a:gd name="connsiteY4" fmla="*/ 5777699 h 5777699"/>
                <a:gd name="connsiteX0" fmla="*/ 1279017 w 2093017"/>
                <a:gd name="connsiteY0" fmla="*/ 5777699 h 5777699"/>
                <a:gd name="connsiteX1" fmla="*/ 11081 w 2093017"/>
                <a:gd name="connsiteY1" fmla="*/ 2219617 h 5777699"/>
                <a:gd name="connsiteX2" fmla="*/ 2093017 w 2093017"/>
                <a:gd name="connsiteY2" fmla="*/ 0 h 5777699"/>
                <a:gd name="connsiteX3" fmla="*/ 413367 w 2093017"/>
                <a:gd name="connsiteY3" fmla="*/ 2291009 h 5777699"/>
                <a:gd name="connsiteX4" fmla="*/ 1279017 w 2093017"/>
                <a:gd name="connsiteY4" fmla="*/ 5777699 h 5777699"/>
                <a:gd name="connsiteX0" fmla="*/ 1279083 w 2093083"/>
                <a:gd name="connsiteY0" fmla="*/ 5777699 h 5777699"/>
                <a:gd name="connsiteX1" fmla="*/ 11147 w 2093083"/>
                <a:gd name="connsiteY1" fmla="*/ 2219617 h 5777699"/>
                <a:gd name="connsiteX2" fmla="*/ 2093083 w 2093083"/>
                <a:gd name="connsiteY2" fmla="*/ 0 h 5777699"/>
                <a:gd name="connsiteX3" fmla="*/ 413433 w 2093083"/>
                <a:gd name="connsiteY3" fmla="*/ 2291009 h 5777699"/>
                <a:gd name="connsiteX4" fmla="*/ 1279083 w 2093083"/>
                <a:gd name="connsiteY4" fmla="*/ 5777699 h 577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83" h="5777699">
                  <a:moveTo>
                    <a:pt x="1279083" y="5777699"/>
                  </a:moveTo>
                  <a:cubicBezTo>
                    <a:pt x="214061" y="4299862"/>
                    <a:pt x="-62486" y="3074980"/>
                    <a:pt x="11147" y="2219617"/>
                  </a:cubicBezTo>
                  <a:cubicBezTo>
                    <a:pt x="84780" y="1364254"/>
                    <a:pt x="829254" y="318765"/>
                    <a:pt x="2093083" y="0"/>
                  </a:cubicBezTo>
                  <a:cubicBezTo>
                    <a:pt x="790278" y="830441"/>
                    <a:pt x="549100" y="1328059"/>
                    <a:pt x="413433" y="2291009"/>
                  </a:cubicBezTo>
                  <a:cubicBezTo>
                    <a:pt x="277766" y="3253959"/>
                    <a:pt x="622025" y="4645610"/>
                    <a:pt x="1279083" y="57776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8089" y="542282"/>
            <a:ext cx="3429168" cy="559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332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778B7-1FA8-4F36-A2B8-A69E01094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a:extLst>
              <a:ext uri="{FF2B5EF4-FFF2-40B4-BE49-F238E27FC236}">
                <a16:creationId xmlns:a16="http://schemas.microsoft.com/office/drawing/2014/main" xmlns="" id="{065A7D37-3779-4355-963D-A51CAF4F9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a16="http://schemas.microsoft.com/office/drawing/2014/main" xmlns="" id="{5A87FABC-9668-46D1-98C9-795624650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0453E8-8AE7-4411-99EF-93BE19EF334A}"/>
              </a:ext>
            </a:extLst>
          </p:cNvPr>
          <p:cNvSpPr>
            <a:spLocks noGrp="1"/>
          </p:cNvSpPr>
          <p:nvPr>
            <p:ph type="dt" sz="half" idx="10"/>
          </p:nvPr>
        </p:nvSpPr>
        <p:spPr>
          <a:xfrm>
            <a:off x="838200" y="6356350"/>
            <a:ext cx="2743200" cy="365125"/>
          </a:xfrm>
          <a:prstGeom prst="rect">
            <a:avLst/>
          </a:prstGeom>
        </p:spPr>
        <p:txBody>
          <a:bodyPr/>
          <a:lstStyle/>
          <a:p>
            <a:fld id="{E6A390EC-E8B3-4BFF-807C-3044259B09E0}" type="datetime1">
              <a:rPr lang="uk-UA" smtClean="0"/>
              <a:t>14.07.2019</a:t>
            </a:fld>
            <a:endParaRPr lang="uk-UA"/>
          </a:p>
        </p:txBody>
      </p:sp>
      <p:sp>
        <p:nvSpPr>
          <p:cNvPr id="6" name="Footer Placeholder 5">
            <a:extLst>
              <a:ext uri="{FF2B5EF4-FFF2-40B4-BE49-F238E27FC236}">
                <a16:creationId xmlns:a16="http://schemas.microsoft.com/office/drawing/2014/main" xmlns="" id="{495D3F80-F68A-4036-BF9C-8D87C87C91BB}"/>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DC8CA63E-3EA1-406A-9893-12E5A1D0353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466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AF454-C576-4F09-AB3C-1EABCE0ADD62}"/>
              </a:ext>
            </a:extLst>
          </p:cNvPr>
          <p:cNvSpPr>
            <a:spLocks noGrp="1"/>
          </p:cNvSpPr>
          <p:nvPr>
            <p:ph type="title"/>
          </p:nvPr>
        </p:nvSpPr>
        <p:spPr/>
        <p:txBody>
          <a:bodyPr/>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8FAE1FF3-FBEE-4747-9196-662B0235F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3A56ABF1-0310-4E5C-94FA-B0460E23231D}"/>
              </a:ext>
            </a:extLst>
          </p:cNvPr>
          <p:cNvSpPr>
            <a:spLocks noGrp="1"/>
          </p:cNvSpPr>
          <p:nvPr>
            <p:ph type="dt" sz="half" idx="10"/>
          </p:nvPr>
        </p:nvSpPr>
        <p:spPr>
          <a:xfrm>
            <a:off x="838200" y="6356350"/>
            <a:ext cx="2743200" cy="365125"/>
          </a:xfrm>
          <a:prstGeom prst="rect">
            <a:avLst/>
          </a:prstGeom>
        </p:spPr>
        <p:txBody>
          <a:bodyPr/>
          <a:lstStyle/>
          <a:p>
            <a:fld id="{12218FD5-A7C0-4497-936B-09461F075541}" type="datetime1">
              <a:rPr lang="uk-UA" smtClean="0"/>
              <a:t>14.07.2019</a:t>
            </a:fld>
            <a:endParaRPr lang="uk-UA"/>
          </a:p>
        </p:txBody>
      </p:sp>
      <p:sp>
        <p:nvSpPr>
          <p:cNvPr id="5" name="Footer Placeholder 4">
            <a:extLst>
              <a:ext uri="{FF2B5EF4-FFF2-40B4-BE49-F238E27FC236}">
                <a16:creationId xmlns:a16="http://schemas.microsoft.com/office/drawing/2014/main" xmlns="" id="{63C3BEDF-7794-4AA9-A629-BC7C46F7B733}"/>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78004B51-4458-48BC-84C4-15DEE156005A}"/>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31705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127E9A-DD1E-489F-9055-693E153AA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BB31FDAA-C719-44EF-BC5C-54D8452E0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2A698C42-01F8-44A9-8A1F-8F334335B0E8}"/>
              </a:ext>
            </a:extLst>
          </p:cNvPr>
          <p:cNvSpPr>
            <a:spLocks noGrp="1"/>
          </p:cNvSpPr>
          <p:nvPr>
            <p:ph type="dt" sz="half" idx="10"/>
          </p:nvPr>
        </p:nvSpPr>
        <p:spPr>
          <a:xfrm>
            <a:off x="838200" y="6356350"/>
            <a:ext cx="2743200" cy="365125"/>
          </a:xfrm>
          <a:prstGeom prst="rect">
            <a:avLst/>
          </a:prstGeom>
        </p:spPr>
        <p:txBody>
          <a:bodyPr/>
          <a:lstStyle/>
          <a:p>
            <a:fld id="{A0957D32-2C74-4EC2-99CF-C21DBEF45B97}" type="datetime1">
              <a:rPr lang="uk-UA" smtClean="0"/>
              <a:t>14.07.2019</a:t>
            </a:fld>
            <a:endParaRPr lang="uk-UA"/>
          </a:p>
        </p:txBody>
      </p:sp>
      <p:sp>
        <p:nvSpPr>
          <p:cNvPr id="5" name="Footer Placeholder 4">
            <a:extLst>
              <a:ext uri="{FF2B5EF4-FFF2-40B4-BE49-F238E27FC236}">
                <a16:creationId xmlns:a16="http://schemas.microsoft.com/office/drawing/2014/main" xmlns="" id="{F97D2871-CE95-4857-90AB-822659384851}"/>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E71CC5BE-4845-42D3-8AF5-6493E0B5CC53}"/>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10742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0728091-E085-486D-B669-514AAEFB58C6}"/>
              </a:ext>
            </a:extLst>
          </p:cNvPr>
          <p:cNvSpPr/>
          <p:nvPr userDrawn="1"/>
        </p:nvSpPr>
        <p:spPr>
          <a:xfrm>
            <a:off x="0" y="3209925"/>
            <a:ext cx="12192000" cy="3648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1520030"/>
            <a:ext cx="6288578" cy="1585913"/>
          </a:xfrm>
        </p:spPr>
        <p:txBody>
          <a:bodyPr anchor="b"/>
          <a:lstStyle>
            <a:lvl1pPr algn="l">
              <a:defRPr sz="5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3344863"/>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grpSp>
        <p:nvGrpSpPr>
          <p:cNvPr id="9" name="Group 8">
            <a:extLst>
              <a:ext uri="{FF2B5EF4-FFF2-40B4-BE49-F238E27FC236}">
                <a16:creationId xmlns:a16="http://schemas.microsoft.com/office/drawing/2014/main" xmlns="" id="{B407931E-DE8D-424A-A0D6-19CCA8D0C05C}"/>
              </a:ext>
            </a:extLst>
          </p:cNvPr>
          <p:cNvGrpSpPr/>
          <p:nvPr userDrawn="1"/>
        </p:nvGrpSpPr>
        <p:grpSpPr>
          <a:xfrm>
            <a:off x="5673974" y="2609850"/>
            <a:ext cx="6103283" cy="3767860"/>
            <a:chOff x="2995037" y="225740"/>
            <a:chExt cx="8749364" cy="5401417"/>
          </a:xfrm>
        </p:grpSpPr>
        <p:pic>
          <p:nvPicPr>
            <p:cNvPr id="11" name="Picture 10" descr="https://agora-file-storage-prod.s3-us-west-1.amazonaws.com/workplace/attachment/9653946336834885011?response-content-disposition=inline%3B%20filename%3D%22TEAMS%2520picture%2520for%2520PPT.jpg%22%3B%20filename%2A%3Dutf-8%27%27TEAMS%2520picture%2520for%2520PPT.jpg&amp;X-Amz-Security-Token=FQoGZXIvYXdzECMaDLDqnXxh2BhesF0lXCK3Ay5V6xjVfr3XFTjtc45h%2F2qF1MBmrsUaLKQNknKKAWsk%2FtrXZ2DCS3zi3elYlkMia4w%2BJZLC3l8Esi8rZcgYW1Vvqiwlkauf%2FpGCeArn%2FgubOLwqLJ%2BYS13Eqn9Cojsbiu%2F2X1XghS5FKZ7OYlFzbl9bV2m5JOMs94XLr76G%2BAquQgC%2B05oIa4IhmAlBgI8C%2F%2B9DZKulReZ6IxyrPOOmnc535N605HfDs87mFSbN2JTKQbIXlp0CwR1%2F6sobHz0XRNKLOGnmRvH%2FypVg%2FNZTxc19%2BwOYrWYoPqFT7maYT3CR8OmDDVE9jfbBs8w4hhGVqg7OOrM4IcLpfZt%2Bb6dWDY6QwsbL359yJmhAhQ%2Fuxmp4Qgy1xJH0wIdOynIIQ6qk7j4NrK4UvQ8ZRv2QlHu46bB2lgmcosXctv%2BZIDkaae31PYu1joLPJ%2F0qrLqUeK5iZtYo4yIdtWwlxLApW6TKg1QRUY8F7%2BNRBzvLGUuXUVVeiIhXB9tLORSBUKYSCBbZ%2Btei7VGPtZYE6MMNcRnPtmrnWN60fUjS%2BFhqXkjCKGdF6kUXhOkyJ93hagttcnnEYd8dNQrRAUMokoml5AU%3D&amp;X-Amz-Algorithm=AWS4-HMAC-SHA256&amp;X-Amz-Date=20190313T190356Z&amp;X-Amz-SignedHeaders=host&amp;X-Amz-Expires=599&amp;X-Amz-Credential=ASIA2YR6PYW5XAJJRP3P%2F20190313%2Fus-west-1%2Fs3%2Faws4_request&amp;X-Amz-Signature=47cdde17764038b523cd2d9c67575c7ec16a48dee2d96fc16c236f57afe444c5">
              <a:extLst>
                <a:ext uri="{FF2B5EF4-FFF2-40B4-BE49-F238E27FC236}">
                  <a16:creationId xmlns:a16="http://schemas.microsoft.com/office/drawing/2014/main" xmlns="" id="{609D8F03-1878-426A-AC4B-021F9F3D40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496" t="2677" r="3405" b="2205"/>
            <a:stretch>
              <a:fillRect/>
            </a:stretch>
          </p:blipFill>
          <p:spPr bwMode="auto">
            <a:xfrm>
              <a:off x="4016338" y="225740"/>
              <a:ext cx="7728063" cy="5312549"/>
            </a:xfrm>
            <a:custGeom>
              <a:avLst/>
              <a:gdLst>
                <a:gd name="connsiteX0" fmla="*/ 2995717 w 7728063"/>
                <a:gd name="connsiteY0" fmla="*/ 176 h 5312549"/>
                <a:gd name="connsiteX1" fmla="*/ 4150459 w 7728063"/>
                <a:gd name="connsiteY1" fmla="*/ 118355 h 5312549"/>
                <a:gd name="connsiteX2" fmla="*/ 7711938 w 7728063"/>
                <a:gd name="connsiteY2" fmla="*/ 3581861 h 5312549"/>
                <a:gd name="connsiteX3" fmla="*/ 3396417 w 7728063"/>
                <a:gd name="connsiteY3" fmla="*/ 5240437 h 5312549"/>
                <a:gd name="connsiteX4" fmla="*/ 15913 w 7728063"/>
                <a:gd name="connsiteY4" fmla="*/ 2005532 h 5312549"/>
                <a:gd name="connsiteX5" fmla="*/ 2995717 w 7728063"/>
                <a:gd name="connsiteY5" fmla="*/ 176 h 53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8063" h="5312549">
                  <a:moveTo>
                    <a:pt x="2995717" y="176"/>
                  </a:moveTo>
                  <a:cubicBezTo>
                    <a:pt x="3425452" y="3465"/>
                    <a:pt x="3829792" y="52675"/>
                    <a:pt x="4150459" y="118355"/>
                  </a:cubicBezTo>
                  <a:cubicBezTo>
                    <a:pt x="5433130" y="381077"/>
                    <a:pt x="7952922" y="1474897"/>
                    <a:pt x="7711938" y="3581861"/>
                  </a:cubicBezTo>
                  <a:cubicBezTo>
                    <a:pt x="7575728" y="5069699"/>
                    <a:pt x="4679088" y="5503159"/>
                    <a:pt x="3396417" y="5240437"/>
                  </a:cubicBezTo>
                  <a:cubicBezTo>
                    <a:pt x="2113746" y="4977715"/>
                    <a:pt x="-214535" y="4154611"/>
                    <a:pt x="15913" y="2005532"/>
                  </a:cubicBezTo>
                  <a:cubicBezTo>
                    <a:pt x="188750" y="393722"/>
                    <a:pt x="1706511" y="-9691"/>
                    <a:pt x="2995717" y="176"/>
                  </a:cubicBezTo>
                  <a:close/>
                </a:path>
              </a:pathLst>
            </a:custGeom>
            <a:noFill/>
            <a:extLst>
              <a:ext uri="{909E8E84-426E-40DD-AFC4-6F175D3DCCD1}">
                <a14:hiddenFill xmlns:a14="http://schemas.microsoft.com/office/drawing/2010/main">
                  <a:solidFill>
                    <a:srgbClr val="FFFFFF"/>
                  </a:solidFill>
                </a14:hiddenFill>
              </a:ext>
            </a:extLst>
          </p:spPr>
        </p:pic>
        <p:sp>
          <p:nvSpPr>
            <p:cNvPr id="12" name="Moon 27">
              <a:extLst>
                <a:ext uri="{FF2B5EF4-FFF2-40B4-BE49-F238E27FC236}">
                  <a16:creationId xmlns:a16="http://schemas.microsoft.com/office/drawing/2014/main" xmlns="" id="{B718A1C2-6F1C-46D7-8493-F296B29D1142}"/>
                </a:ext>
              </a:extLst>
            </p:cNvPr>
            <p:cNvSpPr/>
            <p:nvPr userDrawn="1"/>
          </p:nvSpPr>
          <p:spPr>
            <a:xfrm rot="17853696">
              <a:off x="4837345" y="1691766"/>
              <a:ext cx="2093083" cy="5777699"/>
            </a:xfrm>
            <a:custGeom>
              <a:avLst/>
              <a:gdLst>
                <a:gd name="connsiteX0" fmla="*/ 1480714 w 1480714"/>
                <a:gd name="connsiteY0" fmla="*/ 5793361 h 5793361"/>
                <a:gd name="connsiteX1" fmla="*/ 0 w 1480714"/>
                <a:gd name="connsiteY1" fmla="*/ 2896680 h 5793361"/>
                <a:gd name="connsiteX2" fmla="*/ 1480714 w 1480714"/>
                <a:gd name="connsiteY2" fmla="*/ -1 h 5793361"/>
                <a:gd name="connsiteX3" fmla="*/ 740357 w 1480714"/>
                <a:gd name="connsiteY3" fmla="*/ 2896680 h 5793361"/>
                <a:gd name="connsiteX4" fmla="*/ 1480714 w 1480714"/>
                <a:gd name="connsiteY4" fmla="*/ 5793361 h 5793361"/>
                <a:gd name="connsiteX0" fmla="*/ 737093 w 1551093"/>
                <a:gd name="connsiteY0" fmla="*/ 5777699 h 5777699"/>
                <a:gd name="connsiteX1" fmla="*/ 70379 w 1551093"/>
                <a:gd name="connsiteY1" fmla="*/ 2896681 h 5777699"/>
                <a:gd name="connsiteX2" fmla="*/ 1551093 w 1551093"/>
                <a:gd name="connsiteY2" fmla="*/ 0 h 5777699"/>
                <a:gd name="connsiteX3" fmla="*/ 810736 w 1551093"/>
                <a:gd name="connsiteY3" fmla="*/ 2896681 h 5777699"/>
                <a:gd name="connsiteX4" fmla="*/ 737093 w 1551093"/>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1390059 w 2130416"/>
                <a:gd name="connsiteY3" fmla="*/ 2896681 h 5777699"/>
                <a:gd name="connsiteX4" fmla="*/ 1316416 w 2130416"/>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570465 w 2130416"/>
                <a:gd name="connsiteY3" fmla="*/ 2314488 h 5777699"/>
                <a:gd name="connsiteX4" fmla="*/ 1316416 w 2130416"/>
                <a:gd name="connsiteY4" fmla="*/ 5777699 h 5777699"/>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369622 w 2130416"/>
                <a:gd name="connsiteY3" fmla="*/ 227968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20503 w 2134503"/>
                <a:gd name="connsiteY0" fmla="*/ 5777743 h 5777743"/>
                <a:gd name="connsiteX1" fmla="*/ 22889 w 2134503"/>
                <a:gd name="connsiteY1" fmla="*/ 2140836 h 5777743"/>
                <a:gd name="connsiteX2" fmla="*/ 2134503 w 2134503"/>
                <a:gd name="connsiteY2" fmla="*/ 44 h 5777743"/>
                <a:gd name="connsiteX3" fmla="*/ 511036 w 2134503"/>
                <a:gd name="connsiteY3" fmla="*/ 2336940 h 5777743"/>
                <a:gd name="connsiteX4" fmla="*/ 1320503 w 2134503"/>
                <a:gd name="connsiteY4" fmla="*/ 5777743 h 5777743"/>
                <a:gd name="connsiteX0" fmla="*/ 1334470 w 2148470"/>
                <a:gd name="connsiteY0" fmla="*/ 5777743 h 5777743"/>
                <a:gd name="connsiteX1" fmla="*/ 36856 w 2148470"/>
                <a:gd name="connsiteY1" fmla="*/ 2140836 h 5777743"/>
                <a:gd name="connsiteX2" fmla="*/ 2148470 w 2148470"/>
                <a:gd name="connsiteY2" fmla="*/ 44 h 5777743"/>
                <a:gd name="connsiteX3" fmla="*/ 525003 w 2148470"/>
                <a:gd name="connsiteY3" fmla="*/ 2336940 h 5777743"/>
                <a:gd name="connsiteX4" fmla="*/ 1334470 w 2148470"/>
                <a:gd name="connsiteY4" fmla="*/ 5777743 h 5777743"/>
                <a:gd name="connsiteX0" fmla="*/ 1324442 w 2138442"/>
                <a:gd name="connsiteY0" fmla="*/ 5777743 h 5777743"/>
                <a:gd name="connsiteX1" fmla="*/ 26828 w 2138442"/>
                <a:gd name="connsiteY1" fmla="*/ 2140836 h 5777743"/>
                <a:gd name="connsiteX2" fmla="*/ 2138442 w 2138442"/>
                <a:gd name="connsiteY2" fmla="*/ 44 h 5777743"/>
                <a:gd name="connsiteX3" fmla="*/ 514975 w 2138442"/>
                <a:gd name="connsiteY3" fmla="*/ 2336940 h 5777743"/>
                <a:gd name="connsiteX4" fmla="*/ 1324442 w 2138442"/>
                <a:gd name="connsiteY4" fmla="*/ 5777743 h 5777743"/>
                <a:gd name="connsiteX0" fmla="*/ 1307939 w 2121939"/>
                <a:gd name="connsiteY0" fmla="*/ 5777740 h 5777740"/>
                <a:gd name="connsiteX1" fmla="*/ 10325 w 2121939"/>
                <a:gd name="connsiteY1" fmla="*/ 2140833 h 5777740"/>
                <a:gd name="connsiteX2" fmla="*/ 2121939 w 2121939"/>
                <a:gd name="connsiteY2" fmla="*/ 41 h 5777740"/>
                <a:gd name="connsiteX3" fmla="*/ 498472 w 2121939"/>
                <a:gd name="connsiteY3" fmla="*/ 2336937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94065 w 2121939"/>
                <a:gd name="connsiteY3" fmla="*/ 2328493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42289 w 2121939"/>
                <a:gd name="connsiteY3" fmla="*/ 2291050 h 5777740"/>
                <a:gd name="connsiteX4" fmla="*/ 1307939 w 2121939"/>
                <a:gd name="connsiteY4" fmla="*/ 5777740 h 5777740"/>
                <a:gd name="connsiteX0" fmla="*/ 1274672 w 2088672"/>
                <a:gd name="connsiteY0" fmla="*/ 5777740 h 5777740"/>
                <a:gd name="connsiteX1" fmla="*/ 11204 w 2088672"/>
                <a:gd name="connsiteY1" fmla="*/ 2144499 h 5777740"/>
                <a:gd name="connsiteX2" fmla="*/ 2088672 w 2088672"/>
                <a:gd name="connsiteY2" fmla="*/ 41 h 5777740"/>
                <a:gd name="connsiteX3" fmla="*/ 409022 w 2088672"/>
                <a:gd name="connsiteY3" fmla="*/ 2291050 h 5777740"/>
                <a:gd name="connsiteX4" fmla="*/ 1274672 w 2088672"/>
                <a:gd name="connsiteY4" fmla="*/ 5777740 h 5777740"/>
                <a:gd name="connsiteX0" fmla="*/ 1274672 w 2088672"/>
                <a:gd name="connsiteY0" fmla="*/ 5777699 h 5777699"/>
                <a:gd name="connsiteX1" fmla="*/ 11204 w 2088672"/>
                <a:gd name="connsiteY1" fmla="*/ 2144458 h 5777699"/>
                <a:gd name="connsiteX2" fmla="*/ 2088672 w 2088672"/>
                <a:gd name="connsiteY2" fmla="*/ 0 h 5777699"/>
                <a:gd name="connsiteX3" fmla="*/ 409022 w 2088672"/>
                <a:gd name="connsiteY3" fmla="*/ 2291009 h 5777699"/>
                <a:gd name="connsiteX4" fmla="*/ 1274672 w 2088672"/>
                <a:gd name="connsiteY4" fmla="*/ 5777699 h 5777699"/>
                <a:gd name="connsiteX0" fmla="*/ 1279017 w 2093017"/>
                <a:gd name="connsiteY0" fmla="*/ 5777699 h 5777699"/>
                <a:gd name="connsiteX1" fmla="*/ 11081 w 2093017"/>
                <a:gd name="connsiteY1" fmla="*/ 2219617 h 5777699"/>
                <a:gd name="connsiteX2" fmla="*/ 2093017 w 2093017"/>
                <a:gd name="connsiteY2" fmla="*/ 0 h 5777699"/>
                <a:gd name="connsiteX3" fmla="*/ 413367 w 2093017"/>
                <a:gd name="connsiteY3" fmla="*/ 2291009 h 5777699"/>
                <a:gd name="connsiteX4" fmla="*/ 1279017 w 2093017"/>
                <a:gd name="connsiteY4" fmla="*/ 5777699 h 5777699"/>
                <a:gd name="connsiteX0" fmla="*/ 1279083 w 2093083"/>
                <a:gd name="connsiteY0" fmla="*/ 5777699 h 5777699"/>
                <a:gd name="connsiteX1" fmla="*/ 11147 w 2093083"/>
                <a:gd name="connsiteY1" fmla="*/ 2219617 h 5777699"/>
                <a:gd name="connsiteX2" fmla="*/ 2093083 w 2093083"/>
                <a:gd name="connsiteY2" fmla="*/ 0 h 5777699"/>
                <a:gd name="connsiteX3" fmla="*/ 413433 w 2093083"/>
                <a:gd name="connsiteY3" fmla="*/ 2291009 h 5777699"/>
                <a:gd name="connsiteX4" fmla="*/ 1279083 w 2093083"/>
                <a:gd name="connsiteY4" fmla="*/ 5777699 h 577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83" h="5777699">
                  <a:moveTo>
                    <a:pt x="1279083" y="5777699"/>
                  </a:moveTo>
                  <a:cubicBezTo>
                    <a:pt x="214061" y="4299862"/>
                    <a:pt x="-62486" y="3074980"/>
                    <a:pt x="11147" y="2219617"/>
                  </a:cubicBezTo>
                  <a:cubicBezTo>
                    <a:pt x="84780" y="1364254"/>
                    <a:pt x="829254" y="318765"/>
                    <a:pt x="2093083" y="0"/>
                  </a:cubicBezTo>
                  <a:cubicBezTo>
                    <a:pt x="790278" y="830441"/>
                    <a:pt x="549100" y="1328059"/>
                    <a:pt x="413433" y="2291009"/>
                  </a:cubicBezTo>
                  <a:cubicBezTo>
                    <a:pt x="277766" y="3253959"/>
                    <a:pt x="622025" y="4645610"/>
                    <a:pt x="1279083" y="57776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gr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8089" y="542282"/>
            <a:ext cx="3429168" cy="5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05878A6-138B-424E-9960-C03179D205E5}"/>
              </a:ext>
            </a:extLst>
          </p:cNvPr>
          <p:cNvSpPr/>
          <p:nvPr userDrawn="1"/>
        </p:nvSpPr>
        <p:spPr>
          <a:xfrm>
            <a:off x="1" y="0"/>
            <a:ext cx="12191999" cy="533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10" name="Rectangle 9">
            <a:extLst>
              <a:ext uri="{FF2B5EF4-FFF2-40B4-BE49-F238E27FC236}">
                <a16:creationId xmlns:a16="http://schemas.microsoft.com/office/drawing/2014/main" xmlns="" id="{A3F8831B-93D7-4F19-99F9-EDFF7EA93050}"/>
              </a:ext>
            </a:extLst>
          </p:cNvPr>
          <p:cNvSpPr/>
          <p:nvPr userDrawn="1"/>
        </p:nvSpPr>
        <p:spPr>
          <a:xfrm>
            <a:off x="-1" y="5337970"/>
            <a:ext cx="12192001" cy="1520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15" name="Rectangle 14">
            <a:extLst>
              <a:ext uri="{FF2B5EF4-FFF2-40B4-BE49-F238E27FC236}">
                <a16:creationId xmlns:a16="http://schemas.microsoft.com/office/drawing/2014/main" xmlns="" id="{8066448A-9029-47AA-83AB-B9C81C49B746}"/>
              </a:ext>
            </a:extLst>
          </p:cNvPr>
          <p:cNvSpPr/>
          <p:nvPr userDrawn="1"/>
        </p:nvSpPr>
        <p:spPr>
          <a:xfrm>
            <a:off x="6391276" y="1130496"/>
            <a:ext cx="4743449" cy="3946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2310605"/>
            <a:ext cx="4955078" cy="1585913"/>
          </a:xfrm>
        </p:spPr>
        <p:txBody>
          <a:bodyPr anchor="b">
            <a:normAutofit/>
          </a:bodyPr>
          <a:lstStyle>
            <a:lvl1pPr algn="l">
              <a:defRPr sz="4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4135438"/>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547" y="1105378"/>
            <a:ext cx="3429168" cy="559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in a room&#10;&#10;Description automatically generated">
            <a:extLst>
              <a:ext uri="{FF2B5EF4-FFF2-40B4-BE49-F238E27FC236}">
                <a16:creationId xmlns:a16="http://schemas.microsoft.com/office/drawing/2014/main" xmlns="" id="{58E04348-F447-49D7-8007-CDE53A4EF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843" r="7747"/>
          <a:stretch/>
        </p:blipFill>
        <p:spPr>
          <a:xfrm>
            <a:off x="6753225" y="810103"/>
            <a:ext cx="4743450" cy="3926601"/>
          </a:xfrm>
          <a:prstGeom prst="rect">
            <a:avLst/>
          </a:prstGeom>
        </p:spPr>
      </p:pic>
    </p:spTree>
    <p:extLst>
      <p:ext uri="{BB962C8B-B14F-4D97-AF65-F5344CB8AC3E}">
        <p14:creationId xmlns:p14="http://schemas.microsoft.com/office/powerpoint/2010/main" val="4279117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A90D0-15B4-4DC9-B273-7980D61FE523}"/>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72B95CF9-12F9-4E69-B935-A9E2E6E91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Footer Placeholder 4">
            <a:extLst>
              <a:ext uri="{FF2B5EF4-FFF2-40B4-BE49-F238E27FC236}">
                <a16:creationId xmlns:a16="http://schemas.microsoft.com/office/drawing/2014/main" xmlns="" id="{7E5F2CAE-E5A1-4BCD-B1DD-033B36CF7874}"/>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6" name="Slide Number Placeholder 5">
            <a:extLst>
              <a:ext uri="{FF2B5EF4-FFF2-40B4-BE49-F238E27FC236}">
                <a16:creationId xmlns:a16="http://schemas.microsoft.com/office/drawing/2014/main" xmlns="" id="{6C197F13-F380-417F-9092-EF83050C0684}"/>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36097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AB81B-B65F-4D48-B472-4D7716AFE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a:extLst>
              <a:ext uri="{FF2B5EF4-FFF2-40B4-BE49-F238E27FC236}">
                <a16:creationId xmlns:a16="http://schemas.microsoft.com/office/drawing/2014/main" xmlns="" id="{4209E905-634A-4B5E-8590-F693C9220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297756-B224-4A2E-AB91-779F3CDDAE57}"/>
              </a:ext>
            </a:extLst>
          </p:cNvPr>
          <p:cNvSpPr>
            <a:spLocks noGrp="1"/>
          </p:cNvSpPr>
          <p:nvPr>
            <p:ph type="dt" sz="half" idx="10"/>
          </p:nvPr>
        </p:nvSpPr>
        <p:spPr>
          <a:xfrm>
            <a:off x="838200" y="6356350"/>
            <a:ext cx="2743200" cy="365125"/>
          </a:xfrm>
          <a:prstGeom prst="rect">
            <a:avLst/>
          </a:prstGeom>
        </p:spPr>
        <p:txBody>
          <a:bodyPr/>
          <a:lstStyle/>
          <a:p>
            <a:fld id="{C3AF9D74-06C5-4FF0-8790-DB118488F39D}" type="datetime1">
              <a:rPr lang="uk-UA" smtClean="0">
                <a:solidFill>
                  <a:srgbClr val="2D2D2D"/>
                </a:solidFill>
              </a:rPr>
              <a:pPr/>
              <a:t>14.07.2019</a:t>
            </a:fld>
            <a:endParaRPr lang="uk-UA">
              <a:solidFill>
                <a:srgbClr val="2D2D2D"/>
              </a:solidFill>
            </a:endParaRPr>
          </a:p>
        </p:txBody>
      </p:sp>
      <p:sp>
        <p:nvSpPr>
          <p:cNvPr id="5" name="Footer Placeholder 4">
            <a:extLst>
              <a:ext uri="{FF2B5EF4-FFF2-40B4-BE49-F238E27FC236}">
                <a16:creationId xmlns:a16="http://schemas.microsoft.com/office/drawing/2014/main" xmlns="" id="{D804C433-93C6-4CD2-80D2-96E74A29936B}"/>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6" name="Slide Number Placeholder 5">
            <a:extLst>
              <a:ext uri="{FF2B5EF4-FFF2-40B4-BE49-F238E27FC236}">
                <a16:creationId xmlns:a16="http://schemas.microsoft.com/office/drawing/2014/main" xmlns="" id="{357572D8-5604-49CB-9C6F-607C54EE74AC}"/>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173657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DA525-664E-4B48-AE20-4A1CD6C5E396}"/>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DE1C4075-810F-4FD2-8E7D-994254D7E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a:extLst>
              <a:ext uri="{FF2B5EF4-FFF2-40B4-BE49-F238E27FC236}">
                <a16:creationId xmlns:a16="http://schemas.microsoft.com/office/drawing/2014/main" xmlns="" id="{C94E1845-F976-4AF4-8A85-968C4B7BC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a:extLst>
              <a:ext uri="{FF2B5EF4-FFF2-40B4-BE49-F238E27FC236}">
                <a16:creationId xmlns:a16="http://schemas.microsoft.com/office/drawing/2014/main" xmlns="" id="{5C60D877-8912-47F2-AF95-A009B9978155}"/>
              </a:ext>
            </a:extLst>
          </p:cNvPr>
          <p:cNvSpPr>
            <a:spLocks noGrp="1"/>
          </p:cNvSpPr>
          <p:nvPr>
            <p:ph type="dt" sz="half" idx="10"/>
          </p:nvPr>
        </p:nvSpPr>
        <p:spPr>
          <a:xfrm>
            <a:off x="838200" y="6356350"/>
            <a:ext cx="2743200" cy="365125"/>
          </a:xfrm>
          <a:prstGeom prst="rect">
            <a:avLst/>
          </a:prstGeom>
        </p:spPr>
        <p:txBody>
          <a:bodyPr/>
          <a:lstStyle/>
          <a:p>
            <a:fld id="{94B70FF8-AB7A-488D-A800-5EA160F9CF2F}" type="datetime1">
              <a:rPr lang="uk-UA" smtClean="0">
                <a:solidFill>
                  <a:srgbClr val="2D2D2D"/>
                </a:solidFill>
              </a:rPr>
              <a:pPr/>
              <a:t>14.07.2019</a:t>
            </a:fld>
            <a:endParaRPr lang="uk-UA">
              <a:solidFill>
                <a:srgbClr val="2D2D2D"/>
              </a:solidFill>
            </a:endParaRPr>
          </a:p>
        </p:txBody>
      </p:sp>
      <p:sp>
        <p:nvSpPr>
          <p:cNvPr id="6" name="Footer Placeholder 5">
            <a:extLst>
              <a:ext uri="{FF2B5EF4-FFF2-40B4-BE49-F238E27FC236}">
                <a16:creationId xmlns:a16="http://schemas.microsoft.com/office/drawing/2014/main" xmlns="" id="{F35766AD-BE47-4C8F-A069-4FB0773A40CE}"/>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7" name="Slide Number Placeholder 6">
            <a:extLst>
              <a:ext uri="{FF2B5EF4-FFF2-40B4-BE49-F238E27FC236}">
                <a16:creationId xmlns:a16="http://schemas.microsoft.com/office/drawing/2014/main" xmlns="" id="{FA1286B0-98EA-4C80-8202-D61F36CAA3EC}"/>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105318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A5699-0C90-43E2-AE29-0E0801CF93FA}"/>
              </a:ext>
            </a:extLst>
          </p:cNvPr>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a:extLst>
              <a:ext uri="{FF2B5EF4-FFF2-40B4-BE49-F238E27FC236}">
                <a16:creationId xmlns:a16="http://schemas.microsoft.com/office/drawing/2014/main" xmlns="" id="{67E1CEAB-9F86-4F4D-842D-E89CEEB86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13E354-F107-4CB6-9AFE-5DA13E6E2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a:extLst>
              <a:ext uri="{FF2B5EF4-FFF2-40B4-BE49-F238E27FC236}">
                <a16:creationId xmlns:a16="http://schemas.microsoft.com/office/drawing/2014/main" xmlns="" id="{92EF4E1F-7AB7-4560-A94B-1F22205C8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CEB935-9732-4897-A6E3-37F9606C0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a:extLst>
              <a:ext uri="{FF2B5EF4-FFF2-40B4-BE49-F238E27FC236}">
                <a16:creationId xmlns:a16="http://schemas.microsoft.com/office/drawing/2014/main" xmlns="" id="{0D87DDF5-0963-45F7-BE78-CE880566D2F1}"/>
              </a:ext>
            </a:extLst>
          </p:cNvPr>
          <p:cNvSpPr>
            <a:spLocks noGrp="1"/>
          </p:cNvSpPr>
          <p:nvPr>
            <p:ph type="dt" sz="half" idx="10"/>
          </p:nvPr>
        </p:nvSpPr>
        <p:spPr>
          <a:xfrm>
            <a:off x="838200" y="6356350"/>
            <a:ext cx="2743200" cy="365125"/>
          </a:xfrm>
          <a:prstGeom prst="rect">
            <a:avLst/>
          </a:prstGeom>
        </p:spPr>
        <p:txBody>
          <a:bodyPr/>
          <a:lstStyle/>
          <a:p>
            <a:fld id="{60EFC62C-FBB9-46DF-B816-22BA001587E7}" type="datetime1">
              <a:rPr lang="uk-UA" smtClean="0">
                <a:solidFill>
                  <a:srgbClr val="2D2D2D"/>
                </a:solidFill>
              </a:rPr>
              <a:pPr/>
              <a:t>14.07.2019</a:t>
            </a:fld>
            <a:endParaRPr lang="uk-UA">
              <a:solidFill>
                <a:srgbClr val="2D2D2D"/>
              </a:solidFill>
            </a:endParaRPr>
          </a:p>
        </p:txBody>
      </p:sp>
      <p:sp>
        <p:nvSpPr>
          <p:cNvPr id="8" name="Footer Placeholder 7">
            <a:extLst>
              <a:ext uri="{FF2B5EF4-FFF2-40B4-BE49-F238E27FC236}">
                <a16:creationId xmlns:a16="http://schemas.microsoft.com/office/drawing/2014/main" xmlns="" id="{6AE6370A-C643-49DB-BF11-BA4A6F009BB9}"/>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9" name="Slide Number Placeholder 8">
            <a:extLst>
              <a:ext uri="{FF2B5EF4-FFF2-40B4-BE49-F238E27FC236}">
                <a16:creationId xmlns:a16="http://schemas.microsoft.com/office/drawing/2014/main" xmlns="" id="{B5C9E1D6-30BE-4198-90D4-1091BAE3770E}"/>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3629231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66AAE-A2F2-4019-B0B6-4659E4DEC7EC}"/>
              </a:ext>
            </a:extLst>
          </p:cNvPr>
          <p:cNvSpPr>
            <a:spLocks noGrp="1"/>
          </p:cNvSpPr>
          <p:nvPr>
            <p:ph type="title"/>
          </p:nvPr>
        </p:nvSpPr>
        <p:spPr/>
        <p:txBody>
          <a:bodyPr/>
          <a:lstStyle/>
          <a:p>
            <a:r>
              <a:rPr lang="en-US"/>
              <a:t>Click to edit Master title style</a:t>
            </a:r>
            <a:endParaRPr lang="uk-UA"/>
          </a:p>
        </p:txBody>
      </p:sp>
      <p:sp>
        <p:nvSpPr>
          <p:cNvPr id="3" name="Date Placeholder 2">
            <a:extLst>
              <a:ext uri="{FF2B5EF4-FFF2-40B4-BE49-F238E27FC236}">
                <a16:creationId xmlns:a16="http://schemas.microsoft.com/office/drawing/2014/main" xmlns="" id="{D519666D-9253-4985-982B-4DCCF4211D84}"/>
              </a:ext>
            </a:extLst>
          </p:cNvPr>
          <p:cNvSpPr>
            <a:spLocks noGrp="1"/>
          </p:cNvSpPr>
          <p:nvPr>
            <p:ph type="dt" sz="half" idx="10"/>
          </p:nvPr>
        </p:nvSpPr>
        <p:spPr>
          <a:xfrm>
            <a:off x="838200" y="6356350"/>
            <a:ext cx="2743200" cy="365125"/>
          </a:xfrm>
          <a:prstGeom prst="rect">
            <a:avLst/>
          </a:prstGeom>
        </p:spPr>
        <p:txBody>
          <a:bodyPr/>
          <a:lstStyle/>
          <a:p>
            <a:fld id="{6B99C0BB-930A-414F-897F-DBCE10BEA2D5}" type="datetime1">
              <a:rPr lang="uk-UA" smtClean="0">
                <a:solidFill>
                  <a:srgbClr val="2D2D2D"/>
                </a:solidFill>
              </a:rPr>
              <a:pPr/>
              <a:t>14.07.2019</a:t>
            </a:fld>
            <a:endParaRPr lang="uk-UA">
              <a:solidFill>
                <a:srgbClr val="2D2D2D"/>
              </a:solidFill>
            </a:endParaRPr>
          </a:p>
        </p:txBody>
      </p:sp>
      <p:sp>
        <p:nvSpPr>
          <p:cNvPr id="4" name="Footer Placeholder 3">
            <a:extLst>
              <a:ext uri="{FF2B5EF4-FFF2-40B4-BE49-F238E27FC236}">
                <a16:creationId xmlns:a16="http://schemas.microsoft.com/office/drawing/2014/main" xmlns="" id="{BFFE9FA4-0F1E-4385-AD47-7E0914FE10C0}"/>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5" name="Slide Number Placeholder 4">
            <a:extLst>
              <a:ext uri="{FF2B5EF4-FFF2-40B4-BE49-F238E27FC236}">
                <a16:creationId xmlns:a16="http://schemas.microsoft.com/office/drawing/2014/main" xmlns="" id="{C1B78FB8-BF7C-4F2A-9277-8CB6073C3F28}"/>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20083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05878A6-138B-424E-9960-C03179D205E5}"/>
              </a:ext>
            </a:extLst>
          </p:cNvPr>
          <p:cNvSpPr/>
          <p:nvPr userDrawn="1"/>
        </p:nvSpPr>
        <p:spPr>
          <a:xfrm>
            <a:off x="1" y="0"/>
            <a:ext cx="12191999" cy="533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9">
            <a:extLst>
              <a:ext uri="{FF2B5EF4-FFF2-40B4-BE49-F238E27FC236}">
                <a16:creationId xmlns:a16="http://schemas.microsoft.com/office/drawing/2014/main" xmlns="" id="{A3F8831B-93D7-4F19-99F9-EDFF7EA93050}"/>
              </a:ext>
            </a:extLst>
          </p:cNvPr>
          <p:cNvSpPr/>
          <p:nvPr userDrawn="1"/>
        </p:nvSpPr>
        <p:spPr>
          <a:xfrm>
            <a:off x="-1" y="5337970"/>
            <a:ext cx="12192001" cy="1520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Rectangle 14">
            <a:extLst>
              <a:ext uri="{FF2B5EF4-FFF2-40B4-BE49-F238E27FC236}">
                <a16:creationId xmlns:a16="http://schemas.microsoft.com/office/drawing/2014/main" xmlns="" id="{8066448A-9029-47AA-83AB-B9C81C49B746}"/>
              </a:ext>
            </a:extLst>
          </p:cNvPr>
          <p:cNvSpPr/>
          <p:nvPr userDrawn="1"/>
        </p:nvSpPr>
        <p:spPr>
          <a:xfrm>
            <a:off x="6391276" y="1130496"/>
            <a:ext cx="4743449" cy="3946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2310605"/>
            <a:ext cx="4955078" cy="1585913"/>
          </a:xfrm>
        </p:spPr>
        <p:txBody>
          <a:bodyPr anchor="b">
            <a:normAutofit/>
          </a:bodyPr>
          <a:lstStyle>
            <a:lvl1pPr algn="l">
              <a:defRPr sz="4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4135438"/>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547" y="1105378"/>
            <a:ext cx="3429168" cy="55947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A group of people in a room&#10;&#10;Description automatically generated">
            <a:extLst>
              <a:ext uri="{FF2B5EF4-FFF2-40B4-BE49-F238E27FC236}">
                <a16:creationId xmlns:a16="http://schemas.microsoft.com/office/drawing/2014/main" xmlns="" id="{58E04348-F447-49D7-8007-CDE53A4EF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843" r="7747"/>
          <a:stretch/>
        </p:blipFill>
        <p:spPr>
          <a:xfrm>
            <a:off x="6753225" y="810103"/>
            <a:ext cx="4743450" cy="3926601"/>
          </a:xfrm>
          <a:prstGeom prst="rect">
            <a:avLst/>
          </a:prstGeom>
        </p:spPr>
      </p:pic>
    </p:spTree>
    <p:extLst>
      <p:ext uri="{BB962C8B-B14F-4D97-AF65-F5344CB8AC3E}">
        <p14:creationId xmlns:p14="http://schemas.microsoft.com/office/powerpoint/2010/main" val="1950119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241B4F-2F9F-41D1-B09D-DC0BE9DBCDD0}"/>
              </a:ext>
            </a:extLst>
          </p:cNvPr>
          <p:cNvSpPr>
            <a:spLocks noGrp="1"/>
          </p:cNvSpPr>
          <p:nvPr>
            <p:ph type="dt" sz="half" idx="10"/>
          </p:nvPr>
        </p:nvSpPr>
        <p:spPr>
          <a:xfrm>
            <a:off x="838200" y="6356350"/>
            <a:ext cx="2743200" cy="365125"/>
          </a:xfrm>
          <a:prstGeom prst="rect">
            <a:avLst/>
          </a:prstGeom>
        </p:spPr>
        <p:txBody>
          <a:bodyPr/>
          <a:lstStyle/>
          <a:p>
            <a:fld id="{2871EC11-65AD-409A-AC39-A549E5E4A04D}" type="datetime1">
              <a:rPr lang="uk-UA" smtClean="0">
                <a:solidFill>
                  <a:srgbClr val="2D2D2D"/>
                </a:solidFill>
              </a:rPr>
              <a:pPr/>
              <a:t>14.07.2019</a:t>
            </a:fld>
            <a:endParaRPr lang="uk-UA">
              <a:solidFill>
                <a:srgbClr val="2D2D2D"/>
              </a:solidFill>
            </a:endParaRPr>
          </a:p>
        </p:txBody>
      </p:sp>
      <p:sp>
        <p:nvSpPr>
          <p:cNvPr id="3" name="Footer Placeholder 2">
            <a:extLst>
              <a:ext uri="{FF2B5EF4-FFF2-40B4-BE49-F238E27FC236}">
                <a16:creationId xmlns:a16="http://schemas.microsoft.com/office/drawing/2014/main" xmlns="" id="{58F4F06C-29D8-462E-A630-98B2655AAADE}"/>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4" name="Slide Number Placeholder 3">
            <a:extLst>
              <a:ext uri="{FF2B5EF4-FFF2-40B4-BE49-F238E27FC236}">
                <a16:creationId xmlns:a16="http://schemas.microsoft.com/office/drawing/2014/main" xmlns="" id="{B0E16F75-C520-4C3C-8001-3221E8E5BF52}"/>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2280097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F48FE-353C-48EA-B2BA-B8B722CF6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E65C5D23-24B7-4B8D-9C0C-2E5E7FFCA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a:extLst>
              <a:ext uri="{FF2B5EF4-FFF2-40B4-BE49-F238E27FC236}">
                <a16:creationId xmlns:a16="http://schemas.microsoft.com/office/drawing/2014/main" xmlns="" id="{112111EB-A403-4A5E-ABA8-2BE8775A1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9D0190-3684-43C7-92BC-B40757422F8C}"/>
              </a:ext>
            </a:extLst>
          </p:cNvPr>
          <p:cNvSpPr>
            <a:spLocks noGrp="1"/>
          </p:cNvSpPr>
          <p:nvPr>
            <p:ph type="dt" sz="half" idx="10"/>
          </p:nvPr>
        </p:nvSpPr>
        <p:spPr>
          <a:xfrm>
            <a:off x="838200" y="6356350"/>
            <a:ext cx="2743200" cy="365125"/>
          </a:xfrm>
          <a:prstGeom prst="rect">
            <a:avLst/>
          </a:prstGeom>
        </p:spPr>
        <p:txBody>
          <a:bodyPr/>
          <a:lstStyle/>
          <a:p>
            <a:fld id="{892DC643-07E6-4BCE-A73E-A9E3A41D8119}" type="datetime1">
              <a:rPr lang="uk-UA" smtClean="0">
                <a:solidFill>
                  <a:srgbClr val="2D2D2D"/>
                </a:solidFill>
              </a:rPr>
              <a:pPr/>
              <a:t>14.07.2019</a:t>
            </a:fld>
            <a:endParaRPr lang="uk-UA">
              <a:solidFill>
                <a:srgbClr val="2D2D2D"/>
              </a:solidFill>
            </a:endParaRPr>
          </a:p>
        </p:txBody>
      </p:sp>
      <p:sp>
        <p:nvSpPr>
          <p:cNvPr id="6" name="Footer Placeholder 5">
            <a:extLst>
              <a:ext uri="{FF2B5EF4-FFF2-40B4-BE49-F238E27FC236}">
                <a16:creationId xmlns:a16="http://schemas.microsoft.com/office/drawing/2014/main" xmlns="" id="{D9C03E66-677C-4B26-9B62-14C1ED4A3DE9}"/>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7" name="Slide Number Placeholder 6">
            <a:extLst>
              <a:ext uri="{FF2B5EF4-FFF2-40B4-BE49-F238E27FC236}">
                <a16:creationId xmlns:a16="http://schemas.microsoft.com/office/drawing/2014/main" xmlns="" id="{EFE5A38A-6937-425E-B75C-0A371BB695F7}"/>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186672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778B7-1FA8-4F36-A2B8-A69E01094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a:extLst>
              <a:ext uri="{FF2B5EF4-FFF2-40B4-BE49-F238E27FC236}">
                <a16:creationId xmlns:a16="http://schemas.microsoft.com/office/drawing/2014/main" xmlns="" id="{065A7D37-3779-4355-963D-A51CAF4F9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a16="http://schemas.microsoft.com/office/drawing/2014/main" xmlns="" id="{5A87FABC-9668-46D1-98C9-795624650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0453E8-8AE7-4411-99EF-93BE19EF334A}"/>
              </a:ext>
            </a:extLst>
          </p:cNvPr>
          <p:cNvSpPr>
            <a:spLocks noGrp="1"/>
          </p:cNvSpPr>
          <p:nvPr>
            <p:ph type="dt" sz="half" idx="10"/>
          </p:nvPr>
        </p:nvSpPr>
        <p:spPr>
          <a:xfrm>
            <a:off x="838200" y="6356350"/>
            <a:ext cx="2743200" cy="365125"/>
          </a:xfrm>
          <a:prstGeom prst="rect">
            <a:avLst/>
          </a:prstGeom>
        </p:spPr>
        <p:txBody>
          <a:bodyPr/>
          <a:lstStyle/>
          <a:p>
            <a:fld id="{E6A390EC-E8B3-4BFF-807C-3044259B09E0}" type="datetime1">
              <a:rPr lang="uk-UA" smtClean="0">
                <a:solidFill>
                  <a:srgbClr val="2D2D2D"/>
                </a:solidFill>
              </a:rPr>
              <a:pPr/>
              <a:t>14.07.2019</a:t>
            </a:fld>
            <a:endParaRPr lang="uk-UA">
              <a:solidFill>
                <a:srgbClr val="2D2D2D"/>
              </a:solidFill>
            </a:endParaRPr>
          </a:p>
        </p:txBody>
      </p:sp>
      <p:sp>
        <p:nvSpPr>
          <p:cNvPr id="6" name="Footer Placeholder 5">
            <a:extLst>
              <a:ext uri="{FF2B5EF4-FFF2-40B4-BE49-F238E27FC236}">
                <a16:creationId xmlns:a16="http://schemas.microsoft.com/office/drawing/2014/main" xmlns="" id="{495D3F80-F68A-4036-BF9C-8D87C87C91BB}"/>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7" name="Slide Number Placeholder 6">
            <a:extLst>
              <a:ext uri="{FF2B5EF4-FFF2-40B4-BE49-F238E27FC236}">
                <a16:creationId xmlns:a16="http://schemas.microsoft.com/office/drawing/2014/main" xmlns="" id="{DC8CA63E-3EA1-406A-9893-12E5A1D0353C}"/>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530349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AF454-C576-4F09-AB3C-1EABCE0ADD62}"/>
              </a:ext>
            </a:extLst>
          </p:cNvPr>
          <p:cNvSpPr>
            <a:spLocks noGrp="1"/>
          </p:cNvSpPr>
          <p:nvPr>
            <p:ph type="title"/>
          </p:nvPr>
        </p:nvSpPr>
        <p:spPr/>
        <p:txBody>
          <a:bodyPr/>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8FAE1FF3-FBEE-4747-9196-662B0235F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3A56ABF1-0310-4E5C-94FA-B0460E23231D}"/>
              </a:ext>
            </a:extLst>
          </p:cNvPr>
          <p:cNvSpPr>
            <a:spLocks noGrp="1"/>
          </p:cNvSpPr>
          <p:nvPr>
            <p:ph type="dt" sz="half" idx="10"/>
          </p:nvPr>
        </p:nvSpPr>
        <p:spPr>
          <a:xfrm>
            <a:off x="838200" y="6356350"/>
            <a:ext cx="2743200" cy="365125"/>
          </a:xfrm>
          <a:prstGeom prst="rect">
            <a:avLst/>
          </a:prstGeom>
        </p:spPr>
        <p:txBody>
          <a:bodyPr/>
          <a:lstStyle/>
          <a:p>
            <a:fld id="{12218FD5-A7C0-4497-936B-09461F075541}" type="datetime1">
              <a:rPr lang="uk-UA" smtClean="0">
                <a:solidFill>
                  <a:srgbClr val="2D2D2D"/>
                </a:solidFill>
              </a:rPr>
              <a:pPr/>
              <a:t>14.07.2019</a:t>
            </a:fld>
            <a:endParaRPr lang="uk-UA">
              <a:solidFill>
                <a:srgbClr val="2D2D2D"/>
              </a:solidFill>
            </a:endParaRPr>
          </a:p>
        </p:txBody>
      </p:sp>
      <p:sp>
        <p:nvSpPr>
          <p:cNvPr id="5" name="Footer Placeholder 4">
            <a:extLst>
              <a:ext uri="{FF2B5EF4-FFF2-40B4-BE49-F238E27FC236}">
                <a16:creationId xmlns:a16="http://schemas.microsoft.com/office/drawing/2014/main" xmlns="" id="{63C3BEDF-7794-4AA9-A629-BC7C46F7B733}"/>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6" name="Slide Number Placeholder 5">
            <a:extLst>
              <a:ext uri="{FF2B5EF4-FFF2-40B4-BE49-F238E27FC236}">
                <a16:creationId xmlns:a16="http://schemas.microsoft.com/office/drawing/2014/main" xmlns="" id="{78004B51-4458-48BC-84C4-15DEE156005A}"/>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1498678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127E9A-DD1E-489F-9055-693E153AA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BB31FDAA-C719-44EF-BC5C-54D8452E0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2A698C42-01F8-44A9-8A1F-8F334335B0E8}"/>
              </a:ext>
            </a:extLst>
          </p:cNvPr>
          <p:cNvSpPr>
            <a:spLocks noGrp="1"/>
          </p:cNvSpPr>
          <p:nvPr>
            <p:ph type="dt" sz="half" idx="10"/>
          </p:nvPr>
        </p:nvSpPr>
        <p:spPr>
          <a:xfrm>
            <a:off x="838200" y="6356350"/>
            <a:ext cx="2743200" cy="365125"/>
          </a:xfrm>
          <a:prstGeom prst="rect">
            <a:avLst/>
          </a:prstGeom>
        </p:spPr>
        <p:txBody>
          <a:bodyPr/>
          <a:lstStyle/>
          <a:p>
            <a:fld id="{A0957D32-2C74-4EC2-99CF-C21DBEF45B97}" type="datetime1">
              <a:rPr lang="uk-UA" smtClean="0">
                <a:solidFill>
                  <a:srgbClr val="2D2D2D"/>
                </a:solidFill>
              </a:rPr>
              <a:pPr/>
              <a:t>14.07.2019</a:t>
            </a:fld>
            <a:endParaRPr lang="uk-UA">
              <a:solidFill>
                <a:srgbClr val="2D2D2D"/>
              </a:solidFill>
            </a:endParaRPr>
          </a:p>
        </p:txBody>
      </p:sp>
      <p:sp>
        <p:nvSpPr>
          <p:cNvPr id="5" name="Footer Placeholder 4">
            <a:extLst>
              <a:ext uri="{FF2B5EF4-FFF2-40B4-BE49-F238E27FC236}">
                <a16:creationId xmlns:a16="http://schemas.microsoft.com/office/drawing/2014/main" xmlns="" id="{F97D2871-CE95-4857-90AB-822659384851}"/>
              </a:ext>
            </a:extLst>
          </p:cNvPr>
          <p:cNvSpPr>
            <a:spLocks noGrp="1"/>
          </p:cNvSpPr>
          <p:nvPr>
            <p:ph type="ftr" sz="quarter" idx="11"/>
          </p:nvPr>
        </p:nvSpPr>
        <p:spPr/>
        <p:txBody>
          <a:bodyPr/>
          <a:lstStyle/>
          <a:p>
            <a:endParaRPr lang="uk-UA">
              <a:solidFill>
                <a:srgbClr val="2D2D2D">
                  <a:lumMod val="90000"/>
                  <a:lumOff val="10000"/>
                </a:srgbClr>
              </a:solidFill>
            </a:endParaRPr>
          </a:p>
        </p:txBody>
      </p:sp>
      <p:sp>
        <p:nvSpPr>
          <p:cNvPr id="6" name="Slide Number Placeholder 5">
            <a:extLst>
              <a:ext uri="{FF2B5EF4-FFF2-40B4-BE49-F238E27FC236}">
                <a16:creationId xmlns:a16="http://schemas.microsoft.com/office/drawing/2014/main" xmlns="" id="{E71CC5BE-4845-42D3-8AF5-6493E0B5CC53}"/>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90769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A90D0-15B4-4DC9-B273-7980D61FE523}"/>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72B95CF9-12F9-4E69-B935-A9E2E6E91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Footer Placeholder 4">
            <a:extLst>
              <a:ext uri="{FF2B5EF4-FFF2-40B4-BE49-F238E27FC236}">
                <a16:creationId xmlns:a16="http://schemas.microsoft.com/office/drawing/2014/main" xmlns="" id="{7E5F2CAE-E5A1-4BCD-B1DD-033B36CF7874}"/>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6C197F13-F380-417F-9092-EF83050C0684}"/>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607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AB81B-B65F-4D48-B472-4D7716AFE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a:extLst>
              <a:ext uri="{FF2B5EF4-FFF2-40B4-BE49-F238E27FC236}">
                <a16:creationId xmlns:a16="http://schemas.microsoft.com/office/drawing/2014/main" xmlns="" id="{4209E905-634A-4B5E-8590-F693C9220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297756-B224-4A2E-AB91-779F3CDDAE57}"/>
              </a:ext>
            </a:extLst>
          </p:cNvPr>
          <p:cNvSpPr>
            <a:spLocks noGrp="1"/>
          </p:cNvSpPr>
          <p:nvPr>
            <p:ph type="dt" sz="half" idx="10"/>
          </p:nvPr>
        </p:nvSpPr>
        <p:spPr>
          <a:xfrm>
            <a:off x="838200" y="6356350"/>
            <a:ext cx="2743200" cy="365125"/>
          </a:xfrm>
          <a:prstGeom prst="rect">
            <a:avLst/>
          </a:prstGeom>
        </p:spPr>
        <p:txBody>
          <a:bodyPr/>
          <a:lstStyle/>
          <a:p>
            <a:fld id="{C3AF9D74-06C5-4FF0-8790-DB118488F39D}" type="datetime1">
              <a:rPr lang="uk-UA" smtClean="0"/>
              <a:t>14.07.2019</a:t>
            </a:fld>
            <a:endParaRPr lang="uk-UA"/>
          </a:p>
        </p:txBody>
      </p:sp>
      <p:sp>
        <p:nvSpPr>
          <p:cNvPr id="5" name="Footer Placeholder 4">
            <a:extLst>
              <a:ext uri="{FF2B5EF4-FFF2-40B4-BE49-F238E27FC236}">
                <a16:creationId xmlns:a16="http://schemas.microsoft.com/office/drawing/2014/main" xmlns="" id="{D804C433-93C6-4CD2-80D2-96E74A29936B}"/>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357572D8-5604-49CB-9C6F-607C54EE74A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99531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DA525-664E-4B48-AE20-4A1CD6C5E396}"/>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DE1C4075-810F-4FD2-8E7D-994254D7E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a:extLst>
              <a:ext uri="{FF2B5EF4-FFF2-40B4-BE49-F238E27FC236}">
                <a16:creationId xmlns:a16="http://schemas.microsoft.com/office/drawing/2014/main" xmlns="" id="{C94E1845-F976-4AF4-8A85-968C4B7BC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a:extLst>
              <a:ext uri="{FF2B5EF4-FFF2-40B4-BE49-F238E27FC236}">
                <a16:creationId xmlns:a16="http://schemas.microsoft.com/office/drawing/2014/main" xmlns="" id="{5C60D877-8912-47F2-AF95-A009B9978155}"/>
              </a:ext>
            </a:extLst>
          </p:cNvPr>
          <p:cNvSpPr>
            <a:spLocks noGrp="1"/>
          </p:cNvSpPr>
          <p:nvPr>
            <p:ph type="dt" sz="half" idx="10"/>
          </p:nvPr>
        </p:nvSpPr>
        <p:spPr>
          <a:xfrm>
            <a:off x="838200" y="6356350"/>
            <a:ext cx="2743200" cy="365125"/>
          </a:xfrm>
          <a:prstGeom prst="rect">
            <a:avLst/>
          </a:prstGeom>
        </p:spPr>
        <p:txBody>
          <a:bodyPr/>
          <a:lstStyle/>
          <a:p>
            <a:fld id="{94B70FF8-AB7A-488D-A800-5EA160F9CF2F}" type="datetime1">
              <a:rPr lang="uk-UA" smtClean="0"/>
              <a:t>14.07.2019</a:t>
            </a:fld>
            <a:endParaRPr lang="uk-UA"/>
          </a:p>
        </p:txBody>
      </p:sp>
      <p:sp>
        <p:nvSpPr>
          <p:cNvPr id="6" name="Footer Placeholder 5">
            <a:extLst>
              <a:ext uri="{FF2B5EF4-FFF2-40B4-BE49-F238E27FC236}">
                <a16:creationId xmlns:a16="http://schemas.microsoft.com/office/drawing/2014/main" xmlns="" id="{F35766AD-BE47-4C8F-A069-4FB0773A40CE}"/>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FA1286B0-98EA-4C80-8202-D61F36CAA3E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8757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A5699-0C90-43E2-AE29-0E0801CF93FA}"/>
              </a:ext>
            </a:extLst>
          </p:cNvPr>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a:extLst>
              <a:ext uri="{FF2B5EF4-FFF2-40B4-BE49-F238E27FC236}">
                <a16:creationId xmlns:a16="http://schemas.microsoft.com/office/drawing/2014/main" xmlns="" id="{67E1CEAB-9F86-4F4D-842D-E89CEEB86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13E354-F107-4CB6-9AFE-5DA13E6E2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a:extLst>
              <a:ext uri="{FF2B5EF4-FFF2-40B4-BE49-F238E27FC236}">
                <a16:creationId xmlns:a16="http://schemas.microsoft.com/office/drawing/2014/main" xmlns="" id="{92EF4E1F-7AB7-4560-A94B-1F22205C8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CEB935-9732-4897-A6E3-37F9606C0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a:extLst>
              <a:ext uri="{FF2B5EF4-FFF2-40B4-BE49-F238E27FC236}">
                <a16:creationId xmlns:a16="http://schemas.microsoft.com/office/drawing/2014/main" xmlns="" id="{0D87DDF5-0963-45F7-BE78-CE880566D2F1}"/>
              </a:ext>
            </a:extLst>
          </p:cNvPr>
          <p:cNvSpPr>
            <a:spLocks noGrp="1"/>
          </p:cNvSpPr>
          <p:nvPr>
            <p:ph type="dt" sz="half" idx="10"/>
          </p:nvPr>
        </p:nvSpPr>
        <p:spPr>
          <a:xfrm>
            <a:off x="838200" y="6356350"/>
            <a:ext cx="2743200" cy="365125"/>
          </a:xfrm>
          <a:prstGeom prst="rect">
            <a:avLst/>
          </a:prstGeom>
        </p:spPr>
        <p:txBody>
          <a:bodyPr/>
          <a:lstStyle/>
          <a:p>
            <a:fld id="{60EFC62C-FBB9-46DF-B816-22BA001587E7}" type="datetime1">
              <a:rPr lang="uk-UA" smtClean="0"/>
              <a:t>14.07.2019</a:t>
            </a:fld>
            <a:endParaRPr lang="uk-UA"/>
          </a:p>
        </p:txBody>
      </p:sp>
      <p:sp>
        <p:nvSpPr>
          <p:cNvPr id="8" name="Footer Placeholder 7">
            <a:extLst>
              <a:ext uri="{FF2B5EF4-FFF2-40B4-BE49-F238E27FC236}">
                <a16:creationId xmlns:a16="http://schemas.microsoft.com/office/drawing/2014/main" xmlns="" id="{6AE6370A-C643-49DB-BF11-BA4A6F009BB9}"/>
              </a:ext>
            </a:extLst>
          </p:cNvPr>
          <p:cNvSpPr>
            <a:spLocks noGrp="1"/>
          </p:cNvSpPr>
          <p:nvPr>
            <p:ph type="ftr" sz="quarter" idx="11"/>
          </p:nvPr>
        </p:nvSpPr>
        <p:spPr/>
        <p:txBody>
          <a:bodyPr/>
          <a:lstStyle/>
          <a:p>
            <a:endParaRPr lang="uk-UA"/>
          </a:p>
        </p:txBody>
      </p:sp>
      <p:sp>
        <p:nvSpPr>
          <p:cNvPr id="9" name="Slide Number Placeholder 8">
            <a:extLst>
              <a:ext uri="{FF2B5EF4-FFF2-40B4-BE49-F238E27FC236}">
                <a16:creationId xmlns:a16="http://schemas.microsoft.com/office/drawing/2014/main" xmlns="" id="{B5C9E1D6-30BE-4198-90D4-1091BAE3770E}"/>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87607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66AAE-A2F2-4019-B0B6-4659E4DEC7EC}"/>
              </a:ext>
            </a:extLst>
          </p:cNvPr>
          <p:cNvSpPr>
            <a:spLocks noGrp="1"/>
          </p:cNvSpPr>
          <p:nvPr>
            <p:ph type="title"/>
          </p:nvPr>
        </p:nvSpPr>
        <p:spPr/>
        <p:txBody>
          <a:bodyPr/>
          <a:lstStyle/>
          <a:p>
            <a:r>
              <a:rPr lang="en-US"/>
              <a:t>Click to edit Master title style</a:t>
            </a:r>
            <a:endParaRPr lang="uk-UA"/>
          </a:p>
        </p:txBody>
      </p:sp>
      <p:sp>
        <p:nvSpPr>
          <p:cNvPr id="3" name="Date Placeholder 2">
            <a:extLst>
              <a:ext uri="{FF2B5EF4-FFF2-40B4-BE49-F238E27FC236}">
                <a16:creationId xmlns:a16="http://schemas.microsoft.com/office/drawing/2014/main" xmlns="" id="{D519666D-9253-4985-982B-4DCCF4211D84}"/>
              </a:ext>
            </a:extLst>
          </p:cNvPr>
          <p:cNvSpPr>
            <a:spLocks noGrp="1"/>
          </p:cNvSpPr>
          <p:nvPr>
            <p:ph type="dt" sz="half" idx="10"/>
          </p:nvPr>
        </p:nvSpPr>
        <p:spPr>
          <a:xfrm>
            <a:off x="838200" y="6356350"/>
            <a:ext cx="2743200" cy="365125"/>
          </a:xfrm>
          <a:prstGeom prst="rect">
            <a:avLst/>
          </a:prstGeom>
        </p:spPr>
        <p:txBody>
          <a:bodyPr/>
          <a:lstStyle/>
          <a:p>
            <a:fld id="{6B99C0BB-930A-414F-897F-DBCE10BEA2D5}" type="datetime1">
              <a:rPr lang="uk-UA" smtClean="0"/>
              <a:t>14.07.2019</a:t>
            </a:fld>
            <a:endParaRPr lang="uk-UA"/>
          </a:p>
        </p:txBody>
      </p:sp>
      <p:sp>
        <p:nvSpPr>
          <p:cNvPr id="4" name="Footer Placeholder 3">
            <a:extLst>
              <a:ext uri="{FF2B5EF4-FFF2-40B4-BE49-F238E27FC236}">
                <a16:creationId xmlns:a16="http://schemas.microsoft.com/office/drawing/2014/main" xmlns="" id="{BFFE9FA4-0F1E-4385-AD47-7E0914FE10C0}"/>
              </a:ext>
            </a:extLst>
          </p:cNvPr>
          <p:cNvSpPr>
            <a:spLocks noGrp="1"/>
          </p:cNvSpPr>
          <p:nvPr>
            <p:ph type="ftr" sz="quarter" idx="11"/>
          </p:nvPr>
        </p:nvSpPr>
        <p:spPr/>
        <p:txBody>
          <a:bodyPr/>
          <a:lstStyle/>
          <a:p>
            <a:endParaRPr lang="uk-UA"/>
          </a:p>
        </p:txBody>
      </p:sp>
      <p:sp>
        <p:nvSpPr>
          <p:cNvPr id="5" name="Slide Number Placeholder 4">
            <a:extLst>
              <a:ext uri="{FF2B5EF4-FFF2-40B4-BE49-F238E27FC236}">
                <a16:creationId xmlns:a16="http://schemas.microsoft.com/office/drawing/2014/main" xmlns="" id="{C1B78FB8-BF7C-4F2A-9277-8CB6073C3F28}"/>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8247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241B4F-2F9F-41D1-B09D-DC0BE9DBCDD0}"/>
              </a:ext>
            </a:extLst>
          </p:cNvPr>
          <p:cNvSpPr>
            <a:spLocks noGrp="1"/>
          </p:cNvSpPr>
          <p:nvPr>
            <p:ph type="dt" sz="half" idx="10"/>
          </p:nvPr>
        </p:nvSpPr>
        <p:spPr>
          <a:xfrm>
            <a:off x="838200" y="6356350"/>
            <a:ext cx="2743200" cy="365125"/>
          </a:xfrm>
          <a:prstGeom prst="rect">
            <a:avLst/>
          </a:prstGeom>
        </p:spPr>
        <p:txBody>
          <a:bodyPr/>
          <a:lstStyle/>
          <a:p>
            <a:fld id="{2871EC11-65AD-409A-AC39-A549E5E4A04D}" type="datetime1">
              <a:rPr lang="uk-UA" smtClean="0"/>
              <a:t>14.07.2019</a:t>
            </a:fld>
            <a:endParaRPr lang="uk-UA"/>
          </a:p>
        </p:txBody>
      </p:sp>
      <p:sp>
        <p:nvSpPr>
          <p:cNvPr id="3" name="Footer Placeholder 2">
            <a:extLst>
              <a:ext uri="{FF2B5EF4-FFF2-40B4-BE49-F238E27FC236}">
                <a16:creationId xmlns:a16="http://schemas.microsoft.com/office/drawing/2014/main" xmlns="" id="{58F4F06C-29D8-462E-A630-98B2655AAADE}"/>
              </a:ext>
            </a:extLst>
          </p:cNvPr>
          <p:cNvSpPr>
            <a:spLocks noGrp="1"/>
          </p:cNvSpPr>
          <p:nvPr>
            <p:ph type="ftr" sz="quarter" idx="11"/>
          </p:nvPr>
        </p:nvSpPr>
        <p:spPr/>
        <p:txBody>
          <a:bodyPr/>
          <a:lstStyle/>
          <a:p>
            <a:endParaRPr lang="uk-UA"/>
          </a:p>
        </p:txBody>
      </p:sp>
      <p:sp>
        <p:nvSpPr>
          <p:cNvPr id="4" name="Slide Number Placeholder 3">
            <a:extLst>
              <a:ext uri="{FF2B5EF4-FFF2-40B4-BE49-F238E27FC236}">
                <a16:creationId xmlns:a16="http://schemas.microsoft.com/office/drawing/2014/main" xmlns="" id="{B0E16F75-C520-4C3C-8001-3221E8E5BF52}"/>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0221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F48FE-353C-48EA-B2BA-B8B722CF6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E65C5D23-24B7-4B8D-9C0C-2E5E7FFCA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a:extLst>
              <a:ext uri="{FF2B5EF4-FFF2-40B4-BE49-F238E27FC236}">
                <a16:creationId xmlns:a16="http://schemas.microsoft.com/office/drawing/2014/main" xmlns="" id="{112111EB-A403-4A5E-ABA8-2BE8775A1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9D0190-3684-43C7-92BC-B40757422F8C}"/>
              </a:ext>
            </a:extLst>
          </p:cNvPr>
          <p:cNvSpPr>
            <a:spLocks noGrp="1"/>
          </p:cNvSpPr>
          <p:nvPr>
            <p:ph type="dt" sz="half" idx="10"/>
          </p:nvPr>
        </p:nvSpPr>
        <p:spPr>
          <a:xfrm>
            <a:off x="838200" y="6356350"/>
            <a:ext cx="2743200" cy="365125"/>
          </a:xfrm>
          <a:prstGeom prst="rect">
            <a:avLst/>
          </a:prstGeom>
        </p:spPr>
        <p:txBody>
          <a:bodyPr/>
          <a:lstStyle/>
          <a:p>
            <a:fld id="{892DC643-07E6-4BCE-A73E-A9E3A41D8119}" type="datetime1">
              <a:rPr lang="uk-UA" smtClean="0"/>
              <a:t>14.07.2019</a:t>
            </a:fld>
            <a:endParaRPr lang="uk-UA"/>
          </a:p>
        </p:txBody>
      </p:sp>
      <p:sp>
        <p:nvSpPr>
          <p:cNvPr id="6" name="Footer Placeholder 5">
            <a:extLst>
              <a:ext uri="{FF2B5EF4-FFF2-40B4-BE49-F238E27FC236}">
                <a16:creationId xmlns:a16="http://schemas.microsoft.com/office/drawing/2014/main" xmlns="" id="{D9C03E66-677C-4B26-9B62-14C1ED4A3DE9}"/>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EFE5A38A-6937-425E-B75C-0A371BB695F7}"/>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425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A5FF3F4-4FD9-4C5C-9464-FC5276F7DEB5}"/>
              </a:ext>
            </a:extLst>
          </p:cNvPr>
          <p:cNvSpPr/>
          <p:nvPr userDrawn="1"/>
        </p:nvSpPr>
        <p:spPr>
          <a:xfrm>
            <a:off x="0"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Placeholder 1">
            <a:extLst>
              <a:ext uri="{FF2B5EF4-FFF2-40B4-BE49-F238E27FC236}">
                <a16:creationId xmlns:a16="http://schemas.microsoft.com/office/drawing/2014/main" xmlns="" id="{951971CD-1108-4455-BA9B-04CD54974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a:extLst>
              <a:ext uri="{FF2B5EF4-FFF2-40B4-BE49-F238E27FC236}">
                <a16:creationId xmlns:a16="http://schemas.microsoft.com/office/drawing/2014/main" xmlns="" id="{91583AF0-B2CC-4F74-94EC-8CA9729B6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pic>
        <p:nvPicPr>
          <p:cNvPr id="1026" name="Picture 2" descr="TEAMS">
            <a:extLst>
              <a:ext uri="{FF2B5EF4-FFF2-40B4-BE49-F238E27FC236}">
                <a16:creationId xmlns:a16="http://schemas.microsoft.com/office/drawing/2014/main" xmlns="" id="{C7D7310A-CF77-4AA8-AA80-A1B63ED5D8F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a:extLst>
              <a:ext uri="{FF2B5EF4-FFF2-40B4-BE49-F238E27FC236}">
                <a16:creationId xmlns:a16="http://schemas.microsoft.com/office/drawing/2014/main" xmlns="" id="{CB2A4EF9-C159-4886-9908-5E2A27B7A29B}"/>
              </a:ext>
            </a:extLst>
          </p:cNvPr>
          <p:cNvSpPr>
            <a:spLocks noGrp="1"/>
          </p:cNvSpPr>
          <p:nvPr>
            <p:ph type="ftr" sz="quarter" idx="3"/>
          </p:nvPr>
        </p:nvSpPr>
        <p:spPr>
          <a:xfrm>
            <a:off x="3919146" y="6400868"/>
            <a:ext cx="4526697" cy="365125"/>
          </a:xfrm>
          <a:prstGeom prst="rect">
            <a:avLst/>
          </a:prstGeom>
        </p:spPr>
        <p:txBody>
          <a:bodyPr vert="horz" lIns="91440" tIns="45720" rIns="91440" bIns="45720" rtlCol="0" anchor="ctr"/>
          <a:lstStyle>
            <a:lvl1pPr algn="ctr">
              <a:defRPr sz="1600" b="0">
                <a:solidFill>
                  <a:schemeClr val="tx1">
                    <a:lumMod val="90000"/>
                    <a:lumOff val="10000"/>
                  </a:schemeClr>
                </a:solidFill>
              </a:defRPr>
            </a:lvl1pPr>
          </a:lstStyle>
          <a:p>
            <a:endParaRPr lang="uk-UA" dirty="0"/>
          </a:p>
        </p:txBody>
      </p:sp>
      <p:sp>
        <p:nvSpPr>
          <p:cNvPr id="6" name="Slide Number Placeholder 5">
            <a:extLst>
              <a:ext uri="{FF2B5EF4-FFF2-40B4-BE49-F238E27FC236}">
                <a16:creationId xmlns:a16="http://schemas.microsoft.com/office/drawing/2014/main" xmlns="" id="{B6CD2AE4-4CB4-4748-9C00-F78CB69086F0}"/>
              </a:ext>
            </a:extLst>
          </p:cNvPr>
          <p:cNvSpPr>
            <a:spLocks noGrp="1"/>
          </p:cNvSpPr>
          <p:nvPr>
            <p:ph type="sldNum" sz="quarter" idx="4"/>
          </p:nvPr>
        </p:nvSpPr>
        <p:spPr>
          <a:xfrm>
            <a:off x="838200" y="6400868"/>
            <a:ext cx="2743200" cy="365125"/>
          </a:xfrm>
          <a:prstGeom prst="rect">
            <a:avLst/>
          </a:prstGeom>
        </p:spPr>
        <p:txBody>
          <a:bodyPr vert="horz" lIns="91440" tIns="45720" rIns="91440" bIns="45720" rtlCol="0" anchor="ctr"/>
          <a:lstStyle>
            <a:lvl1pPr algn="l">
              <a:defRPr sz="1600" b="0">
                <a:solidFill>
                  <a:schemeClr val="tx1">
                    <a:lumMod val="90000"/>
                    <a:lumOff val="10000"/>
                  </a:schemeClr>
                </a:solidFill>
              </a:defRPr>
            </a:lvl1pPr>
          </a:lstStyle>
          <a:p>
            <a:fld id="{03E55565-F195-45AE-A8B0-E2C07D5DAE07}" type="slidenum">
              <a:rPr lang="uk-UA" smtClean="0"/>
              <a:pPr/>
              <a:t>‹#›</a:t>
            </a:fld>
            <a:endParaRPr lang="uk-UA"/>
          </a:p>
        </p:txBody>
      </p:sp>
    </p:spTree>
    <p:extLst>
      <p:ext uri="{BB962C8B-B14F-4D97-AF65-F5344CB8AC3E}">
        <p14:creationId xmlns:p14="http://schemas.microsoft.com/office/powerpoint/2010/main" val="12837910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A5FF3F4-4FD9-4C5C-9464-FC5276F7DEB5}"/>
              </a:ext>
            </a:extLst>
          </p:cNvPr>
          <p:cNvSpPr/>
          <p:nvPr userDrawn="1"/>
        </p:nvSpPr>
        <p:spPr>
          <a:xfrm>
            <a:off x="0"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2" name="Title Placeholder 1">
            <a:extLst>
              <a:ext uri="{FF2B5EF4-FFF2-40B4-BE49-F238E27FC236}">
                <a16:creationId xmlns:a16="http://schemas.microsoft.com/office/drawing/2014/main" xmlns="" id="{951971CD-1108-4455-BA9B-04CD54974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a:extLst>
              <a:ext uri="{FF2B5EF4-FFF2-40B4-BE49-F238E27FC236}">
                <a16:creationId xmlns:a16="http://schemas.microsoft.com/office/drawing/2014/main" xmlns="" id="{91583AF0-B2CC-4F74-94EC-8CA9729B6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pic>
        <p:nvPicPr>
          <p:cNvPr id="1026" name="Picture 2" descr="TEAMS">
            <a:extLst>
              <a:ext uri="{FF2B5EF4-FFF2-40B4-BE49-F238E27FC236}">
                <a16:creationId xmlns:a16="http://schemas.microsoft.com/office/drawing/2014/main" xmlns="" id="{C7D7310A-CF77-4AA8-AA80-A1B63ED5D8F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CB2A4EF9-C159-4886-9908-5E2A27B7A29B}"/>
              </a:ext>
            </a:extLst>
          </p:cNvPr>
          <p:cNvSpPr>
            <a:spLocks noGrp="1"/>
          </p:cNvSpPr>
          <p:nvPr>
            <p:ph type="ftr" sz="quarter" idx="3"/>
          </p:nvPr>
        </p:nvSpPr>
        <p:spPr>
          <a:xfrm>
            <a:off x="3919146" y="6400868"/>
            <a:ext cx="4526697" cy="365125"/>
          </a:xfrm>
          <a:prstGeom prst="rect">
            <a:avLst/>
          </a:prstGeom>
        </p:spPr>
        <p:txBody>
          <a:bodyPr vert="horz" lIns="91440" tIns="45720" rIns="91440" bIns="45720" rtlCol="0" anchor="ctr"/>
          <a:lstStyle>
            <a:lvl1pPr algn="ctr">
              <a:defRPr sz="1600" b="0">
                <a:solidFill>
                  <a:schemeClr val="tx1">
                    <a:lumMod val="90000"/>
                    <a:lumOff val="10000"/>
                  </a:schemeClr>
                </a:solidFill>
              </a:defRPr>
            </a:lvl1pPr>
          </a:lstStyle>
          <a:p>
            <a:endParaRPr lang="uk-UA" dirty="0">
              <a:solidFill>
                <a:srgbClr val="2D2D2D">
                  <a:lumMod val="90000"/>
                  <a:lumOff val="10000"/>
                </a:srgbClr>
              </a:solidFill>
            </a:endParaRPr>
          </a:p>
        </p:txBody>
      </p:sp>
      <p:sp>
        <p:nvSpPr>
          <p:cNvPr id="6" name="Slide Number Placeholder 5">
            <a:extLst>
              <a:ext uri="{FF2B5EF4-FFF2-40B4-BE49-F238E27FC236}">
                <a16:creationId xmlns:a16="http://schemas.microsoft.com/office/drawing/2014/main" xmlns="" id="{B6CD2AE4-4CB4-4748-9C00-F78CB69086F0}"/>
              </a:ext>
            </a:extLst>
          </p:cNvPr>
          <p:cNvSpPr>
            <a:spLocks noGrp="1"/>
          </p:cNvSpPr>
          <p:nvPr>
            <p:ph type="sldNum" sz="quarter" idx="4"/>
          </p:nvPr>
        </p:nvSpPr>
        <p:spPr>
          <a:xfrm>
            <a:off x="838200" y="6400868"/>
            <a:ext cx="2743200" cy="365125"/>
          </a:xfrm>
          <a:prstGeom prst="rect">
            <a:avLst/>
          </a:prstGeom>
        </p:spPr>
        <p:txBody>
          <a:bodyPr vert="horz" lIns="91440" tIns="45720" rIns="91440" bIns="45720" rtlCol="0" anchor="ctr"/>
          <a:lstStyle>
            <a:lvl1pPr algn="l">
              <a:defRPr sz="1600" b="0">
                <a:solidFill>
                  <a:schemeClr val="tx1">
                    <a:lumMod val="90000"/>
                    <a:lumOff val="10000"/>
                  </a:schemeClr>
                </a:solidFill>
              </a:defRPr>
            </a:lvl1pPr>
          </a:lstStyle>
          <a:p>
            <a:fld id="{03E55565-F195-45AE-A8B0-E2C07D5DAE07}" type="slidenum">
              <a:rPr lang="uk-UA" smtClean="0">
                <a:solidFill>
                  <a:srgbClr val="2D2D2D">
                    <a:lumMod val="90000"/>
                    <a:lumOff val="10000"/>
                  </a:srgbClr>
                </a:solidFill>
              </a:rPr>
              <a:pPr/>
              <a:t>‹#›</a:t>
            </a:fld>
            <a:endParaRPr lang="uk-UA">
              <a:solidFill>
                <a:srgbClr val="2D2D2D">
                  <a:lumMod val="90000"/>
                  <a:lumOff val="10000"/>
                </a:srgbClr>
              </a:solidFill>
            </a:endParaRPr>
          </a:p>
        </p:txBody>
      </p:sp>
    </p:spTree>
    <p:extLst>
      <p:ext uri="{BB962C8B-B14F-4D97-AF65-F5344CB8AC3E}">
        <p14:creationId xmlns:p14="http://schemas.microsoft.com/office/powerpoint/2010/main" val="40687961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xmlns="" id="{E78A2C91-90C8-40A4-B7B5-3BB02FDD1A3C}"/>
              </a:ext>
            </a:extLst>
          </p:cNvPr>
          <p:cNvSpPr>
            <a:spLocks noGrp="1"/>
          </p:cNvSpPr>
          <p:nvPr>
            <p:ph type="ctrTitle"/>
          </p:nvPr>
        </p:nvSpPr>
        <p:spPr>
          <a:xfrm>
            <a:off x="426547" y="2310605"/>
            <a:ext cx="5272124" cy="1585913"/>
          </a:xfrm>
        </p:spPr>
        <p:txBody>
          <a:bodyPr>
            <a:normAutofit fontScale="90000"/>
          </a:bodyPr>
          <a:lstStyle/>
          <a:p>
            <a:pPr algn="ctr"/>
            <a:r>
              <a:rPr lang="en-US" sz="4800" dirty="0"/>
              <a:t>Physical Context in </a:t>
            </a:r>
            <a:r>
              <a:rPr lang="en-US" sz="4800" dirty="0" smtClean="0"/>
              <a:t>Training and Facilitation</a:t>
            </a:r>
            <a:endParaRPr lang="uk-UA" sz="4800" dirty="0"/>
          </a:p>
        </p:txBody>
      </p:sp>
    </p:spTree>
    <p:extLst>
      <p:ext uri="{BB962C8B-B14F-4D97-AF65-F5344CB8AC3E}">
        <p14:creationId xmlns:p14="http://schemas.microsoft.com/office/powerpoint/2010/main" val="239114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3EC4AB8-62EB-481F-BBB2-291C2F41ADCB}"/>
              </a:ext>
            </a:extLst>
          </p:cNvPr>
          <p:cNvPicPr/>
          <p:nvPr/>
        </p:nvPicPr>
        <p:blipFill>
          <a:blip r:embed="rId3">
            <a:extLst>
              <a:ext uri="{28A0092B-C50C-407E-A947-70E740481C1C}">
                <a14:useLocalDpi xmlns:a14="http://schemas.microsoft.com/office/drawing/2010/main" val="0"/>
              </a:ext>
            </a:extLst>
          </a:blip>
          <a:stretch>
            <a:fillRect/>
          </a:stretch>
        </p:blipFill>
        <p:spPr>
          <a:xfrm>
            <a:off x="4560976" y="1561136"/>
            <a:ext cx="7631024" cy="3928118"/>
          </a:xfrm>
          <a:prstGeom prst="rect">
            <a:avLst/>
          </a:prstGeom>
        </p:spPr>
      </p:pic>
      <p:sp>
        <p:nvSpPr>
          <p:cNvPr id="2" name="Title 1">
            <a:extLst>
              <a:ext uri="{FF2B5EF4-FFF2-40B4-BE49-F238E27FC236}">
                <a16:creationId xmlns:a16="http://schemas.microsoft.com/office/drawing/2014/main" xmlns="" id="{BD6E6853-A92C-4323-B8BE-1C271C2E28D2}"/>
              </a:ext>
            </a:extLst>
          </p:cNvPr>
          <p:cNvSpPr>
            <a:spLocks noGrp="1"/>
          </p:cNvSpPr>
          <p:nvPr>
            <p:ph type="title"/>
          </p:nvPr>
        </p:nvSpPr>
        <p:spPr/>
        <p:txBody>
          <a:bodyPr/>
          <a:lstStyle/>
          <a:p>
            <a:r>
              <a:rPr lang="en-US" dirty="0"/>
              <a:t>Components of group dynamics</a:t>
            </a:r>
            <a:endParaRPr lang="uk-UA" dirty="0"/>
          </a:p>
        </p:txBody>
      </p:sp>
      <p:sp>
        <p:nvSpPr>
          <p:cNvPr id="4" name="Slide Number Placeholder 3">
            <a:extLst>
              <a:ext uri="{FF2B5EF4-FFF2-40B4-BE49-F238E27FC236}">
                <a16:creationId xmlns:a16="http://schemas.microsoft.com/office/drawing/2014/main" xmlns="" id="{A9B199A5-61F6-4849-B053-6C9C4DB34F0C}"/>
              </a:ext>
            </a:extLst>
          </p:cNvPr>
          <p:cNvSpPr>
            <a:spLocks noGrp="1"/>
          </p:cNvSpPr>
          <p:nvPr>
            <p:ph type="sldNum" sz="quarter" idx="12"/>
          </p:nvPr>
        </p:nvSpPr>
        <p:spPr/>
        <p:txBody>
          <a:bodyPr/>
          <a:lstStyle/>
          <a:p>
            <a:fld id="{03E55565-F195-45AE-A8B0-E2C07D5DAE07}" type="slidenum">
              <a:rPr lang="uk-UA" smtClean="0"/>
              <a:t>10</a:t>
            </a:fld>
            <a:endParaRPr lang="uk-UA"/>
          </a:p>
        </p:txBody>
      </p:sp>
      <p:sp>
        <p:nvSpPr>
          <p:cNvPr id="61" name="Rectangle 60"/>
          <p:cNvSpPr/>
          <p:nvPr/>
        </p:nvSpPr>
        <p:spPr>
          <a:xfrm>
            <a:off x="988672" y="2182505"/>
            <a:ext cx="3050894" cy="3108543"/>
          </a:xfrm>
          <a:prstGeom prst="rect">
            <a:avLst/>
          </a:prstGeom>
        </p:spPr>
        <p:txBody>
          <a:bodyPr wrap="square">
            <a:spAutoFit/>
          </a:bodyPr>
          <a:lstStyle/>
          <a:p>
            <a:r>
              <a:rPr lang="en-US" sz="2000" dirty="0"/>
              <a:t>As a trainer, it is highly useful to be conscious of the dynamics taking place in the group and to be aware of the best ways to deal with a group depending on its dynamics.</a:t>
            </a:r>
          </a:p>
          <a:p>
            <a:endParaRPr lang="en-US" b="1" dirty="0"/>
          </a:p>
          <a:p>
            <a:endParaRPr lang="en-US" b="1" dirty="0"/>
          </a:p>
        </p:txBody>
      </p:sp>
    </p:spTree>
    <p:extLst>
      <p:ext uri="{BB962C8B-B14F-4D97-AF65-F5344CB8AC3E}">
        <p14:creationId xmlns:p14="http://schemas.microsoft.com/office/powerpoint/2010/main" val="209357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E44E08A2-DBF0-4354-BC3E-A8052BEEB019}"/>
              </a:ext>
            </a:extLst>
          </p:cNvPr>
          <p:cNvSpPr>
            <a:spLocks noGrp="1"/>
          </p:cNvSpPr>
          <p:nvPr>
            <p:ph type="sldNum" sz="quarter" idx="12"/>
          </p:nvPr>
        </p:nvSpPr>
        <p:spPr/>
        <p:txBody>
          <a:bodyPr/>
          <a:lstStyle/>
          <a:p>
            <a:fld id="{03E55565-F195-45AE-A8B0-E2C07D5DAE07}" type="slidenum">
              <a:rPr lang="uk-UA" smtClean="0"/>
              <a:t>11</a:t>
            </a:fld>
            <a:endParaRPr lang="uk-UA"/>
          </a:p>
        </p:txBody>
      </p:sp>
      <p:sp>
        <p:nvSpPr>
          <p:cNvPr id="6" name="Rectangle 5">
            <a:extLst>
              <a:ext uri="{FF2B5EF4-FFF2-40B4-BE49-F238E27FC236}">
                <a16:creationId xmlns:a16="http://schemas.microsoft.com/office/drawing/2014/main" xmlns="" id="{B836DF10-7DA4-4C1B-82D5-0DFA40383332}"/>
              </a:ext>
            </a:extLst>
          </p:cNvPr>
          <p:cNvSpPr/>
          <p:nvPr/>
        </p:nvSpPr>
        <p:spPr>
          <a:xfrm>
            <a:off x="838200" y="1851378"/>
            <a:ext cx="6569597" cy="4056495"/>
          </a:xfrm>
          <a:prstGeom prst="rect">
            <a:avLst/>
          </a:prstGeom>
        </p:spPr>
        <p:txBody>
          <a:bodyPr wrap="square">
            <a:spAutoFit/>
          </a:bodyPr>
          <a:lstStyle/>
          <a:p>
            <a:pPr>
              <a:lnSpc>
                <a:spcPct val="115000"/>
              </a:lnSpc>
            </a:pPr>
            <a:r>
              <a:rPr lang="en-US" sz="1600" dirty="0">
                <a:latin typeface="Arial" panose="020B0604020202020204" pitchFamily="34" charset="0"/>
                <a:ea typeface="Cambria" panose="02040503050406030204" pitchFamily="18" charset="0"/>
                <a:cs typeface="Cambria" panose="02040503050406030204" pitchFamily="18" charset="0"/>
              </a:rPr>
              <a:t>Tabletop exercises have different traits compared to other types of activities.</a:t>
            </a:r>
          </a:p>
          <a:p>
            <a:pPr>
              <a:lnSpc>
                <a:spcPct val="115000"/>
              </a:lnSpc>
            </a:pPr>
            <a:endParaRPr lang="en-US" sz="1600" dirty="0">
              <a:latin typeface="Arial" panose="020B0604020202020204" pitchFamily="34" charset="0"/>
              <a:ea typeface="Cambria" panose="02040503050406030204" pitchFamily="18" charset="0"/>
              <a:cs typeface="Cambria" panose="02040503050406030204" pitchFamily="18" charset="0"/>
            </a:endParaRPr>
          </a:p>
          <a:p>
            <a:pPr>
              <a:lnSpc>
                <a:spcPct val="115000"/>
              </a:lnSpc>
            </a:pPr>
            <a:r>
              <a:rPr lang="en-US" sz="1600" dirty="0">
                <a:latin typeface="Arial" panose="020B0604020202020204" pitchFamily="34" charset="0"/>
                <a:ea typeface="Cambria" panose="02040503050406030204" pitchFamily="18" charset="0"/>
                <a:cs typeface="Cambria" panose="02040503050406030204" pitchFamily="18" charset="0"/>
              </a:rPr>
              <a:t>- Participants are usually sitting around a </a:t>
            </a:r>
            <a:r>
              <a:rPr lang="en-US" sz="1600" b="1" dirty="0">
                <a:latin typeface="Arial" panose="020B0604020202020204" pitchFamily="34" charset="0"/>
                <a:ea typeface="Cambria" panose="02040503050406030204" pitchFamily="18" charset="0"/>
                <a:cs typeface="Cambria" panose="02040503050406030204" pitchFamily="18" charset="0"/>
              </a:rPr>
              <a:t>table or in a defined space </a:t>
            </a:r>
            <a:r>
              <a:rPr lang="en-US" sz="1600" dirty="0">
                <a:latin typeface="Arial" panose="020B0604020202020204" pitchFamily="34" charset="0"/>
                <a:ea typeface="Cambria" panose="02040503050406030204" pitchFamily="18" charset="0"/>
                <a:cs typeface="Cambria" panose="02040503050406030204" pitchFamily="18" charset="0"/>
              </a:rPr>
              <a:t>and all materials about the case study are provided in advance.</a:t>
            </a:r>
          </a:p>
          <a:p>
            <a:pPr>
              <a:lnSpc>
                <a:spcPct val="115000"/>
              </a:lnSpc>
            </a:pPr>
            <a:endParaRPr lang="en-US" sz="1600" dirty="0">
              <a:latin typeface="Arial" panose="020B0604020202020204" pitchFamily="34" charset="0"/>
              <a:ea typeface="Cambria" panose="02040503050406030204" pitchFamily="18" charset="0"/>
              <a:cs typeface="Cambria" panose="02040503050406030204" pitchFamily="18" charset="0"/>
            </a:endParaRPr>
          </a:p>
          <a:p>
            <a:pPr>
              <a:lnSpc>
                <a:spcPct val="115000"/>
              </a:lnSpc>
            </a:pPr>
            <a:r>
              <a:rPr lang="en-US" sz="1600" dirty="0">
                <a:latin typeface="Arial" panose="020B0604020202020204" pitchFamily="34" charset="0"/>
                <a:ea typeface="Cambria" panose="02040503050406030204" pitchFamily="18" charset="0"/>
                <a:cs typeface="Cambria" panose="02040503050406030204" pitchFamily="18" charset="0"/>
              </a:rPr>
              <a:t>- The workspace should be properly equipped with </a:t>
            </a:r>
            <a:r>
              <a:rPr lang="en-US" sz="1600" b="1" dirty="0">
                <a:latin typeface="Arial" panose="020B0604020202020204" pitchFamily="34" charset="0"/>
                <a:ea typeface="Cambria" panose="02040503050406030204" pitchFamily="18" charset="0"/>
                <a:cs typeface="Cambria" panose="02040503050406030204" pitchFamily="18" charset="0"/>
              </a:rPr>
              <a:t>flipcharts</a:t>
            </a:r>
            <a:r>
              <a:rPr lang="en-US" sz="1600" dirty="0">
                <a:latin typeface="Arial" panose="020B0604020202020204" pitchFamily="34" charset="0"/>
                <a:ea typeface="Cambria" panose="02040503050406030204" pitchFamily="18" charset="0"/>
                <a:cs typeface="Cambria" panose="02040503050406030204" pitchFamily="18" charset="0"/>
              </a:rPr>
              <a:t>, pens and chairs. If </a:t>
            </a:r>
            <a:r>
              <a:rPr lang="en-US" sz="1600" dirty="0" smtClean="0">
                <a:latin typeface="Arial" panose="020B0604020202020204" pitchFamily="34" charset="0"/>
                <a:ea typeface="Cambria" panose="02040503050406030204" pitchFamily="18" charset="0"/>
                <a:cs typeface="Cambria" panose="02040503050406030204" pitchFamily="18" charset="0"/>
              </a:rPr>
              <a:t>possible </a:t>
            </a:r>
            <a:r>
              <a:rPr lang="en-US" sz="1600" b="1" dirty="0" smtClean="0">
                <a:latin typeface="Arial" panose="020B0604020202020204" pitchFamily="34" charset="0"/>
                <a:ea typeface="Cambria" panose="02040503050406030204" pitchFamily="18" charset="0"/>
                <a:cs typeface="Cambria" panose="02040503050406030204" pitchFamily="18" charset="0"/>
              </a:rPr>
              <a:t>visuals</a:t>
            </a:r>
            <a:r>
              <a:rPr lang="en-US" sz="1600" dirty="0" smtClean="0">
                <a:latin typeface="Arial" panose="020B0604020202020204" pitchFamily="34" charset="0"/>
                <a:ea typeface="Cambria" panose="02040503050406030204" pitchFamily="18" charset="0"/>
                <a:cs typeface="Cambria" panose="02040503050406030204" pitchFamily="18" charset="0"/>
              </a:rPr>
              <a:t> should </a:t>
            </a:r>
            <a:r>
              <a:rPr lang="en-US" sz="1600" dirty="0">
                <a:latin typeface="Arial" panose="020B0604020202020204" pitchFamily="34" charset="0"/>
                <a:ea typeface="Cambria" panose="02040503050406030204" pitchFamily="18" charset="0"/>
                <a:cs typeface="Cambria" panose="02040503050406030204" pitchFamily="18" charset="0"/>
              </a:rPr>
              <a:t>be hang on </a:t>
            </a:r>
            <a:r>
              <a:rPr lang="en-US" sz="1600" dirty="0" smtClean="0">
                <a:latin typeface="Arial" panose="020B0604020202020204" pitchFamily="34" charset="0"/>
                <a:ea typeface="Cambria" panose="02040503050406030204" pitchFamily="18" charset="0"/>
                <a:cs typeface="Cambria" panose="02040503050406030204" pitchFamily="18" charset="0"/>
              </a:rPr>
              <a:t>walls to facilitate visualization.</a:t>
            </a:r>
            <a:endParaRPr lang="en-US" sz="1600" dirty="0">
              <a:latin typeface="Arial" panose="020B0604020202020204" pitchFamily="34" charset="0"/>
              <a:ea typeface="Cambria" panose="02040503050406030204" pitchFamily="18" charset="0"/>
              <a:cs typeface="Cambria" panose="02040503050406030204" pitchFamily="18" charset="0"/>
            </a:endParaRPr>
          </a:p>
          <a:p>
            <a:pPr>
              <a:lnSpc>
                <a:spcPct val="115000"/>
              </a:lnSpc>
            </a:pPr>
            <a:endParaRPr lang="en-US" sz="1600" dirty="0">
              <a:latin typeface="Arial" panose="020B0604020202020204" pitchFamily="34" charset="0"/>
              <a:ea typeface="Cambria" panose="02040503050406030204" pitchFamily="18" charset="0"/>
              <a:cs typeface="Cambria" panose="02040503050406030204" pitchFamily="18" charset="0"/>
            </a:endParaRPr>
          </a:p>
          <a:p>
            <a:pPr>
              <a:lnSpc>
                <a:spcPct val="115000"/>
              </a:lnSpc>
            </a:pPr>
            <a:r>
              <a:rPr lang="en-US" sz="1600" dirty="0">
                <a:latin typeface="Arial" panose="020B0604020202020204" pitchFamily="34" charset="0"/>
                <a:ea typeface="Cambria" panose="02040503050406030204" pitchFamily="18" charset="0"/>
                <a:cs typeface="Cambria" panose="02040503050406030204" pitchFamily="18" charset="0"/>
              </a:rPr>
              <a:t>- </a:t>
            </a:r>
            <a:r>
              <a:rPr lang="en-US" sz="1600" b="1" dirty="0">
                <a:latin typeface="Arial" panose="020B0604020202020204" pitchFamily="34" charset="0"/>
                <a:ea typeface="Cambria" panose="02040503050406030204" pitchFamily="18" charset="0"/>
                <a:cs typeface="Cambria" panose="02040503050406030204" pitchFamily="18" charset="0"/>
              </a:rPr>
              <a:t>Interactions</a:t>
            </a:r>
            <a:r>
              <a:rPr lang="en-US" sz="1600" dirty="0">
                <a:latin typeface="Arial" panose="020B0604020202020204" pitchFamily="34" charset="0"/>
                <a:ea typeface="Cambria" panose="02040503050406030204" pitchFamily="18" charset="0"/>
                <a:cs typeface="Cambria" panose="02040503050406030204" pitchFamily="18" charset="0"/>
              </a:rPr>
              <a:t> among participants are as important as the exercise itself, sometimes more important than the final outcome. Set up a space that facilitates dialogues. </a:t>
            </a:r>
          </a:p>
          <a:p>
            <a:pPr>
              <a:lnSpc>
                <a:spcPct val="115000"/>
              </a:lnSpc>
            </a:pPr>
            <a:endParaRPr lang="en-US" sz="1600" dirty="0">
              <a:latin typeface="Arial" panose="020B0604020202020204" pitchFamily="34" charset="0"/>
              <a:ea typeface="Cambria" panose="02040503050406030204" pitchFamily="18" charset="0"/>
              <a:cs typeface="Cambria" panose="02040503050406030204" pitchFamily="18" charset="0"/>
            </a:endParaRPr>
          </a:p>
        </p:txBody>
      </p:sp>
      <p:pic>
        <p:nvPicPr>
          <p:cNvPr id="4098" name="Picture 2" descr="Image result for table top exercises">
            <a:extLst>
              <a:ext uri="{FF2B5EF4-FFF2-40B4-BE49-F238E27FC236}">
                <a16:creationId xmlns:a16="http://schemas.microsoft.com/office/drawing/2014/main" xmlns="" id="{986F5FC9-FBF2-4BCF-B64D-DC39BAC79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075" y="2271891"/>
            <a:ext cx="3186758" cy="252917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1EFB6CC1-CDBF-479E-B3D0-E363A6C2E98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t>Space in tabletop exercises</a:t>
            </a:r>
            <a:endParaRPr lang="uk-UA" dirty="0"/>
          </a:p>
        </p:txBody>
      </p:sp>
    </p:spTree>
    <p:extLst>
      <p:ext uri="{BB962C8B-B14F-4D97-AF65-F5344CB8AC3E}">
        <p14:creationId xmlns:p14="http://schemas.microsoft.com/office/powerpoint/2010/main" val="409712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https://rilastagemedia.blob.core.windows.net/rila-web/rila.web/media/media/page%20banners/subpage%20banners/700x560/rila-committees-subpage-banner-700x560.jpg?ext=.jpg">
            <a:extLst>
              <a:ext uri="{FF2B5EF4-FFF2-40B4-BE49-F238E27FC236}">
                <a16:creationId xmlns:a16="http://schemas.microsoft.com/office/drawing/2014/main" xmlns="" id="{38AA11BB-3C28-4791-AF9F-643E83F1C7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484"/>
          <a:stretch/>
        </p:blipFill>
        <p:spPr bwMode="auto">
          <a:xfrm>
            <a:off x="6750141" y="-2008"/>
            <a:ext cx="544185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7E649ACF-BE9A-4C44-ACEF-4394C9C61CBA}"/>
              </a:ext>
            </a:extLst>
          </p:cNvPr>
          <p:cNvSpPr/>
          <p:nvPr/>
        </p:nvSpPr>
        <p:spPr>
          <a:xfrm>
            <a:off x="0" y="0"/>
            <a:ext cx="12192000" cy="6855991"/>
          </a:xfrm>
          <a:prstGeom prst="rect">
            <a:avLst/>
          </a:prstGeom>
          <a:solidFill>
            <a:srgbClr val="2D2D2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Rectangle 17">
            <a:extLst>
              <a:ext uri="{FF2B5EF4-FFF2-40B4-BE49-F238E27FC236}">
                <a16:creationId xmlns:a16="http://schemas.microsoft.com/office/drawing/2014/main" xmlns="" id="{9F041C6A-2D5A-45D0-B8E9-ABF58F226213}"/>
              </a:ext>
            </a:extLst>
          </p:cNvPr>
          <p:cNvSpPr/>
          <p:nvPr/>
        </p:nvSpPr>
        <p:spPr>
          <a:xfrm>
            <a:off x="0" y="6192456"/>
            <a:ext cx="12192000" cy="663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olo 1">
            <a:extLst>
              <a:ext uri="{FF2B5EF4-FFF2-40B4-BE49-F238E27FC236}">
                <a16:creationId xmlns:a16="http://schemas.microsoft.com/office/drawing/2014/main" xmlns="" id="{EE9E5E5C-9804-4BD6-A0CA-480A4BCF49CC}"/>
              </a:ext>
            </a:extLst>
          </p:cNvPr>
          <p:cNvSpPr>
            <a:spLocks noGrp="1"/>
          </p:cNvSpPr>
          <p:nvPr>
            <p:ph type="title"/>
          </p:nvPr>
        </p:nvSpPr>
        <p:spPr/>
        <p:txBody>
          <a:bodyPr vert="horz" lIns="91440" tIns="45720" rIns="91440" bIns="45720" rtlCol="0" anchor="ctr">
            <a:normAutofit/>
          </a:bodyPr>
          <a:lstStyle/>
          <a:p>
            <a:r>
              <a:rPr lang="en-US" sz="4400" dirty="0">
                <a:solidFill>
                  <a:schemeClr val="tx1"/>
                </a:solidFill>
              </a:rPr>
              <a:t>Conclusions</a:t>
            </a:r>
            <a:endParaRPr lang="en-US" sz="4400" kern="1200" dirty="0">
              <a:solidFill>
                <a:schemeClr val="tx1"/>
              </a:solidFill>
              <a:latin typeface="+mj-lt"/>
              <a:ea typeface="+mj-ea"/>
              <a:cs typeface="+mj-cs"/>
            </a:endParaRPr>
          </a:p>
        </p:txBody>
      </p:sp>
      <p:sp>
        <p:nvSpPr>
          <p:cNvPr id="3" name="Segnaposto contenuto 2">
            <a:extLst>
              <a:ext uri="{FF2B5EF4-FFF2-40B4-BE49-F238E27FC236}">
                <a16:creationId xmlns:a16="http://schemas.microsoft.com/office/drawing/2014/main" xmlns="" id="{3C7CDD08-639A-4872-B112-FED6427FD70D}"/>
              </a:ext>
            </a:extLst>
          </p:cNvPr>
          <p:cNvSpPr>
            <a:spLocks noGrp="1"/>
          </p:cNvSpPr>
          <p:nvPr>
            <p:ph idx="1"/>
          </p:nvPr>
        </p:nvSpPr>
        <p:spPr>
          <a:xfrm>
            <a:off x="489857" y="1371600"/>
            <a:ext cx="5603601" cy="4481003"/>
          </a:xfrm>
        </p:spPr>
        <p:txBody>
          <a:bodyPr vert="horz" lIns="91440" tIns="45720" rIns="91440" bIns="45720" rtlCol="0" anchor="t">
            <a:normAutofit fontScale="92500" lnSpcReduction="10000"/>
          </a:bodyPr>
          <a:lstStyle/>
          <a:p>
            <a:pPr lvl="0">
              <a:lnSpc>
                <a:spcPct val="110000"/>
              </a:lnSpc>
              <a:buFont typeface="Wingdings" panose="05000000000000000000" pitchFamily="2" charset="2"/>
              <a:buChar char="Ø"/>
            </a:pPr>
            <a:r>
              <a:rPr lang="en-US" sz="2400" dirty="0" smtClean="0">
                <a:solidFill>
                  <a:schemeClr val="bg1">
                    <a:lumMod val="10000"/>
                    <a:lumOff val="90000"/>
                  </a:schemeClr>
                </a:solidFill>
              </a:rPr>
              <a:t>There </a:t>
            </a:r>
            <a:r>
              <a:rPr lang="en-US" sz="2400" dirty="0">
                <a:solidFill>
                  <a:schemeClr val="bg1">
                    <a:lumMod val="10000"/>
                    <a:lumOff val="90000"/>
                  </a:schemeClr>
                </a:solidFill>
              </a:rPr>
              <a:t>are a lot of small details to pay attention to when running a session, ranging </a:t>
            </a:r>
            <a:r>
              <a:rPr lang="en-US" sz="2400" dirty="0" smtClean="0">
                <a:solidFill>
                  <a:schemeClr val="bg1">
                    <a:lumMod val="10000"/>
                    <a:lumOff val="90000"/>
                  </a:schemeClr>
                </a:solidFill>
              </a:rPr>
              <a:t> </a:t>
            </a:r>
            <a:r>
              <a:rPr lang="en-US" sz="2400" dirty="0" smtClean="0"/>
              <a:t>from</a:t>
            </a:r>
            <a:r>
              <a:rPr lang="en-US" sz="2400" b="1" dirty="0" smtClean="0"/>
              <a:t> </a:t>
            </a:r>
            <a:r>
              <a:rPr lang="en-US" sz="2400" b="1" dirty="0"/>
              <a:t>logistics issues </a:t>
            </a:r>
            <a:r>
              <a:rPr lang="en-US" sz="2400" dirty="0">
                <a:solidFill>
                  <a:schemeClr val="bg1">
                    <a:lumMod val="10000"/>
                    <a:lumOff val="90000"/>
                  </a:schemeClr>
                </a:solidFill>
              </a:rPr>
              <a:t>(making sure that all materials needed are taken care of, the room is set </a:t>
            </a:r>
            <a:r>
              <a:rPr lang="en-US" sz="2400" dirty="0" smtClean="0">
                <a:solidFill>
                  <a:schemeClr val="bg1">
                    <a:lumMod val="10000"/>
                    <a:lumOff val="90000"/>
                  </a:schemeClr>
                </a:solidFill>
              </a:rPr>
              <a:t>up </a:t>
            </a:r>
            <a:r>
              <a:rPr lang="en-US" sz="2400" dirty="0" err="1" smtClean="0">
                <a:solidFill>
                  <a:schemeClr val="bg1">
                    <a:lumMod val="10000"/>
                    <a:lumOff val="90000"/>
                  </a:schemeClr>
                </a:solidFill>
              </a:rPr>
              <a:t>etc</a:t>
            </a:r>
            <a:r>
              <a:rPr lang="en-US" sz="2400" dirty="0" smtClean="0">
                <a:solidFill>
                  <a:schemeClr val="bg1">
                    <a:lumMod val="10000"/>
                    <a:lumOff val="90000"/>
                  </a:schemeClr>
                </a:solidFill>
              </a:rPr>
              <a:t>) </a:t>
            </a:r>
            <a:r>
              <a:rPr lang="en-US" sz="2400" b="1" dirty="0" smtClean="0"/>
              <a:t>to </a:t>
            </a:r>
            <a:r>
              <a:rPr lang="en-US" sz="2400" b="1" dirty="0"/>
              <a:t>body </a:t>
            </a:r>
            <a:r>
              <a:rPr lang="en-US" sz="2400" b="1" dirty="0" smtClean="0"/>
              <a:t>language</a:t>
            </a:r>
            <a:r>
              <a:rPr lang="en-US" sz="2400" dirty="0" smtClean="0">
                <a:solidFill>
                  <a:schemeClr val="bg1">
                    <a:lumMod val="10000"/>
                    <a:lumOff val="90000"/>
                  </a:schemeClr>
                </a:solidFill>
              </a:rPr>
              <a:t>. </a:t>
            </a:r>
          </a:p>
          <a:p>
            <a:pPr lvl="0">
              <a:lnSpc>
                <a:spcPct val="110000"/>
              </a:lnSpc>
              <a:buFont typeface="Wingdings" panose="05000000000000000000" pitchFamily="2" charset="2"/>
              <a:buChar char="Ø"/>
            </a:pPr>
            <a:r>
              <a:rPr lang="en-US" sz="2400" b="1" dirty="0" smtClean="0">
                <a:solidFill>
                  <a:schemeClr val="bg1">
                    <a:lumMod val="10000"/>
                    <a:lumOff val="90000"/>
                  </a:schemeClr>
                </a:solidFill>
              </a:rPr>
              <a:t>Managing the attention </a:t>
            </a:r>
            <a:r>
              <a:rPr lang="en-US" sz="2400" b="1" dirty="0">
                <a:solidFill>
                  <a:schemeClr val="bg1">
                    <a:lumMod val="10000"/>
                    <a:lumOff val="90000"/>
                  </a:schemeClr>
                </a:solidFill>
              </a:rPr>
              <a:t>and energy</a:t>
            </a:r>
            <a:r>
              <a:rPr lang="en-US" sz="2400" dirty="0">
                <a:solidFill>
                  <a:schemeClr val="bg1">
                    <a:lumMod val="10000"/>
                    <a:lumOff val="90000"/>
                  </a:schemeClr>
                </a:solidFill>
              </a:rPr>
              <a:t> of </a:t>
            </a:r>
            <a:r>
              <a:rPr lang="en-US" sz="2400" dirty="0" smtClean="0">
                <a:solidFill>
                  <a:schemeClr val="bg1">
                    <a:lumMod val="10000"/>
                    <a:lumOff val="90000"/>
                  </a:schemeClr>
                </a:solidFill>
              </a:rPr>
              <a:t>participants  </a:t>
            </a:r>
            <a:r>
              <a:rPr lang="en-US" sz="2400" dirty="0">
                <a:solidFill>
                  <a:schemeClr val="bg1">
                    <a:lumMod val="10000"/>
                    <a:lumOff val="90000"/>
                  </a:schemeClr>
                </a:solidFill>
              </a:rPr>
              <a:t>in the room is an essential responsibility of trainers. </a:t>
            </a:r>
            <a:endParaRPr lang="en-US" sz="2400" dirty="0" smtClean="0">
              <a:solidFill>
                <a:schemeClr val="bg1">
                  <a:lumMod val="10000"/>
                  <a:lumOff val="90000"/>
                </a:schemeClr>
              </a:solidFill>
            </a:endParaRPr>
          </a:p>
          <a:p>
            <a:pPr lvl="0">
              <a:lnSpc>
                <a:spcPct val="110000"/>
              </a:lnSpc>
              <a:buFont typeface="Wingdings" panose="05000000000000000000" pitchFamily="2" charset="2"/>
              <a:buChar char="Ø"/>
            </a:pPr>
            <a:r>
              <a:rPr lang="en-US" sz="2400" dirty="0" smtClean="0">
                <a:solidFill>
                  <a:schemeClr val="bg1">
                    <a:lumMod val="10000"/>
                    <a:lumOff val="90000"/>
                  </a:schemeClr>
                </a:solidFill>
              </a:rPr>
              <a:t>A </a:t>
            </a:r>
            <a:r>
              <a:rPr lang="en-US" sz="2400" b="1" dirty="0">
                <a:solidFill>
                  <a:schemeClr val="bg1">
                    <a:lumMod val="10000"/>
                    <a:lumOff val="90000"/>
                  </a:schemeClr>
                </a:solidFill>
              </a:rPr>
              <a:t>thoughtful design of the training room </a:t>
            </a:r>
            <a:r>
              <a:rPr lang="en-US" sz="2400" dirty="0">
                <a:solidFill>
                  <a:schemeClr val="bg1">
                    <a:lumMod val="10000"/>
                    <a:lumOff val="90000"/>
                  </a:schemeClr>
                </a:solidFill>
              </a:rPr>
              <a:t>is an important aspect of facilitating </a:t>
            </a:r>
            <a:r>
              <a:rPr lang="en-US" sz="2400" dirty="0" smtClean="0">
                <a:solidFill>
                  <a:schemeClr val="bg1">
                    <a:lumMod val="10000"/>
                    <a:lumOff val="90000"/>
                  </a:schemeClr>
                </a:solidFill>
              </a:rPr>
              <a:t>learning.</a:t>
            </a:r>
            <a:endParaRPr lang="en-US" sz="2400" dirty="0">
              <a:solidFill>
                <a:schemeClr val="bg1">
                  <a:lumMod val="10000"/>
                  <a:lumOff val="90000"/>
                </a:schemeClr>
              </a:solidFill>
            </a:endParaRPr>
          </a:p>
          <a:p>
            <a:pPr marL="0" lvl="0" indent="0">
              <a:lnSpc>
                <a:spcPct val="110000"/>
              </a:lnSpc>
              <a:buNone/>
            </a:pPr>
            <a:endParaRPr lang="en-US" sz="1600" dirty="0">
              <a:solidFill>
                <a:schemeClr val="bg1">
                  <a:lumMod val="10000"/>
                  <a:lumOff val="90000"/>
                </a:schemeClr>
              </a:solidFill>
            </a:endParaRPr>
          </a:p>
        </p:txBody>
      </p:sp>
      <p:grpSp>
        <p:nvGrpSpPr>
          <p:cNvPr id="5" name="Graphic 8">
            <a:extLst>
              <a:ext uri="{FF2B5EF4-FFF2-40B4-BE49-F238E27FC236}">
                <a16:creationId xmlns:a16="http://schemas.microsoft.com/office/drawing/2014/main" xmlns="" id="{A9F92F27-21C2-49B7-BE0F-FB8053F48801}"/>
              </a:ext>
            </a:extLst>
          </p:cNvPr>
          <p:cNvGrpSpPr/>
          <p:nvPr/>
        </p:nvGrpSpPr>
        <p:grpSpPr>
          <a:xfrm>
            <a:off x="7572675" y="1230903"/>
            <a:ext cx="3796790" cy="3796790"/>
            <a:chOff x="7557010" y="1528596"/>
            <a:chExt cx="3796790" cy="3796790"/>
          </a:xfrm>
        </p:grpSpPr>
        <p:sp>
          <p:nvSpPr>
            <p:cNvPr id="6" name="Freeform: Shape 5">
              <a:extLst>
                <a:ext uri="{FF2B5EF4-FFF2-40B4-BE49-F238E27FC236}">
                  <a16:creationId xmlns:a16="http://schemas.microsoft.com/office/drawing/2014/main" xmlns="" id="{39D041C2-F11B-40EA-B73F-404F6E0491A7}"/>
                </a:ext>
              </a:extLst>
            </p:cNvPr>
            <p:cNvSpPr/>
            <p:nvPr/>
          </p:nvSpPr>
          <p:spPr>
            <a:xfrm>
              <a:off x="8229358" y="1844995"/>
              <a:ext cx="2452094" cy="3163992"/>
            </a:xfrm>
            <a:custGeom>
              <a:avLst/>
              <a:gdLst>
                <a:gd name="connsiteX0" fmla="*/ 237299 w 2452093"/>
                <a:gd name="connsiteY0" fmla="*/ 237299 h 3163991"/>
                <a:gd name="connsiteX1" fmla="*/ 2214794 w 2452093"/>
                <a:gd name="connsiteY1" fmla="*/ 237299 h 3163991"/>
                <a:gd name="connsiteX2" fmla="*/ 2214794 w 2452093"/>
                <a:gd name="connsiteY2" fmla="*/ 2926692 h 3163991"/>
                <a:gd name="connsiteX3" fmla="*/ 237299 w 2452093"/>
                <a:gd name="connsiteY3" fmla="*/ 2926692 h 3163991"/>
                <a:gd name="connsiteX4" fmla="*/ 237299 w 2452093"/>
                <a:gd name="connsiteY4" fmla="*/ 237299 h 3163991"/>
                <a:gd name="connsiteX5" fmla="*/ 0 w 2452093"/>
                <a:gd name="connsiteY5" fmla="*/ 3163992 h 3163991"/>
                <a:gd name="connsiteX6" fmla="*/ 2452094 w 2452093"/>
                <a:gd name="connsiteY6" fmla="*/ 3163992 h 3163991"/>
                <a:gd name="connsiteX7" fmla="*/ 2452094 w 2452093"/>
                <a:gd name="connsiteY7" fmla="*/ 0 h 3163991"/>
                <a:gd name="connsiteX8" fmla="*/ 0 w 2452093"/>
                <a:gd name="connsiteY8" fmla="*/ 0 h 3163991"/>
                <a:gd name="connsiteX9" fmla="*/ 0 w 2452093"/>
                <a:gd name="connsiteY9" fmla="*/ 3163992 h 316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2093" h="3163991">
                  <a:moveTo>
                    <a:pt x="237299" y="237299"/>
                  </a:moveTo>
                  <a:lnTo>
                    <a:pt x="2214794" y="237299"/>
                  </a:lnTo>
                  <a:lnTo>
                    <a:pt x="2214794" y="2926692"/>
                  </a:lnTo>
                  <a:lnTo>
                    <a:pt x="237299" y="2926692"/>
                  </a:lnTo>
                  <a:lnTo>
                    <a:pt x="237299" y="237299"/>
                  </a:lnTo>
                  <a:close/>
                  <a:moveTo>
                    <a:pt x="0" y="3163992"/>
                  </a:moveTo>
                  <a:lnTo>
                    <a:pt x="2452094" y="3163992"/>
                  </a:lnTo>
                  <a:lnTo>
                    <a:pt x="2452094" y="0"/>
                  </a:lnTo>
                  <a:lnTo>
                    <a:pt x="0" y="0"/>
                  </a:lnTo>
                  <a:lnTo>
                    <a:pt x="0" y="3163992"/>
                  </a:lnTo>
                  <a:close/>
                </a:path>
              </a:pathLst>
            </a:custGeom>
            <a:solidFill>
              <a:schemeClr val="tx1"/>
            </a:solidFill>
            <a:ln w="39489" cap="flat">
              <a:noFill/>
              <a:prstDash val="solid"/>
              <a:miter/>
            </a:ln>
          </p:spPr>
          <p:txBody>
            <a:bodyPr rtlCol="0" anchor="ctr"/>
            <a:lstStyle/>
            <a:p>
              <a:endParaRPr lang="uk-UA"/>
            </a:p>
          </p:txBody>
        </p:sp>
        <p:sp>
          <p:nvSpPr>
            <p:cNvPr id="7" name="Freeform: Shape 6">
              <a:extLst>
                <a:ext uri="{FF2B5EF4-FFF2-40B4-BE49-F238E27FC236}">
                  <a16:creationId xmlns:a16="http://schemas.microsoft.com/office/drawing/2014/main" xmlns="" id="{B61B6A8E-7C5B-428E-9960-290E044D46BA}"/>
                </a:ext>
              </a:extLst>
            </p:cNvPr>
            <p:cNvSpPr/>
            <p:nvPr/>
          </p:nvSpPr>
          <p:spPr>
            <a:xfrm>
              <a:off x="9534505" y="2438244"/>
              <a:ext cx="672348" cy="158200"/>
            </a:xfrm>
            <a:custGeom>
              <a:avLst/>
              <a:gdLst>
                <a:gd name="connsiteX0" fmla="*/ 0 w 672348"/>
                <a:gd name="connsiteY0" fmla="*/ 0 h 158199"/>
                <a:gd name="connsiteX1" fmla="*/ 672348 w 672348"/>
                <a:gd name="connsiteY1" fmla="*/ 0 h 158199"/>
                <a:gd name="connsiteX2" fmla="*/ 672348 w 672348"/>
                <a:gd name="connsiteY2" fmla="*/ 158200 h 158199"/>
                <a:gd name="connsiteX3" fmla="*/ 0 w 672348"/>
                <a:gd name="connsiteY3" fmla="*/ 158200 h 158199"/>
              </a:gdLst>
              <a:ahLst/>
              <a:cxnLst>
                <a:cxn ang="0">
                  <a:pos x="connsiteX0" y="connsiteY0"/>
                </a:cxn>
                <a:cxn ang="0">
                  <a:pos x="connsiteX1" y="connsiteY1"/>
                </a:cxn>
                <a:cxn ang="0">
                  <a:pos x="connsiteX2" y="connsiteY2"/>
                </a:cxn>
                <a:cxn ang="0">
                  <a:pos x="connsiteX3" y="connsiteY3"/>
                </a:cxn>
              </a:cxnLst>
              <a:rect l="l" t="t" r="r" b="b"/>
              <a:pathLst>
                <a:path w="672348" h="158199">
                  <a:moveTo>
                    <a:pt x="0" y="0"/>
                  </a:moveTo>
                  <a:lnTo>
                    <a:pt x="672348" y="0"/>
                  </a:lnTo>
                  <a:lnTo>
                    <a:pt x="672348" y="158200"/>
                  </a:lnTo>
                  <a:lnTo>
                    <a:pt x="0" y="158200"/>
                  </a:lnTo>
                  <a:close/>
                </a:path>
              </a:pathLst>
            </a:custGeom>
            <a:solidFill>
              <a:schemeClr val="tx1"/>
            </a:solidFill>
            <a:ln w="39489" cap="flat">
              <a:noFill/>
              <a:prstDash val="solid"/>
              <a:miter/>
            </a:ln>
          </p:spPr>
          <p:txBody>
            <a:bodyPr rtlCol="0" anchor="ctr"/>
            <a:lstStyle/>
            <a:p>
              <a:endParaRPr lang="uk-UA"/>
            </a:p>
          </p:txBody>
        </p:sp>
        <p:sp>
          <p:nvSpPr>
            <p:cNvPr id="8" name="Freeform: Shape 7">
              <a:extLst>
                <a:ext uri="{FF2B5EF4-FFF2-40B4-BE49-F238E27FC236}">
                  <a16:creationId xmlns:a16="http://schemas.microsoft.com/office/drawing/2014/main" xmlns="" id="{0E918A73-199D-47A7-AB0D-DF46AB05BAF6}"/>
                </a:ext>
              </a:extLst>
            </p:cNvPr>
            <p:cNvSpPr/>
            <p:nvPr/>
          </p:nvSpPr>
          <p:spPr>
            <a:xfrm>
              <a:off x="9534505" y="3071042"/>
              <a:ext cx="672348" cy="158200"/>
            </a:xfrm>
            <a:custGeom>
              <a:avLst/>
              <a:gdLst>
                <a:gd name="connsiteX0" fmla="*/ 0 w 672348"/>
                <a:gd name="connsiteY0" fmla="*/ 0 h 158199"/>
                <a:gd name="connsiteX1" fmla="*/ 672348 w 672348"/>
                <a:gd name="connsiteY1" fmla="*/ 0 h 158199"/>
                <a:gd name="connsiteX2" fmla="*/ 672348 w 672348"/>
                <a:gd name="connsiteY2" fmla="*/ 158200 h 158199"/>
                <a:gd name="connsiteX3" fmla="*/ 0 w 672348"/>
                <a:gd name="connsiteY3" fmla="*/ 158200 h 158199"/>
              </a:gdLst>
              <a:ahLst/>
              <a:cxnLst>
                <a:cxn ang="0">
                  <a:pos x="connsiteX0" y="connsiteY0"/>
                </a:cxn>
                <a:cxn ang="0">
                  <a:pos x="connsiteX1" y="connsiteY1"/>
                </a:cxn>
                <a:cxn ang="0">
                  <a:pos x="connsiteX2" y="connsiteY2"/>
                </a:cxn>
                <a:cxn ang="0">
                  <a:pos x="connsiteX3" y="connsiteY3"/>
                </a:cxn>
              </a:cxnLst>
              <a:rect l="l" t="t" r="r" b="b"/>
              <a:pathLst>
                <a:path w="672348" h="158199">
                  <a:moveTo>
                    <a:pt x="0" y="0"/>
                  </a:moveTo>
                  <a:lnTo>
                    <a:pt x="672348" y="0"/>
                  </a:lnTo>
                  <a:lnTo>
                    <a:pt x="672348" y="158200"/>
                  </a:lnTo>
                  <a:lnTo>
                    <a:pt x="0" y="158200"/>
                  </a:lnTo>
                  <a:close/>
                </a:path>
              </a:pathLst>
            </a:custGeom>
            <a:solidFill>
              <a:schemeClr val="tx1"/>
            </a:solidFill>
            <a:ln w="39489" cap="flat">
              <a:noFill/>
              <a:prstDash val="solid"/>
              <a:miter/>
            </a:ln>
          </p:spPr>
          <p:txBody>
            <a:bodyPr rtlCol="0" anchor="ctr"/>
            <a:lstStyle/>
            <a:p>
              <a:endParaRPr lang="uk-UA"/>
            </a:p>
          </p:txBody>
        </p:sp>
        <p:sp>
          <p:nvSpPr>
            <p:cNvPr id="10" name="Freeform: Shape 9">
              <a:extLst>
                <a:ext uri="{FF2B5EF4-FFF2-40B4-BE49-F238E27FC236}">
                  <a16:creationId xmlns:a16="http://schemas.microsoft.com/office/drawing/2014/main" xmlns="" id="{5A6D3B74-2ED8-4E90-B94A-DCA79A915CE7}"/>
                </a:ext>
              </a:extLst>
            </p:cNvPr>
            <p:cNvSpPr/>
            <p:nvPr/>
          </p:nvSpPr>
          <p:spPr>
            <a:xfrm>
              <a:off x="9534505" y="4336639"/>
              <a:ext cx="672348" cy="158200"/>
            </a:xfrm>
            <a:custGeom>
              <a:avLst/>
              <a:gdLst>
                <a:gd name="connsiteX0" fmla="*/ 0 w 672348"/>
                <a:gd name="connsiteY0" fmla="*/ 0 h 158199"/>
                <a:gd name="connsiteX1" fmla="*/ 672348 w 672348"/>
                <a:gd name="connsiteY1" fmla="*/ 0 h 158199"/>
                <a:gd name="connsiteX2" fmla="*/ 672348 w 672348"/>
                <a:gd name="connsiteY2" fmla="*/ 158200 h 158199"/>
                <a:gd name="connsiteX3" fmla="*/ 0 w 672348"/>
                <a:gd name="connsiteY3" fmla="*/ 158200 h 158199"/>
              </a:gdLst>
              <a:ahLst/>
              <a:cxnLst>
                <a:cxn ang="0">
                  <a:pos x="connsiteX0" y="connsiteY0"/>
                </a:cxn>
                <a:cxn ang="0">
                  <a:pos x="connsiteX1" y="connsiteY1"/>
                </a:cxn>
                <a:cxn ang="0">
                  <a:pos x="connsiteX2" y="connsiteY2"/>
                </a:cxn>
                <a:cxn ang="0">
                  <a:pos x="connsiteX3" y="connsiteY3"/>
                </a:cxn>
              </a:cxnLst>
              <a:rect l="l" t="t" r="r" b="b"/>
              <a:pathLst>
                <a:path w="672348" h="158199">
                  <a:moveTo>
                    <a:pt x="0" y="0"/>
                  </a:moveTo>
                  <a:lnTo>
                    <a:pt x="672348" y="0"/>
                  </a:lnTo>
                  <a:lnTo>
                    <a:pt x="672348" y="158200"/>
                  </a:lnTo>
                  <a:lnTo>
                    <a:pt x="0" y="158200"/>
                  </a:lnTo>
                  <a:close/>
                </a:path>
              </a:pathLst>
            </a:custGeom>
            <a:solidFill>
              <a:schemeClr val="tx1"/>
            </a:solidFill>
            <a:ln w="39489" cap="flat">
              <a:noFill/>
              <a:prstDash val="solid"/>
              <a:miter/>
            </a:ln>
          </p:spPr>
          <p:txBody>
            <a:bodyPr rtlCol="0" anchor="ctr"/>
            <a:lstStyle/>
            <a:p>
              <a:endParaRPr lang="uk-UA"/>
            </a:p>
          </p:txBody>
        </p:sp>
        <p:sp>
          <p:nvSpPr>
            <p:cNvPr id="11" name="Freeform: Shape 10">
              <a:extLst>
                <a:ext uri="{FF2B5EF4-FFF2-40B4-BE49-F238E27FC236}">
                  <a16:creationId xmlns:a16="http://schemas.microsoft.com/office/drawing/2014/main" xmlns="" id="{3702698D-AAE2-4189-948B-CDB3BCD16C30}"/>
                </a:ext>
              </a:extLst>
            </p:cNvPr>
            <p:cNvSpPr/>
            <p:nvPr/>
          </p:nvSpPr>
          <p:spPr>
            <a:xfrm>
              <a:off x="9534505" y="3703840"/>
              <a:ext cx="672348" cy="158200"/>
            </a:xfrm>
            <a:custGeom>
              <a:avLst/>
              <a:gdLst>
                <a:gd name="connsiteX0" fmla="*/ 0 w 672348"/>
                <a:gd name="connsiteY0" fmla="*/ 0 h 158199"/>
                <a:gd name="connsiteX1" fmla="*/ 672348 w 672348"/>
                <a:gd name="connsiteY1" fmla="*/ 0 h 158199"/>
                <a:gd name="connsiteX2" fmla="*/ 672348 w 672348"/>
                <a:gd name="connsiteY2" fmla="*/ 158200 h 158199"/>
                <a:gd name="connsiteX3" fmla="*/ 0 w 672348"/>
                <a:gd name="connsiteY3" fmla="*/ 158200 h 158199"/>
              </a:gdLst>
              <a:ahLst/>
              <a:cxnLst>
                <a:cxn ang="0">
                  <a:pos x="connsiteX0" y="connsiteY0"/>
                </a:cxn>
                <a:cxn ang="0">
                  <a:pos x="connsiteX1" y="connsiteY1"/>
                </a:cxn>
                <a:cxn ang="0">
                  <a:pos x="connsiteX2" y="connsiteY2"/>
                </a:cxn>
                <a:cxn ang="0">
                  <a:pos x="connsiteX3" y="connsiteY3"/>
                </a:cxn>
              </a:cxnLst>
              <a:rect l="l" t="t" r="r" b="b"/>
              <a:pathLst>
                <a:path w="672348" h="158199">
                  <a:moveTo>
                    <a:pt x="0" y="0"/>
                  </a:moveTo>
                  <a:lnTo>
                    <a:pt x="672348" y="0"/>
                  </a:lnTo>
                  <a:lnTo>
                    <a:pt x="672348" y="158200"/>
                  </a:lnTo>
                  <a:lnTo>
                    <a:pt x="0" y="158200"/>
                  </a:lnTo>
                  <a:close/>
                </a:path>
              </a:pathLst>
            </a:custGeom>
            <a:solidFill>
              <a:schemeClr val="tx1"/>
            </a:solidFill>
            <a:ln w="39489" cap="flat">
              <a:noFill/>
              <a:prstDash val="solid"/>
              <a:miter/>
            </a:ln>
          </p:spPr>
          <p:txBody>
            <a:bodyPr rtlCol="0" anchor="ctr"/>
            <a:lstStyle/>
            <a:p>
              <a:endParaRPr lang="uk-UA"/>
            </a:p>
          </p:txBody>
        </p:sp>
        <p:sp>
          <p:nvSpPr>
            <p:cNvPr id="12" name="Freeform: Shape 11">
              <a:extLst>
                <a:ext uri="{FF2B5EF4-FFF2-40B4-BE49-F238E27FC236}">
                  <a16:creationId xmlns:a16="http://schemas.microsoft.com/office/drawing/2014/main" xmlns="" id="{45E539E7-36BB-40A7-AA62-C7FCD79CB31E}"/>
                </a:ext>
              </a:extLst>
            </p:cNvPr>
            <p:cNvSpPr/>
            <p:nvPr/>
          </p:nvSpPr>
          <p:spPr>
            <a:xfrm>
              <a:off x="8703957" y="2240494"/>
              <a:ext cx="553699" cy="474599"/>
            </a:xfrm>
            <a:custGeom>
              <a:avLst/>
              <a:gdLst>
                <a:gd name="connsiteX0" fmla="*/ 585338 w 553698"/>
                <a:gd name="connsiteY0" fmla="*/ 110740 h 474598"/>
                <a:gd name="connsiteX1" fmla="*/ 474599 w 553698"/>
                <a:gd name="connsiteY1" fmla="*/ 0 h 474598"/>
                <a:gd name="connsiteX2" fmla="*/ 213570 w 553698"/>
                <a:gd name="connsiteY2" fmla="*/ 261029 h 474598"/>
                <a:gd name="connsiteX3" fmla="*/ 110740 w 553698"/>
                <a:gd name="connsiteY3" fmla="*/ 158200 h 474598"/>
                <a:gd name="connsiteX4" fmla="*/ 0 w 553698"/>
                <a:gd name="connsiteY4" fmla="*/ 268939 h 474598"/>
                <a:gd name="connsiteX5" fmla="*/ 213570 w 553698"/>
                <a:gd name="connsiteY5" fmla="*/ 482509 h 4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98" h="474598">
                  <a:moveTo>
                    <a:pt x="585338" y="110740"/>
                  </a:moveTo>
                  <a:lnTo>
                    <a:pt x="474599" y="0"/>
                  </a:lnTo>
                  <a:lnTo>
                    <a:pt x="213570" y="261029"/>
                  </a:lnTo>
                  <a:lnTo>
                    <a:pt x="110740" y="158200"/>
                  </a:lnTo>
                  <a:lnTo>
                    <a:pt x="0" y="268939"/>
                  </a:lnTo>
                  <a:lnTo>
                    <a:pt x="213570" y="482509"/>
                  </a:lnTo>
                  <a:close/>
                </a:path>
              </a:pathLst>
            </a:custGeom>
            <a:solidFill>
              <a:schemeClr val="tx1"/>
            </a:solidFill>
            <a:ln w="39489" cap="flat">
              <a:noFill/>
              <a:prstDash val="solid"/>
              <a:miter/>
            </a:ln>
          </p:spPr>
          <p:txBody>
            <a:bodyPr rtlCol="0" anchor="ctr"/>
            <a:lstStyle/>
            <a:p>
              <a:endParaRPr lang="uk-UA"/>
            </a:p>
          </p:txBody>
        </p:sp>
        <p:sp>
          <p:nvSpPr>
            <p:cNvPr id="13" name="Freeform: Shape 12">
              <a:extLst>
                <a:ext uri="{FF2B5EF4-FFF2-40B4-BE49-F238E27FC236}">
                  <a16:creationId xmlns:a16="http://schemas.microsoft.com/office/drawing/2014/main" xmlns="" id="{B53A2E31-4EAE-4009-B512-5ED03C21D915}"/>
                </a:ext>
              </a:extLst>
            </p:cNvPr>
            <p:cNvSpPr/>
            <p:nvPr/>
          </p:nvSpPr>
          <p:spPr>
            <a:xfrm>
              <a:off x="8703957" y="2873292"/>
              <a:ext cx="553699" cy="474599"/>
            </a:xfrm>
            <a:custGeom>
              <a:avLst/>
              <a:gdLst>
                <a:gd name="connsiteX0" fmla="*/ 585338 w 553698"/>
                <a:gd name="connsiteY0" fmla="*/ 110740 h 474598"/>
                <a:gd name="connsiteX1" fmla="*/ 474599 w 553698"/>
                <a:gd name="connsiteY1" fmla="*/ 0 h 474598"/>
                <a:gd name="connsiteX2" fmla="*/ 213570 w 553698"/>
                <a:gd name="connsiteY2" fmla="*/ 261029 h 474598"/>
                <a:gd name="connsiteX3" fmla="*/ 110740 w 553698"/>
                <a:gd name="connsiteY3" fmla="*/ 158200 h 474598"/>
                <a:gd name="connsiteX4" fmla="*/ 0 w 553698"/>
                <a:gd name="connsiteY4" fmla="*/ 268939 h 474598"/>
                <a:gd name="connsiteX5" fmla="*/ 213570 w 553698"/>
                <a:gd name="connsiteY5" fmla="*/ 482509 h 4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98" h="474598">
                  <a:moveTo>
                    <a:pt x="585338" y="110740"/>
                  </a:moveTo>
                  <a:lnTo>
                    <a:pt x="474599" y="0"/>
                  </a:lnTo>
                  <a:lnTo>
                    <a:pt x="213570" y="261029"/>
                  </a:lnTo>
                  <a:lnTo>
                    <a:pt x="110740" y="158200"/>
                  </a:lnTo>
                  <a:lnTo>
                    <a:pt x="0" y="268939"/>
                  </a:lnTo>
                  <a:lnTo>
                    <a:pt x="213570" y="482509"/>
                  </a:lnTo>
                  <a:close/>
                </a:path>
              </a:pathLst>
            </a:custGeom>
            <a:solidFill>
              <a:schemeClr val="tx1"/>
            </a:solidFill>
            <a:ln w="39489" cap="flat">
              <a:noFill/>
              <a:prstDash val="solid"/>
              <a:miter/>
            </a:ln>
          </p:spPr>
          <p:txBody>
            <a:bodyPr rtlCol="0" anchor="ctr"/>
            <a:lstStyle/>
            <a:p>
              <a:endParaRPr lang="uk-UA"/>
            </a:p>
          </p:txBody>
        </p:sp>
        <p:sp>
          <p:nvSpPr>
            <p:cNvPr id="15" name="Freeform: Shape 14">
              <a:extLst>
                <a:ext uri="{FF2B5EF4-FFF2-40B4-BE49-F238E27FC236}">
                  <a16:creationId xmlns:a16="http://schemas.microsoft.com/office/drawing/2014/main" xmlns="" id="{69151B12-9695-4D7D-878F-0E4EE5A316E8}"/>
                </a:ext>
              </a:extLst>
            </p:cNvPr>
            <p:cNvSpPr/>
            <p:nvPr/>
          </p:nvSpPr>
          <p:spPr>
            <a:xfrm>
              <a:off x="8703957" y="3506091"/>
              <a:ext cx="553699" cy="474599"/>
            </a:xfrm>
            <a:custGeom>
              <a:avLst/>
              <a:gdLst>
                <a:gd name="connsiteX0" fmla="*/ 585338 w 553698"/>
                <a:gd name="connsiteY0" fmla="*/ 110740 h 474598"/>
                <a:gd name="connsiteX1" fmla="*/ 474599 w 553698"/>
                <a:gd name="connsiteY1" fmla="*/ 0 h 474598"/>
                <a:gd name="connsiteX2" fmla="*/ 213570 w 553698"/>
                <a:gd name="connsiteY2" fmla="*/ 261029 h 474598"/>
                <a:gd name="connsiteX3" fmla="*/ 110740 w 553698"/>
                <a:gd name="connsiteY3" fmla="*/ 158200 h 474598"/>
                <a:gd name="connsiteX4" fmla="*/ 0 w 553698"/>
                <a:gd name="connsiteY4" fmla="*/ 268939 h 474598"/>
                <a:gd name="connsiteX5" fmla="*/ 213570 w 553698"/>
                <a:gd name="connsiteY5" fmla="*/ 482509 h 4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98" h="474598">
                  <a:moveTo>
                    <a:pt x="585338" y="110740"/>
                  </a:moveTo>
                  <a:lnTo>
                    <a:pt x="474599" y="0"/>
                  </a:lnTo>
                  <a:lnTo>
                    <a:pt x="213570" y="261029"/>
                  </a:lnTo>
                  <a:lnTo>
                    <a:pt x="110740" y="158200"/>
                  </a:lnTo>
                  <a:lnTo>
                    <a:pt x="0" y="268939"/>
                  </a:lnTo>
                  <a:lnTo>
                    <a:pt x="213570" y="482509"/>
                  </a:lnTo>
                  <a:close/>
                </a:path>
              </a:pathLst>
            </a:custGeom>
            <a:solidFill>
              <a:schemeClr val="tx1"/>
            </a:solidFill>
            <a:ln w="39489" cap="flat">
              <a:noFill/>
              <a:prstDash val="solid"/>
              <a:miter/>
            </a:ln>
          </p:spPr>
          <p:txBody>
            <a:bodyPr rtlCol="0" anchor="ctr"/>
            <a:lstStyle/>
            <a:p>
              <a:endParaRPr lang="uk-UA"/>
            </a:p>
          </p:txBody>
        </p:sp>
        <p:sp>
          <p:nvSpPr>
            <p:cNvPr id="17" name="Freeform: Shape 16">
              <a:extLst>
                <a:ext uri="{FF2B5EF4-FFF2-40B4-BE49-F238E27FC236}">
                  <a16:creationId xmlns:a16="http://schemas.microsoft.com/office/drawing/2014/main" xmlns="" id="{145468F6-3123-4EE8-8772-5819D45E1A8F}"/>
                </a:ext>
              </a:extLst>
            </p:cNvPr>
            <p:cNvSpPr/>
            <p:nvPr/>
          </p:nvSpPr>
          <p:spPr>
            <a:xfrm>
              <a:off x="8703957" y="4130979"/>
              <a:ext cx="553699" cy="474599"/>
            </a:xfrm>
            <a:custGeom>
              <a:avLst/>
              <a:gdLst>
                <a:gd name="connsiteX0" fmla="*/ 585338 w 553698"/>
                <a:gd name="connsiteY0" fmla="*/ 110740 h 474598"/>
                <a:gd name="connsiteX1" fmla="*/ 474599 w 553698"/>
                <a:gd name="connsiteY1" fmla="*/ 0 h 474598"/>
                <a:gd name="connsiteX2" fmla="*/ 213570 w 553698"/>
                <a:gd name="connsiteY2" fmla="*/ 261029 h 474598"/>
                <a:gd name="connsiteX3" fmla="*/ 110740 w 553698"/>
                <a:gd name="connsiteY3" fmla="*/ 158200 h 474598"/>
                <a:gd name="connsiteX4" fmla="*/ 0 w 553698"/>
                <a:gd name="connsiteY4" fmla="*/ 268939 h 474598"/>
                <a:gd name="connsiteX5" fmla="*/ 213570 w 553698"/>
                <a:gd name="connsiteY5" fmla="*/ 482509 h 4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98" h="474598">
                  <a:moveTo>
                    <a:pt x="585338" y="110740"/>
                  </a:moveTo>
                  <a:lnTo>
                    <a:pt x="474599" y="0"/>
                  </a:lnTo>
                  <a:lnTo>
                    <a:pt x="213570" y="261029"/>
                  </a:lnTo>
                  <a:lnTo>
                    <a:pt x="110740" y="158200"/>
                  </a:lnTo>
                  <a:lnTo>
                    <a:pt x="0" y="268939"/>
                  </a:lnTo>
                  <a:lnTo>
                    <a:pt x="213570" y="482509"/>
                  </a:lnTo>
                  <a:close/>
                </a:path>
              </a:pathLst>
            </a:custGeom>
            <a:solidFill>
              <a:schemeClr val="tx1"/>
            </a:solidFill>
            <a:ln w="39489" cap="flat">
              <a:noFill/>
              <a:prstDash val="solid"/>
              <a:miter/>
            </a:ln>
          </p:spPr>
          <p:txBody>
            <a:bodyPr rtlCol="0" anchor="ctr"/>
            <a:lstStyle/>
            <a:p>
              <a:endParaRPr lang="uk-UA"/>
            </a:p>
          </p:txBody>
        </p:sp>
      </p:grpSp>
      <p:pic>
        <p:nvPicPr>
          <p:cNvPr id="19" name="Picture 2" descr="TEAMS">
            <a:extLst>
              <a:ext uri="{FF2B5EF4-FFF2-40B4-BE49-F238E27FC236}">
                <a16:creationId xmlns:a16="http://schemas.microsoft.com/office/drawing/2014/main" xmlns="" id="{4CC2746D-D49D-4EC1-8D62-44060C1898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979985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B473691-DF8C-478E-A3AA-82D6F09E3C22}"/>
              </a:ext>
            </a:extLst>
          </p:cNvPr>
          <p:cNvSpPr/>
          <p:nvPr/>
        </p:nvSpPr>
        <p:spPr>
          <a:xfrm>
            <a:off x="3583639" y="2869603"/>
            <a:ext cx="2242158"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000" kern="1200" dirty="0">
                <a:solidFill>
                  <a:schemeClr val="tx1"/>
                </a:solidFill>
              </a:rPr>
              <a:t>How to arrange a room to facilitate an interactive learning experience</a:t>
            </a:r>
          </a:p>
        </p:txBody>
      </p:sp>
      <p:sp>
        <p:nvSpPr>
          <p:cNvPr id="12" name="Freeform: Shape 11">
            <a:extLst>
              <a:ext uri="{FF2B5EF4-FFF2-40B4-BE49-F238E27FC236}">
                <a16:creationId xmlns:a16="http://schemas.microsoft.com/office/drawing/2014/main" xmlns="" id="{3F78ED7F-E6FF-49B6-85C9-3008686ED7B3}"/>
              </a:ext>
            </a:extLst>
          </p:cNvPr>
          <p:cNvSpPr/>
          <p:nvPr/>
        </p:nvSpPr>
        <p:spPr>
          <a:xfrm>
            <a:off x="13464837" y="1680425"/>
            <a:ext cx="5083704"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endParaRPr lang="en-US" sz="2200" kern="1200" dirty="0"/>
          </a:p>
        </p:txBody>
      </p:sp>
      <p:sp>
        <p:nvSpPr>
          <p:cNvPr id="15" name="Freeform: Shape 14">
            <a:extLst>
              <a:ext uri="{FF2B5EF4-FFF2-40B4-BE49-F238E27FC236}">
                <a16:creationId xmlns:a16="http://schemas.microsoft.com/office/drawing/2014/main" xmlns="" id="{065E0853-BF53-460A-8FA8-A6BD186AC85F}"/>
              </a:ext>
            </a:extLst>
          </p:cNvPr>
          <p:cNvSpPr/>
          <p:nvPr/>
        </p:nvSpPr>
        <p:spPr>
          <a:xfrm>
            <a:off x="13464837" y="3227936"/>
            <a:ext cx="5083704"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endParaRPr lang="en-US" sz="2200" kern="1200" dirty="0"/>
          </a:p>
        </p:txBody>
      </p:sp>
      <p:sp>
        <p:nvSpPr>
          <p:cNvPr id="18" name="Freeform: Shape 17">
            <a:extLst>
              <a:ext uri="{FF2B5EF4-FFF2-40B4-BE49-F238E27FC236}">
                <a16:creationId xmlns:a16="http://schemas.microsoft.com/office/drawing/2014/main" xmlns="" id="{F06AB179-2CE8-4B10-BE6B-55DCF4F3FEB4}"/>
              </a:ext>
            </a:extLst>
          </p:cNvPr>
          <p:cNvSpPr/>
          <p:nvPr/>
        </p:nvSpPr>
        <p:spPr>
          <a:xfrm>
            <a:off x="13464837" y="4775446"/>
            <a:ext cx="5083704"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endParaRPr lang="en-US" sz="2200" kern="1200" dirty="0"/>
          </a:p>
        </p:txBody>
      </p:sp>
      <p:sp>
        <p:nvSpPr>
          <p:cNvPr id="19" name="Rounded Rectangle 6">
            <a:extLst>
              <a:ext uri="{FF2B5EF4-FFF2-40B4-BE49-F238E27FC236}">
                <a16:creationId xmlns:a16="http://schemas.microsoft.com/office/drawing/2014/main" xmlns="" id="{0C25CCBA-3028-42D4-A0C4-89841EE76CDA}"/>
              </a:ext>
            </a:extLst>
          </p:cNvPr>
          <p:cNvSpPr/>
          <p:nvPr/>
        </p:nvSpPr>
        <p:spPr>
          <a:xfrm rot="1642231">
            <a:off x="3894273" y="1063736"/>
            <a:ext cx="1233377" cy="1233377"/>
          </a:xfrm>
          <a:prstGeom prst="roundRect">
            <a:avLst>
              <a:gd name="adj" fmla="val 80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1</a:t>
            </a:r>
          </a:p>
        </p:txBody>
      </p:sp>
      <p:sp>
        <p:nvSpPr>
          <p:cNvPr id="20" name="Rounded Rectangle 7">
            <a:extLst>
              <a:ext uri="{FF2B5EF4-FFF2-40B4-BE49-F238E27FC236}">
                <a16:creationId xmlns:a16="http://schemas.microsoft.com/office/drawing/2014/main" xmlns="" id="{BB459821-D471-4253-8ABC-756FC3FD46BF}"/>
              </a:ext>
            </a:extLst>
          </p:cNvPr>
          <p:cNvSpPr/>
          <p:nvPr/>
        </p:nvSpPr>
        <p:spPr>
          <a:xfrm rot="1726014">
            <a:off x="5745811" y="1063736"/>
            <a:ext cx="1233377" cy="1233377"/>
          </a:xfrm>
          <a:prstGeom prst="roundRect">
            <a:avLst>
              <a:gd name="adj" fmla="val 804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2</a:t>
            </a:r>
          </a:p>
        </p:txBody>
      </p:sp>
      <p:sp>
        <p:nvSpPr>
          <p:cNvPr id="21" name="Rounded Rectangle 8">
            <a:extLst>
              <a:ext uri="{FF2B5EF4-FFF2-40B4-BE49-F238E27FC236}">
                <a16:creationId xmlns:a16="http://schemas.microsoft.com/office/drawing/2014/main" xmlns="" id="{3EBCF992-4A9D-4F88-8865-31D209CB2A87}"/>
              </a:ext>
            </a:extLst>
          </p:cNvPr>
          <p:cNvSpPr/>
          <p:nvPr/>
        </p:nvSpPr>
        <p:spPr>
          <a:xfrm rot="20751808">
            <a:off x="7597349" y="1063736"/>
            <a:ext cx="1233377" cy="1233377"/>
          </a:xfrm>
          <a:prstGeom prst="roundRect">
            <a:avLst>
              <a:gd name="adj" fmla="val 80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3</a:t>
            </a:r>
          </a:p>
        </p:txBody>
      </p:sp>
      <p:sp>
        <p:nvSpPr>
          <p:cNvPr id="22" name="Rounded Rectangle 9">
            <a:extLst>
              <a:ext uri="{FF2B5EF4-FFF2-40B4-BE49-F238E27FC236}">
                <a16:creationId xmlns:a16="http://schemas.microsoft.com/office/drawing/2014/main" xmlns="" id="{CE12C47C-AC05-4B6C-8835-4ACDCE4156AE}"/>
              </a:ext>
            </a:extLst>
          </p:cNvPr>
          <p:cNvSpPr/>
          <p:nvPr/>
        </p:nvSpPr>
        <p:spPr>
          <a:xfrm rot="18894587">
            <a:off x="9448888" y="1063736"/>
            <a:ext cx="1233377" cy="1233377"/>
          </a:xfrm>
          <a:prstGeom prst="roundRect">
            <a:avLst>
              <a:gd name="adj" fmla="val 804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4</a:t>
            </a:r>
          </a:p>
        </p:txBody>
      </p:sp>
      <p:sp>
        <p:nvSpPr>
          <p:cNvPr id="30" name="Oval 29">
            <a:extLst>
              <a:ext uri="{FF2B5EF4-FFF2-40B4-BE49-F238E27FC236}">
                <a16:creationId xmlns:a16="http://schemas.microsoft.com/office/drawing/2014/main" xmlns="" id="{B381AD47-6384-423D-A88D-EC772DABF127}"/>
              </a:ext>
            </a:extLst>
          </p:cNvPr>
          <p:cNvSpPr/>
          <p:nvPr/>
        </p:nvSpPr>
        <p:spPr>
          <a:xfrm>
            <a:off x="-1769669" y="717372"/>
            <a:ext cx="5021132" cy="50211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Rectangle 26">
            <a:extLst>
              <a:ext uri="{FF2B5EF4-FFF2-40B4-BE49-F238E27FC236}">
                <a16:creationId xmlns:a16="http://schemas.microsoft.com/office/drawing/2014/main" xmlns="" id="{90957E1C-68A6-45F8-90B0-07B1DEBC7164}"/>
              </a:ext>
            </a:extLst>
          </p:cNvPr>
          <p:cNvSpPr/>
          <p:nvPr/>
        </p:nvSpPr>
        <p:spPr>
          <a:xfrm>
            <a:off x="49996" y="3062110"/>
            <a:ext cx="3410814" cy="1569660"/>
          </a:xfrm>
          <a:prstGeom prst="rect">
            <a:avLst/>
          </a:prstGeom>
        </p:spPr>
        <p:txBody>
          <a:bodyPr wrap="square">
            <a:spAutoFit/>
          </a:bodyPr>
          <a:lstStyle/>
          <a:p>
            <a:r>
              <a:rPr lang="en-US" sz="3200" b="1" dirty="0">
                <a:solidFill>
                  <a:schemeClr val="accent1"/>
                </a:solidFill>
              </a:rPr>
              <a:t>In this video your will learn about…</a:t>
            </a:r>
            <a:endParaRPr lang="uk-UA" sz="3200" b="1" dirty="0">
              <a:solidFill>
                <a:schemeClr val="accent1"/>
              </a:solidFill>
            </a:endParaRPr>
          </a:p>
        </p:txBody>
      </p:sp>
      <p:grpSp>
        <p:nvGrpSpPr>
          <p:cNvPr id="2" name="Group 1">
            <a:extLst>
              <a:ext uri="{FF2B5EF4-FFF2-40B4-BE49-F238E27FC236}">
                <a16:creationId xmlns:a16="http://schemas.microsoft.com/office/drawing/2014/main" xmlns="" id="{41A04020-6797-4AD7-A8D5-0EA2B433AB7D}"/>
              </a:ext>
            </a:extLst>
          </p:cNvPr>
          <p:cNvGrpSpPr/>
          <p:nvPr/>
        </p:nvGrpSpPr>
        <p:grpSpPr>
          <a:xfrm>
            <a:off x="560423" y="1921083"/>
            <a:ext cx="1063840" cy="917562"/>
            <a:chOff x="560423" y="1921083"/>
            <a:chExt cx="1063840" cy="917562"/>
          </a:xfrm>
        </p:grpSpPr>
        <p:sp>
          <p:nvSpPr>
            <p:cNvPr id="33" name="Freeform: Shape 32">
              <a:extLst>
                <a:ext uri="{FF2B5EF4-FFF2-40B4-BE49-F238E27FC236}">
                  <a16:creationId xmlns:a16="http://schemas.microsoft.com/office/drawing/2014/main" xmlns="" id="{38A36EE0-C91C-4E8D-A9D7-BFE4E0754806}"/>
                </a:ext>
              </a:extLst>
            </p:cNvPr>
            <p:cNvSpPr/>
            <p:nvPr/>
          </p:nvSpPr>
          <p:spPr>
            <a:xfrm>
              <a:off x="875719" y="2772155"/>
              <a:ext cx="664900" cy="53192"/>
            </a:xfrm>
            <a:custGeom>
              <a:avLst/>
              <a:gdLst>
                <a:gd name="connsiteX0" fmla="*/ 642160 w 664900"/>
                <a:gd name="connsiteY0" fmla="*/ 0 h 53192"/>
                <a:gd name="connsiteX1" fmla="*/ 0 w 664900"/>
                <a:gd name="connsiteY1" fmla="*/ 0 h 53192"/>
                <a:gd name="connsiteX2" fmla="*/ 0 w 664900"/>
                <a:gd name="connsiteY2" fmla="*/ 53192 h 53192"/>
                <a:gd name="connsiteX3" fmla="*/ 642160 w 664900"/>
                <a:gd name="connsiteY3" fmla="*/ 53192 h 53192"/>
                <a:gd name="connsiteX4" fmla="*/ 668756 w 664900"/>
                <a:gd name="connsiteY4" fmla="*/ 26596 h 53192"/>
                <a:gd name="connsiteX5" fmla="*/ 642160 w 664900"/>
                <a:gd name="connsiteY5" fmla="*/ 0 h 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00" h="53192">
                  <a:moveTo>
                    <a:pt x="642160" y="0"/>
                  </a:moveTo>
                  <a:lnTo>
                    <a:pt x="0" y="0"/>
                  </a:lnTo>
                  <a:cubicBezTo>
                    <a:pt x="5174" y="17354"/>
                    <a:pt x="5174" y="35838"/>
                    <a:pt x="0" y="53192"/>
                  </a:cubicBezTo>
                  <a:lnTo>
                    <a:pt x="642160" y="53192"/>
                  </a:lnTo>
                  <a:cubicBezTo>
                    <a:pt x="656849" y="53192"/>
                    <a:pt x="668756" y="41285"/>
                    <a:pt x="668756" y="26596"/>
                  </a:cubicBezTo>
                  <a:cubicBezTo>
                    <a:pt x="668756" y="11907"/>
                    <a:pt x="656849" y="0"/>
                    <a:pt x="642160" y="0"/>
                  </a:cubicBezTo>
                  <a:close/>
                </a:path>
              </a:pathLst>
            </a:custGeom>
            <a:solidFill>
              <a:schemeClr val="accent1"/>
            </a:solidFill>
            <a:ln w="13216" cap="flat">
              <a:noFill/>
              <a:prstDash val="solid"/>
              <a:miter/>
            </a:ln>
          </p:spPr>
          <p:txBody>
            <a:bodyPr rtlCol="0" anchor="ctr"/>
            <a:lstStyle/>
            <a:p>
              <a:endParaRPr lang="uk-UA"/>
            </a:p>
          </p:txBody>
        </p:sp>
        <p:sp>
          <p:nvSpPr>
            <p:cNvPr id="34" name="Freeform: Shape 33">
              <a:extLst>
                <a:ext uri="{FF2B5EF4-FFF2-40B4-BE49-F238E27FC236}">
                  <a16:creationId xmlns:a16="http://schemas.microsoft.com/office/drawing/2014/main" xmlns="" id="{A7E8920C-39B0-48C9-BA1B-A8F1A174A327}"/>
                </a:ext>
              </a:extLst>
            </p:cNvPr>
            <p:cNvSpPr/>
            <p:nvPr/>
          </p:nvSpPr>
          <p:spPr>
            <a:xfrm>
              <a:off x="640211" y="2772155"/>
              <a:ext cx="53192" cy="53192"/>
            </a:xfrm>
            <a:custGeom>
              <a:avLst/>
              <a:gdLst>
                <a:gd name="connsiteX0" fmla="*/ 53192 w 53192"/>
                <a:gd name="connsiteY0" fmla="*/ 26596 h 53192"/>
                <a:gd name="connsiteX1" fmla="*/ 57048 w 53192"/>
                <a:gd name="connsiteY1" fmla="*/ 0 h 53192"/>
                <a:gd name="connsiteX2" fmla="*/ 26596 w 53192"/>
                <a:gd name="connsiteY2" fmla="*/ 0 h 53192"/>
                <a:gd name="connsiteX3" fmla="*/ 0 w 53192"/>
                <a:gd name="connsiteY3" fmla="*/ 26596 h 53192"/>
                <a:gd name="connsiteX4" fmla="*/ 26596 w 53192"/>
                <a:gd name="connsiteY4" fmla="*/ 53192 h 53192"/>
                <a:gd name="connsiteX5" fmla="*/ 57048 w 53192"/>
                <a:gd name="connsiteY5" fmla="*/ 53192 h 53192"/>
                <a:gd name="connsiteX6" fmla="*/ 53192 w 53192"/>
                <a:gd name="connsiteY6" fmla="*/ 26596 h 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92" h="53192">
                  <a:moveTo>
                    <a:pt x="53192" y="26596"/>
                  </a:moveTo>
                  <a:cubicBezTo>
                    <a:pt x="53233" y="17595"/>
                    <a:pt x="54531" y="8642"/>
                    <a:pt x="57048" y="0"/>
                  </a:cubicBezTo>
                  <a:lnTo>
                    <a:pt x="26596" y="0"/>
                  </a:lnTo>
                  <a:cubicBezTo>
                    <a:pt x="11907" y="0"/>
                    <a:pt x="0" y="11907"/>
                    <a:pt x="0" y="26596"/>
                  </a:cubicBezTo>
                  <a:cubicBezTo>
                    <a:pt x="0" y="41285"/>
                    <a:pt x="11907" y="53192"/>
                    <a:pt x="26596" y="53192"/>
                  </a:cubicBezTo>
                  <a:lnTo>
                    <a:pt x="57048" y="53192"/>
                  </a:lnTo>
                  <a:cubicBezTo>
                    <a:pt x="54531" y="44550"/>
                    <a:pt x="53233" y="35597"/>
                    <a:pt x="53192" y="26596"/>
                  </a:cubicBezTo>
                  <a:close/>
                </a:path>
              </a:pathLst>
            </a:custGeom>
            <a:solidFill>
              <a:schemeClr val="accent1"/>
            </a:solidFill>
            <a:ln w="13216" cap="flat">
              <a:noFill/>
              <a:prstDash val="solid"/>
              <a:miter/>
            </a:ln>
          </p:spPr>
          <p:txBody>
            <a:bodyPr rtlCol="0" anchor="ctr"/>
            <a:lstStyle/>
            <a:p>
              <a:endParaRPr lang="uk-UA"/>
            </a:p>
          </p:txBody>
        </p:sp>
        <p:sp>
          <p:nvSpPr>
            <p:cNvPr id="35" name="Freeform: Shape 34">
              <a:extLst>
                <a:ext uri="{FF2B5EF4-FFF2-40B4-BE49-F238E27FC236}">
                  <a16:creationId xmlns:a16="http://schemas.microsoft.com/office/drawing/2014/main" xmlns="" id="{F7FBAE90-8C91-45DD-9D65-F676D396E2F5}"/>
                </a:ext>
              </a:extLst>
            </p:cNvPr>
            <p:cNvSpPr/>
            <p:nvPr/>
          </p:nvSpPr>
          <p:spPr>
            <a:xfrm>
              <a:off x="746595" y="2758857"/>
              <a:ext cx="79788" cy="79788"/>
            </a:xfrm>
            <a:custGeom>
              <a:avLst/>
              <a:gdLst>
                <a:gd name="connsiteX0" fmla="*/ 79788 w 79788"/>
                <a:gd name="connsiteY0" fmla="*/ 39894 h 79788"/>
                <a:gd name="connsiteX1" fmla="*/ 39894 w 79788"/>
                <a:gd name="connsiteY1" fmla="*/ 79788 h 79788"/>
                <a:gd name="connsiteX2" fmla="*/ 0 w 79788"/>
                <a:gd name="connsiteY2" fmla="*/ 39894 h 79788"/>
                <a:gd name="connsiteX3" fmla="*/ 39894 w 79788"/>
                <a:gd name="connsiteY3" fmla="*/ 0 h 79788"/>
                <a:gd name="connsiteX4" fmla="*/ 79788 w 79788"/>
                <a:gd name="connsiteY4" fmla="*/ 39894 h 7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8" h="79788">
                  <a:moveTo>
                    <a:pt x="79788" y="39894"/>
                  </a:moveTo>
                  <a:cubicBezTo>
                    <a:pt x="79788" y="61927"/>
                    <a:pt x="61927" y="79788"/>
                    <a:pt x="39894" y="79788"/>
                  </a:cubicBezTo>
                  <a:cubicBezTo>
                    <a:pt x="17861" y="79788"/>
                    <a:pt x="0" y="61927"/>
                    <a:pt x="0" y="39894"/>
                  </a:cubicBezTo>
                  <a:cubicBezTo>
                    <a:pt x="0" y="17861"/>
                    <a:pt x="17861" y="0"/>
                    <a:pt x="39894" y="0"/>
                  </a:cubicBezTo>
                  <a:cubicBezTo>
                    <a:pt x="61927" y="0"/>
                    <a:pt x="79788" y="17861"/>
                    <a:pt x="79788" y="39894"/>
                  </a:cubicBezTo>
                  <a:close/>
                </a:path>
              </a:pathLst>
            </a:custGeom>
            <a:solidFill>
              <a:schemeClr val="accent1"/>
            </a:solidFill>
            <a:ln w="13216" cap="flat">
              <a:noFill/>
              <a:prstDash val="solid"/>
              <a:miter/>
            </a:ln>
          </p:spPr>
          <p:txBody>
            <a:bodyPr rtlCol="0" anchor="ctr"/>
            <a:lstStyle/>
            <a:p>
              <a:endParaRPr lang="uk-UA"/>
            </a:p>
          </p:txBody>
        </p:sp>
        <p:sp>
          <p:nvSpPr>
            <p:cNvPr id="36" name="Freeform: Shape 35">
              <a:extLst>
                <a:ext uri="{FF2B5EF4-FFF2-40B4-BE49-F238E27FC236}">
                  <a16:creationId xmlns:a16="http://schemas.microsoft.com/office/drawing/2014/main" xmlns="" id="{424F8D9C-24E1-41CE-ABBF-E63C6E987F36}"/>
                </a:ext>
              </a:extLst>
            </p:cNvPr>
            <p:cNvSpPr/>
            <p:nvPr/>
          </p:nvSpPr>
          <p:spPr>
            <a:xfrm>
              <a:off x="560423" y="1921083"/>
              <a:ext cx="1063840" cy="757986"/>
            </a:xfrm>
            <a:custGeom>
              <a:avLst/>
              <a:gdLst>
                <a:gd name="connsiteX0" fmla="*/ 984052 w 1063840"/>
                <a:gd name="connsiteY0" fmla="*/ 757986 h 757986"/>
                <a:gd name="connsiteX1" fmla="*/ 79788 w 1063840"/>
                <a:gd name="connsiteY1" fmla="*/ 757986 h 757986"/>
                <a:gd name="connsiteX2" fmla="*/ 0 w 1063840"/>
                <a:gd name="connsiteY2" fmla="*/ 678198 h 757986"/>
                <a:gd name="connsiteX3" fmla="*/ 0 w 1063840"/>
                <a:gd name="connsiteY3" fmla="*/ 79788 h 757986"/>
                <a:gd name="connsiteX4" fmla="*/ 79788 w 1063840"/>
                <a:gd name="connsiteY4" fmla="*/ 0 h 757986"/>
                <a:gd name="connsiteX5" fmla="*/ 984052 w 1063840"/>
                <a:gd name="connsiteY5" fmla="*/ 0 h 757986"/>
                <a:gd name="connsiteX6" fmla="*/ 1063840 w 1063840"/>
                <a:gd name="connsiteY6" fmla="*/ 79788 h 757986"/>
                <a:gd name="connsiteX7" fmla="*/ 1063840 w 1063840"/>
                <a:gd name="connsiteY7" fmla="*/ 678198 h 757986"/>
                <a:gd name="connsiteX8" fmla="*/ 984052 w 1063840"/>
                <a:gd name="connsiteY8" fmla="*/ 757986 h 757986"/>
                <a:gd name="connsiteX9" fmla="*/ 79788 w 1063840"/>
                <a:gd name="connsiteY9" fmla="*/ 53192 h 757986"/>
                <a:gd name="connsiteX10" fmla="*/ 53192 w 1063840"/>
                <a:gd name="connsiteY10" fmla="*/ 79788 h 757986"/>
                <a:gd name="connsiteX11" fmla="*/ 53192 w 1063840"/>
                <a:gd name="connsiteY11" fmla="*/ 678198 h 757986"/>
                <a:gd name="connsiteX12" fmla="*/ 79788 w 1063840"/>
                <a:gd name="connsiteY12" fmla="*/ 704794 h 757986"/>
                <a:gd name="connsiteX13" fmla="*/ 984052 w 1063840"/>
                <a:gd name="connsiteY13" fmla="*/ 704794 h 757986"/>
                <a:gd name="connsiteX14" fmla="*/ 1010648 w 1063840"/>
                <a:gd name="connsiteY14" fmla="*/ 678198 h 757986"/>
                <a:gd name="connsiteX15" fmla="*/ 1010648 w 1063840"/>
                <a:gd name="connsiteY15" fmla="*/ 79788 h 757986"/>
                <a:gd name="connsiteX16" fmla="*/ 984052 w 1063840"/>
                <a:gd name="connsiteY16" fmla="*/ 53192 h 75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3840" h="757986">
                  <a:moveTo>
                    <a:pt x="984052" y="757986"/>
                  </a:moveTo>
                  <a:lnTo>
                    <a:pt x="79788" y="757986"/>
                  </a:lnTo>
                  <a:cubicBezTo>
                    <a:pt x="35722" y="757986"/>
                    <a:pt x="0" y="722264"/>
                    <a:pt x="0" y="678198"/>
                  </a:cubicBezTo>
                  <a:lnTo>
                    <a:pt x="0" y="79788"/>
                  </a:lnTo>
                  <a:cubicBezTo>
                    <a:pt x="0" y="35722"/>
                    <a:pt x="35722" y="0"/>
                    <a:pt x="79788" y="0"/>
                  </a:cubicBezTo>
                  <a:lnTo>
                    <a:pt x="984052" y="0"/>
                  </a:lnTo>
                  <a:cubicBezTo>
                    <a:pt x="1028118" y="0"/>
                    <a:pt x="1063840" y="35722"/>
                    <a:pt x="1063840" y="79788"/>
                  </a:cubicBezTo>
                  <a:lnTo>
                    <a:pt x="1063840" y="678198"/>
                  </a:lnTo>
                  <a:cubicBezTo>
                    <a:pt x="1063840" y="722264"/>
                    <a:pt x="1028118" y="757986"/>
                    <a:pt x="984052" y="757986"/>
                  </a:cubicBezTo>
                  <a:close/>
                  <a:moveTo>
                    <a:pt x="79788" y="53192"/>
                  </a:moveTo>
                  <a:cubicBezTo>
                    <a:pt x="65099" y="53192"/>
                    <a:pt x="53192" y="65099"/>
                    <a:pt x="53192" y="79788"/>
                  </a:cubicBezTo>
                  <a:lnTo>
                    <a:pt x="53192" y="678198"/>
                  </a:lnTo>
                  <a:cubicBezTo>
                    <a:pt x="53192" y="692887"/>
                    <a:pt x="65099" y="704794"/>
                    <a:pt x="79788" y="704794"/>
                  </a:cubicBezTo>
                  <a:lnTo>
                    <a:pt x="984052" y="704794"/>
                  </a:lnTo>
                  <a:cubicBezTo>
                    <a:pt x="998741" y="704794"/>
                    <a:pt x="1010648" y="692887"/>
                    <a:pt x="1010648" y="678198"/>
                  </a:cubicBezTo>
                  <a:lnTo>
                    <a:pt x="1010648" y="79788"/>
                  </a:lnTo>
                  <a:cubicBezTo>
                    <a:pt x="1010648" y="65099"/>
                    <a:pt x="998741" y="53192"/>
                    <a:pt x="984052" y="53192"/>
                  </a:cubicBezTo>
                  <a:close/>
                </a:path>
              </a:pathLst>
            </a:custGeom>
            <a:solidFill>
              <a:schemeClr val="accent1"/>
            </a:solidFill>
            <a:ln w="13216" cap="flat">
              <a:noFill/>
              <a:prstDash val="solid"/>
              <a:miter/>
            </a:ln>
          </p:spPr>
          <p:txBody>
            <a:bodyPr rtlCol="0" anchor="ctr"/>
            <a:lstStyle/>
            <a:p>
              <a:endParaRPr lang="uk-UA"/>
            </a:p>
          </p:txBody>
        </p:sp>
        <p:sp>
          <p:nvSpPr>
            <p:cNvPr id="37" name="Freeform: Shape 36">
              <a:extLst>
                <a:ext uri="{FF2B5EF4-FFF2-40B4-BE49-F238E27FC236}">
                  <a16:creationId xmlns:a16="http://schemas.microsoft.com/office/drawing/2014/main" xmlns="" id="{5699FD7A-A92C-4DFC-B0A3-AEEB6BBCAAA3}"/>
                </a:ext>
              </a:extLst>
            </p:cNvPr>
            <p:cNvSpPr/>
            <p:nvPr/>
          </p:nvSpPr>
          <p:spPr>
            <a:xfrm>
              <a:off x="988752" y="2143416"/>
              <a:ext cx="226066" cy="305854"/>
            </a:xfrm>
            <a:custGeom>
              <a:avLst/>
              <a:gdLst>
                <a:gd name="connsiteX0" fmla="*/ 0 w 226066"/>
                <a:gd name="connsiteY0" fmla="*/ 39770 h 305854"/>
                <a:gd name="connsiteX1" fmla="*/ 0 w 226066"/>
                <a:gd name="connsiteY1" fmla="*/ 272086 h 305854"/>
                <a:gd name="connsiteX2" fmla="*/ 40019 w 226066"/>
                <a:gd name="connsiteY2" fmla="*/ 311854 h 305854"/>
                <a:gd name="connsiteX3" fmla="*/ 64362 w 226066"/>
                <a:gd name="connsiteY3" fmla="*/ 303470 h 305854"/>
                <a:gd name="connsiteX4" fmla="*/ 212901 w 226066"/>
                <a:gd name="connsiteY4" fmla="*/ 187378 h 305854"/>
                <a:gd name="connsiteX5" fmla="*/ 219807 w 226066"/>
                <a:gd name="connsiteY5" fmla="*/ 131384 h 305854"/>
                <a:gd name="connsiteX6" fmla="*/ 212901 w 226066"/>
                <a:gd name="connsiteY6" fmla="*/ 124478 h 305854"/>
                <a:gd name="connsiteX7" fmla="*/ 64362 w 226066"/>
                <a:gd name="connsiteY7" fmla="*/ 8387 h 305854"/>
                <a:gd name="connsiteX8" fmla="*/ 8384 w 226066"/>
                <a:gd name="connsiteY8" fmla="*/ 15427 h 305854"/>
                <a:gd name="connsiteX9" fmla="*/ 0 w 226066"/>
                <a:gd name="connsiteY9" fmla="*/ 39770 h 3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066" h="305854">
                  <a:moveTo>
                    <a:pt x="0" y="39770"/>
                  </a:moveTo>
                  <a:lnTo>
                    <a:pt x="0" y="272086"/>
                  </a:lnTo>
                  <a:cubicBezTo>
                    <a:pt x="69" y="294118"/>
                    <a:pt x="17987" y="311924"/>
                    <a:pt x="40019" y="311854"/>
                  </a:cubicBezTo>
                  <a:cubicBezTo>
                    <a:pt x="48837" y="311826"/>
                    <a:pt x="57398" y="308878"/>
                    <a:pt x="64362" y="303470"/>
                  </a:cubicBezTo>
                  <a:lnTo>
                    <a:pt x="212901" y="187378"/>
                  </a:lnTo>
                  <a:cubicBezTo>
                    <a:pt x="230271" y="173822"/>
                    <a:pt x="233361" y="148753"/>
                    <a:pt x="219807" y="131384"/>
                  </a:cubicBezTo>
                  <a:cubicBezTo>
                    <a:pt x="217796" y="128808"/>
                    <a:pt x="215477" y="126489"/>
                    <a:pt x="212901" y="124478"/>
                  </a:cubicBezTo>
                  <a:lnTo>
                    <a:pt x="64362" y="8387"/>
                  </a:lnTo>
                  <a:cubicBezTo>
                    <a:pt x="46961" y="-5127"/>
                    <a:pt x="21898" y="-1975"/>
                    <a:pt x="8384" y="15427"/>
                  </a:cubicBezTo>
                  <a:cubicBezTo>
                    <a:pt x="2976" y="22392"/>
                    <a:pt x="28" y="30952"/>
                    <a:pt x="0" y="39770"/>
                  </a:cubicBezTo>
                  <a:close/>
                </a:path>
              </a:pathLst>
            </a:custGeom>
            <a:solidFill>
              <a:schemeClr val="accent1"/>
            </a:solidFill>
            <a:ln w="13216" cap="flat">
              <a:noFill/>
              <a:prstDash val="solid"/>
              <a:miter/>
            </a:ln>
          </p:spPr>
          <p:txBody>
            <a:bodyPr rtlCol="0" anchor="ctr"/>
            <a:lstStyle/>
            <a:p>
              <a:endParaRPr lang="uk-UA"/>
            </a:p>
          </p:txBody>
        </p:sp>
      </p:grpSp>
      <p:sp>
        <p:nvSpPr>
          <p:cNvPr id="39" name="Freeform: Shape 38">
            <a:extLst>
              <a:ext uri="{FF2B5EF4-FFF2-40B4-BE49-F238E27FC236}">
                <a16:creationId xmlns:a16="http://schemas.microsoft.com/office/drawing/2014/main" xmlns="" id="{19AF0071-3029-4D02-ACA6-A9B23410A827}"/>
              </a:ext>
            </a:extLst>
          </p:cNvPr>
          <p:cNvSpPr/>
          <p:nvPr/>
        </p:nvSpPr>
        <p:spPr>
          <a:xfrm>
            <a:off x="5486839" y="3687934"/>
            <a:ext cx="2242158"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lvl="0" defTabSz="977900">
              <a:lnSpc>
                <a:spcPct val="90000"/>
              </a:lnSpc>
              <a:spcBef>
                <a:spcPct val="0"/>
              </a:spcBef>
              <a:spcAft>
                <a:spcPct val="35000"/>
              </a:spcAft>
            </a:pPr>
            <a:r>
              <a:rPr lang="en-US" sz="2000" dirty="0">
                <a:solidFill>
                  <a:schemeClr val="tx1"/>
                </a:solidFill>
              </a:rPr>
              <a:t>Principle of space and classroom management </a:t>
            </a:r>
          </a:p>
        </p:txBody>
      </p:sp>
      <p:sp>
        <p:nvSpPr>
          <p:cNvPr id="40" name="Freeform: Shape 39">
            <a:extLst>
              <a:ext uri="{FF2B5EF4-FFF2-40B4-BE49-F238E27FC236}">
                <a16:creationId xmlns:a16="http://schemas.microsoft.com/office/drawing/2014/main" xmlns="" id="{E09100C5-893F-49A2-89D9-8F54DFEFDC52}"/>
              </a:ext>
            </a:extLst>
          </p:cNvPr>
          <p:cNvSpPr/>
          <p:nvPr/>
        </p:nvSpPr>
        <p:spPr>
          <a:xfrm>
            <a:off x="7341744" y="2869603"/>
            <a:ext cx="2242158"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lvl="0" defTabSz="977900">
              <a:lnSpc>
                <a:spcPct val="90000"/>
              </a:lnSpc>
              <a:spcBef>
                <a:spcPct val="0"/>
              </a:spcBef>
              <a:spcAft>
                <a:spcPct val="35000"/>
              </a:spcAft>
            </a:pPr>
            <a:r>
              <a:rPr lang="en-US" sz="2000" dirty="0">
                <a:solidFill>
                  <a:schemeClr val="tx1"/>
                </a:solidFill>
              </a:rPr>
              <a:t>Understand the principles of group dynamics and how to manage a</a:t>
            </a:r>
          </a:p>
        </p:txBody>
      </p:sp>
      <p:sp>
        <p:nvSpPr>
          <p:cNvPr id="41" name="Freeform: Shape 40">
            <a:extLst>
              <a:ext uri="{FF2B5EF4-FFF2-40B4-BE49-F238E27FC236}">
                <a16:creationId xmlns:a16="http://schemas.microsoft.com/office/drawing/2014/main" xmlns="" id="{DAEFED9F-57FD-4952-8A96-8244F03E72E5}"/>
              </a:ext>
            </a:extLst>
          </p:cNvPr>
          <p:cNvSpPr/>
          <p:nvPr/>
        </p:nvSpPr>
        <p:spPr>
          <a:xfrm>
            <a:off x="9193448" y="3687934"/>
            <a:ext cx="2242158"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lvl="0" defTabSz="977900">
              <a:lnSpc>
                <a:spcPct val="90000"/>
              </a:lnSpc>
              <a:spcBef>
                <a:spcPct val="0"/>
              </a:spcBef>
              <a:spcAft>
                <a:spcPct val="35000"/>
              </a:spcAft>
            </a:pPr>
            <a:r>
              <a:rPr lang="en-US" sz="2000" dirty="0">
                <a:solidFill>
                  <a:schemeClr val="tx1"/>
                </a:solidFill>
              </a:rPr>
              <a:t>Use proxemics to enhance the effectiveness of the activities </a:t>
            </a:r>
          </a:p>
        </p:txBody>
      </p:sp>
    </p:spTree>
    <p:extLst>
      <p:ext uri="{BB962C8B-B14F-4D97-AF65-F5344CB8AC3E}">
        <p14:creationId xmlns:p14="http://schemas.microsoft.com/office/powerpoint/2010/main" val="320236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9E5E5C-9804-4BD6-A0CA-480A4BCF49C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Topics</a:t>
            </a:r>
          </a:p>
        </p:txBody>
      </p:sp>
      <p:sp>
        <p:nvSpPr>
          <p:cNvPr id="3" name="Segnaposto contenuto 2">
            <a:extLst>
              <a:ext uri="{FF2B5EF4-FFF2-40B4-BE49-F238E27FC236}">
                <a16:creationId xmlns:a16="http://schemas.microsoft.com/office/drawing/2014/main" xmlns="" id="{3C7CDD08-639A-4872-B112-FED6427FD70D}"/>
              </a:ext>
            </a:extLst>
          </p:cNvPr>
          <p:cNvSpPr>
            <a:spLocks noGrp="1"/>
          </p:cNvSpPr>
          <p:nvPr>
            <p:ph sz="half" idx="1"/>
          </p:nvPr>
        </p:nvSpPr>
        <p:spPr>
          <a:xfrm>
            <a:off x="762000" y="1903228"/>
            <a:ext cx="5476988" cy="3751710"/>
          </a:xfrm>
        </p:spPr>
        <p:txBody>
          <a:bodyPr vert="horz" lIns="91440" tIns="45720" rIns="91440" bIns="45720" rtlCol="0" anchor="t">
            <a:normAutofit/>
          </a:bodyPr>
          <a:lstStyle/>
          <a:p>
            <a:pPr marL="0" indent="0">
              <a:buNone/>
            </a:pPr>
            <a:r>
              <a:rPr lang="en-US" sz="2400" dirty="0"/>
              <a:t>Here are the topics this video is focusing on in terms of physical context for training and facilitation:</a:t>
            </a:r>
          </a:p>
          <a:p>
            <a:r>
              <a:rPr lang="en-US" sz="2000" dirty="0"/>
              <a:t>Setting up the Learning Space</a:t>
            </a:r>
          </a:p>
          <a:p>
            <a:r>
              <a:rPr lang="en-US" sz="2000" dirty="0"/>
              <a:t>Classroom Management</a:t>
            </a:r>
          </a:p>
          <a:p>
            <a:r>
              <a:rPr lang="en-US" sz="2000" dirty="0"/>
              <a:t>Group Facilitation and Interaction Types</a:t>
            </a:r>
          </a:p>
          <a:p>
            <a:r>
              <a:rPr lang="en-US" sz="2000" dirty="0"/>
              <a:t>Experiential Learning and Debriefing</a:t>
            </a:r>
          </a:p>
          <a:p>
            <a:r>
              <a:rPr lang="en-US" sz="2000" dirty="0"/>
              <a:t>Group Dynamics</a:t>
            </a:r>
          </a:p>
        </p:txBody>
      </p:sp>
      <p:sp>
        <p:nvSpPr>
          <p:cNvPr id="28" name="Freeform: Shape 2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9" name="Graphic 8">
            <a:extLst>
              <a:ext uri="{FF2B5EF4-FFF2-40B4-BE49-F238E27FC236}">
                <a16:creationId xmlns:a16="http://schemas.microsoft.com/office/drawing/2014/main" xmlns="" id="{A9F92F27-21C2-49B7-BE0F-FB8053F488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92063" y="1551008"/>
            <a:ext cx="1980778" cy="1980778"/>
          </a:xfrm>
          <a:prstGeom prst="rect">
            <a:avLst/>
          </a:prstGeom>
        </p:spPr>
      </p:pic>
    </p:spTree>
    <p:extLst>
      <p:ext uri="{BB962C8B-B14F-4D97-AF65-F5344CB8AC3E}">
        <p14:creationId xmlns:p14="http://schemas.microsoft.com/office/powerpoint/2010/main" val="13014128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empty seats">
            <a:extLst>
              <a:ext uri="{FF2B5EF4-FFF2-40B4-BE49-F238E27FC236}">
                <a16:creationId xmlns:a16="http://schemas.microsoft.com/office/drawing/2014/main" xmlns="" id="{A3BDF658-3657-4AA6-8CC1-DA63C35170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80" b="27499"/>
          <a:stretch/>
        </p:blipFill>
        <p:spPr bwMode="auto">
          <a:xfrm>
            <a:off x="-1" y="0"/>
            <a:ext cx="12192001" cy="62179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88BABCA-FAE2-42F6-BD6E-CC1B612F809B}"/>
              </a:ext>
            </a:extLst>
          </p:cNvPr>
          <p:cNvSpPr/>
          <p:nvPr/>
        </p:nvSpPr>
        <p:spPr>
          <a:xfrm>
            <a:off x="0" y="0"/>
            <a:ext cx="12192000" cy="6217919"/>
          </a:xfrm>
          <a:prstGeom prst="rect">
            <a:avLst/>
          </a:prstGeom>
          <a:solidFill>
            <a:srgbClr val="2D2D2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1047624" y="421830"/>
            <a:ext cx="10588434" cy="1062644"/>
          </a:xfrm>
        </p:spPr>
        <p:txBody>
          <a:bodyPr vert="horz" lIns="91440" tIns="45720" rIns="91440" bIns="45720" rtlCol="0" anchor="b">
            <a:normAutofit/>
          </a:bodyPr>
          <a:lstStyle/>
          <a:p>
            <a:r>
              <a:rPr lang="en-US" sz="4400" dirty="0">
                <a:solidFill>
                  <a:schemeClr val="bg1"/>
                </a:solidFill>
              </a:rPr>
              <a:t>Learning Space Design</a:t>
            </a:r>
            <a:endParaRPr lang="en-US" sz="4400" kern="1200" dirty="0">
              <a:solidFill>
                <a:schemeClr val="bg1"/>
              </a:solidFill>
            </a:endParaRPr>
          </a:p>
        </p:txBody>
      </p:sp>
      <p:sp>
        <p:nvSpPr>
          <p:cNvPr id="5" name="Segnaposto numero diapositiva 4">
            <a:extLst>
              <a:ext uri="{FF2B5EF4-FFF2-40B4-BE49-F238E27FC236}">
                <a16:creationId xmlns:a16="http://schemas.microsoft.com/office/drawing/2014/main" xmlns="" id="{69142181-17F6-462B-9F28-E441B4EAB751}"/>
              </a:ext>
            </a:extLst>
          </p:cNvPr>
          <p:cNvSpPr>
            <a:spLocks noGrp="1"/>
          </p:cNvSpPr>
          <p:nvPr>
            <p:ph type="sldNum" sz="quarter" idx="12"/>
          </p:nvPr>
        </p:nvSpPr>
        <p:spPr>
          <a:xfrm>
            <a:off x="10330903" y="6217920"/>
            <a:ext cx="914400" cy="365125"/>
          </a:xfrm>
          <a:prstGeom prst="ellipse">
            <a:avLst/>
          </a:prstGeom>
        </p:spPr>
        <p:txBody>
          <a:bodyPr vert="horz" lIns="91440" tIns="45720" rIns="91440" bIns="45720" rtlCol="0" anchor="ctr">
            <a:normAutofit/>
          </a:bodyPr>
          <a:lstStyle/>
          <a:p>
            <a:pPr algn="r">
              <a:lnSpc>
                <a:spcPct val="90000"/>
              </a:lnSpc>
              <a:spcAft>
                <a:spcPts val="600"/>
              </a:spcAft>
            </a:pPr>
            <a:fld id="{03E55565-F195-45AE-A8B0-E2C07D5DAE07}" type="slidenum">
              <a:rPr lang="en-US" sz="1200">
                <a:solidFill>
                  <a:prstClr val="black">
                    <a:lumMod val="50000"/>
                    <a:lumOff val="50000"/>
                  </a:prstClr>
                </a:solidFill>
              </a:rPr>
              <a:pPr algn="r">
                <a:lnSpc>
                  <a:spcPct val="90000"/>
                </a:lnSpc>
                <a:spcAft>
                  <a:spcPts val="600"/>
                </a:spcAft>
              </a:pPr>
              <a:t>4</a:t>
            </a:fld>
            <a:endParaRPr lang="en-US" sz="1200">
              <a:solidFill>
                <a:prstClr val="black">
                  <a:lumMod val="50000"/>
                  <a:lumOff val="50000"/>
                </a:prstClr>
              </a:solidFill>
            </a:endParaRPr>
          </a:p>
        </p:txBody>
      </p:sp>
      <p:sp>
        <p:nvSpPr>
          <p:cNvPr id="8" name="Rectangle 7">
            <a:extLst>
              <a:ext uri="{FF2B5EF4-FFF2-40B4-BE49-F238E27FC236}">
                <a16:creationId xmlns:a16="http://schemas.microsoft.com/office/drawing/2014/main" xmlns="" id="{FFEC8131-53EA-4DFC-9E50-68479812CB49}"/>
              </a:ext>
            </a:extLst>
          </p:cNvPr>
          <p:cNvSpPr/>
          <p:nvPr/>
        </p:nvSpPr>
        <p:spPr>
          <a:xfrm>
            <a:off x="2829506" y="1698171"/>
            <a:ext cx="8589862" cy="4519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2829507" y="1698171"/>
            <a:ext cx="8589862" cy="4606104"/>
          </a:xfrm>
        </p:spPr>
        <p:txBody>
          <a:bodyPr vert="horz" lIns="91440" tIns="45720" rIns="91440" bIns="45720" rtlCol="0">
            <a:normAutofit/>
          </a:bodyPr>
          <a:lstStyle/>
          <a:p>
            <a:pPr marL="0" lvl="0" indent="0">
              <a:buNone/>
            </a:pPr>
            <a:r>
              <a:rPr lang="en-US" sz="2200" dirty="0">
                <a:solidFill>
                  <a:schemeClr val="bg1"/>
                </a:solidFill>
              </a:rPr>
              <a:t>The way the room is set up will influence the interaction within the group and the participants’ learning process.</a:t>
            </a:r>
          </a:p>
          <a:p>
            <a:pPr marL="0" lvl="0" indent="0">
              <a:buNone/>
            </a:pPr>
            <a:r>
              <a:rPr lang="en-US" sz="2200" dirty="0">
                <a:solidFill>
                  <a:schemeClr val="bg1"/>
                </a:solidFill>
              </a:rPr>
              <a:t>Here are some important suggestions that will help trainers setting up an ergonomic learning space:</a:t>
            </a:r>
            <a:endParaRPr lang="it-IT" sz="2200" dirty="0">
              <a:solidFill>
                <a:schemeClr val="bg1"/>
              </a:solidFill>
            </a:endParaRPr>
          </a:p>
          <a:p>
            <a:pPr marL="0" indent="0">
              <a:buNone/>
            </a:pPr>
            <a:endParaRPr lang="en-US" sz="2200" dirty="0">
              <a:solidFill>
                <a:schemeClr val="bg1"/>
              </a:solidFill>
            </a:endParaRPr>
          </a:p>
        </p:txBody>
      </p:sp>
      <p:sp>
        <p:nvSpPr>
          <p:cNvPr id="9" name="Rectangle 8">
            <a:extLst>
              <a:ext uri="{FF2B5EF4-FFF2-40B4-BE49-F238E27FC236}">
                <a16:creationId xmlns:a16="http://schemas.microsoft.com/office/drawing/2014/main" xmlns="" id="{DC5A6171-BA1C-47A6-86DD-1400C1204F93}"/>
              </a:ext>
            </a:extLst>
          </p:cNvPr>
          <p:cNvSpPr/>
          <p:nvPr/>
        </p:nvSpPr>
        <p:spPr>
          <a:xfrm>
            <a:off x="3293841" y="3362633"/>
            <a:ext cx="2802159" cy="1920526"/>
          </a:xfrm>
          <a:prstGeom prst="rect">
            <a:avLst/>
          </a:prstGeom>
        </p:spPr>
        <p:txBody>
          <a:bodyPr wrap="square">
            <a:spAutoFit/>
          </a:bodyPr>
          <a:lstStyle/>
          <a:p>
            <a:pPr lvl="0">
              <a:lnSpc>
                <a:spcPct val="90000"/>
              </a:lnSpc>
            </a:pPr>
            <a:r>
              <a:rPr lang="en-US" sz="2200" b="1" dirty="0">
                <a:solidFill>
                  <a:prstClr val="white"/>
                </a:solidFill>
              </a:rPr>
              <a:t>VISUALS. </a:t>
            </a:r>
            <a:r>
              <a:rPr lang="en-US" sz="2200" dirty="0">
                <a:solidFill>
                  <a:prstClr val="white"/>
                </a:solidFill>
              </a:rPr>
              <a:t>For instance, flipcharts to remind participants of the essential theory of a session. </a:t>
            </a:r>
          </a:p>
        </p:txBody>
      </p:sp>
      <p:sp>
        <p:nvSpPr>
          <p:cNvPr id="10" name="Rectangle 9">
            <a:extLst>
              <a:ext uri="{FF2B5EF4-FFF2-40B4-BE49-F238E27FC236}">
                <a16:creationId xmlns:a16="http://schemas.microsoft.com/office/drawing/2014/main" xmlns="" id="{D1EF522E-36CD-4999-8CC7-E8275DBA4F97}"/>
              </a:ext>
            </a:extLst>
          </p:cNvPr>
          <p:cNvSpPr/>
          <p:nvPr/>
        </p:nvSpPr>
        <p:spPr>
          <a:xfrm>
            <a:off x="7124437" y="3362633"/>
            <a:ext cx="3206466" cy="2529923"/>
          </a:xfrm>
          <a:prstGeom prst="rect">
            <a:avLst/>
          </a:prstGeom>
        </p:spPr>
        <p:txBody>
          <a:bodyPr wrap="square">
            <a:spAutoFit/>
          </a:bodyPr>
          <a:lstStyle/>
          <a:p>
            <a:pPr lvl="0">
              <a:lnSpc>
                <a:spcPct val="90000"/>
              </a:lnSpc>
            </a:pPr>
            <a:r>
              <a:rPr lang="en-US" sz="2200" b="1" dirty="0">
                <a:solidFill>
                  <a:prstClr val="white"/>
                </a:solidFill>
              </a:rPr>
              <a:t>ROOM SETUP </a:t>
            </a:r>
          </a:p>
          <a:p>
            <a:pPr lvl="0">
              <a:lnSpc>
                <a:spcPct val="90000"/>
              </a:lnSpc>
            </a:pPr>
            <a:r>
              <a:rPr lang="en-US" sz="2200" dirty="0">
                <a:solidFill>
                  <a:prstClr val="white"/>
                </a:solidFill>
              </a:rPr>
              <a:t>is the seating arrangement of participants – the placement by which they receive content and interact with one another.</a:t>
            </a:r>
          </a:p>
        </p:txBody>
      </p:sp>
    </p:spTree>
    <p:extLst>
      <p:ext uri="{BB962C8B-B14F-4D97-AF65-F5344CB8AC3E}">
        <p14:creationId xmlns:p14="http://schemas.microsoft.com/office/powerpoint/2010/main" val="342651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0C49-55F7-4C1C-BE16-DDE1EE42AD47}"/>
              </a:ext>
            </a:extLst>
          </p:cNvPr>
          <p:cNvSpPr>
            <a:spLocks noGrp="1"/>
          </p:cNvSpPr>
          <p:nvPr>
            <p:ph type="title"/>
          </p:nvPr>
        </p:nvSpPr>
        <p:spPr>
          <a:xfrm>
            <a:off x="1047624" y="421830"/>
            <a:ext cx="10588434" cy="1062644"/>
          </a:xfrm>
        </p:spPr>
        <p:txBody>
          <a:bodyPr vert="horz" lIns="91440" tIns="45720" rIns="91440" bIns="45720" rtlCol="0" anchor="b">
            <a:normAutofit/>
          </a:bodyPr>
          <a:lstStyle/>
          <a:p>
            <a:r>
              <a:rPr lang="en-US" sz="4400" dirty="0">
                <a:solidFill>
                  <a:srgbClr val="1250A9"/>
                </a:solidFill>
              </a:rPr>
              <a:t>Learning Space Design- Room Set Up</a:t>
            </a:r>
            <a:endParaRPr lang="en-US" sz="4400" kern="1200" dirty="0">
              <a:solidFill>
                <a:srgbClr val="1250A9"/>
              </a:solidFill>
              <a:latin typeface="+mj-lt"/>
              <a:ea typeface="+mj-ea"/>
              <a:cs typeface="+mj-cs"/>
            </a:endParaRPr>
          </a:p>
        </p:txBody>
      </p:sp>
      <p:sp>
        <p:nvSpPr>
          <p:cNvPr id="3" name="Segnaposto contenuto 2">
            <a:extLst>
              <a:ext uri="{FF2B5EF4-FFF2-40B4-BE49-F238E27FC236}">
                <a16:creationId xmlns:a16="http://schemas.microsoft.com/office/drawing/2014/main" xmlns="" id="{56FDF32F-5323-40F0-8E98-28FA98BA7DBF}"/>
              </a:ext>
            </a:extLst>
          </p:cNvPr>
          <p:cNvSpPr>
            <a:spLocks noGrp="1"/>
          </p:cNvSpPr>
          <p:nvPr>
            <p:ph sz="half" idx="1"/>
          </p:nvPr>
        </p:nvSpPr>
        <p:spPr>
          <a:xfrm>
            <a:off x="1047624" y="1698171"/>
            <a:ext cx="10371745" cy="4606104"/>
          </a:xfrm>
        </p:spPr>
        <p:txBody>
          <a:bodyPr vert="horz" lIns="91440" tIns="45720" rIns="91440" bIns="45720" rtlCol="0">
            <a:normAutofit/>
          </a:bodyPr>
          <a:lstStyle/>
          <a:p>
            <a:pPr marL="0" lvl="0" indent="0">
              <a:buNone/>
            </a:pPr>
            <a:r>
              <a:rPr lang="en-US" sz="2200" dirty="0"/>
              <a:t>Here are the more common types of room arrangements recapped</a:t>
            </a:r>
            <a:endParaRPr lang="it-IT" sz="2200" dirty="0"/>
          </a:p>
          <a:p>
            <a:pPr marL="0" indent="0">
              <a:buNone/>
            </a:pPr>
            <a:endParaRPr lang="en-US" sz="2200" dirty="0"/>
          </a:p>
        </p:txBody>
      </p:sp>
      <p:sp>
        <p:nvSpPr>
          <p:cNvPr id="5" name="Segnaposto numero diapositiva 4">
            <a:extLst>
              <a:ext uri="{FF2B5EF4-FFF2-40B4-BE49-F238E27FC236}">
                <a16:creationId xmlns:a16="http://schemas.microsoft.com/office/drawing/2014/main" xmlns="" id="{69142181-17F6-462B-9F28-E441B4EAB751}"/>
              </a:ext>
            </a:extLst>
          </p:cNvPr>
          <p:cNvSpPr>
            <a:spLocks noGrp="1"/>
          </p:cNvSpPr>
          <p:nvPr>
            <p:ph type="sldNum" sz="quarter" idx="12"/>
          </p:nvPr>
        </p:nvSpPr>
        <p:spPr>
          <a:xfrm>
            <a:off x="10330903" y="6217920"/>
            <a:ext cx="914400" cy="365125"/>
          </a:xfrm>
          <a:prstGeom prst="ellipse">
            <a:avLst/>
          </a:prstGeom>
        </p:spPr>
        <p:txBody>
          <a:bodyPr vert="horz" lIns="91440" tIns="45720" rIns="91440" bIns="45720" rtlCol="0" anchor="ctr">
            <a:normAutofit/>
          </a:bodyPr>
          <a:lstStyle/>
          <a:p>
            <a:pPr algn="r">
              <a:lnSpc>
                <a:spcPct val="90000"/>
              </a:lnSpc>
              <a:spcAft>
                <a:spcPts val="600"/>
              </a:spcAft>
            </a:pPr>
            <a:fld id="{03E55565-F195-45AE-A8B0-E2C07D5DAE07}" type="slidenum">
              <a:rPr lang="en-US" sz="1200">
                <a:solidFill>
                  <a:prstClr val="black">
                    <a:lumMod val="50000"/>
                    <a:lumOff val="50000"/>
                  </a:prstClr>
                </a:solidFill>
              </a:rPr>
              <a:pPr algn="r">
                <a:lnSpc>
                  <a:spcPct val="90000"/>
                </a:lnSpc>
                <a:spcAft>
                  <a:spcPts val="600"/>
                </a:spcAft>
              </a:pPr>
              <a:t>5</a:t>
            </a:fld>
            <a:endParaRPr lang="en-US" sz="1200">
              <a:solidFill>
                <a:prstClr val="black">
                  <a:lumMod val="50000"/>
                  <a:lumOff val="50000"/>
                </a:prstClr>
              </a:solidFill>
            </a:endParaRPr>
          </a:p>
        </p:txBody>
      </p:sp>
      <p:sp>
        <p:nvSpPr>
          <p:cNvPr id="8" name="TextBox 7">
            <a:extLst>
              <a:ext uri="{FF2B5EF4-FFF2-40B4-BE49-F238E27FC236}">
                <a16:creationId xmlns:a16="http://schemas.microsoft.com/office/drawing/2014/main" xmlns="" id="{ED95F606-C021-4F55-AB30-958E8C6819F5}"/>
              </a:ext>
            </a:extLst>
          </p:cNvPr>
          <p:cNvSpPr txBox="1"/>
          <p:nvPr/>
        </p:nvSpPr>
        <p:spPr>
          <a:xfrm>
            <a:off x="258996" y="2606403"/>
            <a:ext cx="1422685" cy="344779"/>
          </a:xfrm>
          <a:prstGeom prst="rect">
            <a:avLst/>
          </a:prstGeom>
          <a:noFill/>
        </p:spPr>
        <p:txBody>
          <a:bodyPr wrap="square" rtlCol="0">
            <a:spAutoFit/>
          </a:bodyPr>
          <a:lstStyle/>
          <a:p>
            <a:pPr algn="ctr"/>
            <a:r>
              <a:rPr lang="en-US" b="1" dirty="0">
                <a:solidFill>
                  <a:schemeClr val="accent1"/>
                </a:solidFill>
              </a:rPr>
              <a:t>Theatre</a:t>
            </a:r>
            <a:endParaRPr lang="uk-UA" b="1" dirty="0">
              <a:solidFill>
                <a:schemeClr val="accent1"/>
              </a:solidFill>
            </a:endParaRPr>
          </a:p>
        </p:txBody>
      </p:sp>
      <p:sp>
        <p:nvSpPr>
          <p:cNvPr id="9" name="TextBox 8">
            <a:extLst>
              <a:ext uri="{FF2B5EF4-FFF2-40B4-BE49-F238E27FC236}">
                <a16:creationId xmlns:a16="http://schemas.microsoft.com/office/drawing/2014/main" xmlns="" id="{37DA2160-7AB9-49A9-81F4-BFACEFD478F5}"/>
              </a:ext>
            </a:extLst>
          </p:cNvPr>
          <p:cNvSpPr txBox="1"/>
          <p:nvPr/>
        </p:nvSpPr>
        <p:spPr>
          <a:xfrm>
            <a:off x="2151110" y="2606403"/>
            <a:ext cx="1422685" cy="344779"/>
          </a:xfrm>
          <a:prstGeom prst="rect">
            <a:avLst/>
          </a:prstGeom>
          <a:noFill/>
        </p:spPr>
        <p:txBody>
          <a:bodyPr wrap="square" rtlCol="0">
            <a:spAutoFit/>
          </a:bodyPr>
          <a:lstStyle/>
          <a:p>
            <a:pPr algn="ctr"/>
            <a:r>
              <a:rPr lang="en-US" b="1" dirty="0">
                <a:solidFill>
                  <a:schemeClr val="accent1"/>
                </a:solidFill>
              </a:rPr>
              <a:t>U-Shape</a:t>
            </a:r>
            <a:endParaRPr lang="uk-UA" b="1" dirty="0">
              <a:solidFill>
                <a:schemeClr val="accent1"/>
              </a:solidFill>
            </a:endParaRPr>
          </a:p>
        </p:txBody>
      </p:sp>
      <p:sp>
        <p:nvSpPr>
          <p:cNvPr id="10" name="TextBox 9">
            <a:extLst>
              <a:ext uri="{FF2B5EF4-FFF2-40B4-BE49-F238E27FC236}">
                <a16:creationId xmlns:a16="http://schemas.microsoft.com/office/drawing/2014/main" xmlns="" id="{F476D4DA-7B48-451C-93B3-743BB479E40E}"/>
              </a:ext>
            </a:extLst>
          </p:cNvPr>
          <p:cNvSpPr txBox="1"/>
          <p:nvPr/>
        </p:nvSpPr>
        <p:spPr>
          <a:xfrm>
            <a:off x="4146766" y="2606403"/>
            <a:ext cx="1422685" cy="344779"/>
          </a:xfrm>
          <a:prstGeom prst="rect">
            <a:avLst/>
          </a:prstGeom>
          <a:noFill/>
        </p:spPr>
        <p:txBody>
          <a:bodyPr wrap="square" rtlCol="0">
            <a:spAutoFit/>
          </a:bodyPr>
          <a:lstStyle/>
          <a:p>
            <a:pPr algn="ctr"/>
            <a:r>
              <a:rPr lang="en-US" b="1" dirty="0">
                <a:solidFill>
                  <a:schemeClr val="accent1"/>
                </a:solidFill>
              </a:rPr>
              <a:t>Classroom</a:t>
            </a:r>
            <a:endParaRPr lang="uk-UA" b="1" dirty="0">
              <a:solidFill>
                <a:schemeClr val="accent1"/>
              </a:solidFill>
            </a:endParaRPr>
          </a:p>
        </p:txBody>
      </p:sp>
      <p:sp>
        <p:nvSpPr>
          <p:cNvPr id="11" name="TextBox 10">
            <a:extLst>
              <a:ext uri="{FF2B5EF4-FFF2-40B4-BE49-F238E27FC236}">
                <a16:creationId xmlns:a16="http://schemas.microsoft.com/office/drawing/2014/main" xmlns="" id="{70DAAFB7-AEC3-4192-84D3-48F1E38AF46A}"/>
              </a:ext>
            </a:extLst>
          </p:cNvPr>
          <p:cNvSpPr txBox="1"/>
          <p:nvPr/>
        </p:nvSpPr>
        <p:spPr>
          <a:xfrm>
            <a:off x="6091126" y="2606403"/>
            <a:ext cx="1422685" cy="344779"/>
          </a:xfrm>
          <a:prstGeom prst="rect">
            <a:avLst/>
          </a:prstGeom>
          <a:noFill/>
        </p:spPr>
        <p:txBody>
          <a:bodyPr wrap="square" rtlCol="0">
            <a:spAutoFit/>
          </a:bodyPr>
          <a:lstStyle/>
          <a:p>
            <a:pPr algn="ctr"/>
            <a:r>
              <a:rPr lang="en-US" b="1" dirty="0">
                <a:solidFill>
                  <a:schemeClr val="accent1"/>
                </a:solidFill>
              </a:rPr>
              <a:t>Boardroom</a:t>
            </a:r>
            <a:endParaRPr lang="uk-UA" b="1" dirty="0">
              <a:solidFill>
                <a:schemeClr val="accent1"/>
              </a:solidFill>
            </a:endParaRPr>
          </a:p>
        </p:txBody>
      </p:sp>
      <p:sp>
        <p:nvSpPr>
          <p:cNvPr id="12" name="TextBox 11">
            <a:extLst>
              <a:ext uri="{FF2B5EF4-FFF2-40B4-BE49-F238E27FC236}">
                <a16:creationId xmlns:a16="http://schemas.microsoft.com/office/drawing/2014/main" xmlns="" id="{61754CF2-80B8-45C6-B338-D151B3F1D4B3}"/>
              </a:ext>
            </a:extLst>
          </p:cNvPr>
          <p:cNvSpPr txBox="1"/>
          <p:nvPr/>
        </p:nvSpPr>
        <p:spPr>
          <a:xfrm>
            <a:off x="7992290" y="2606403"/>
            <a:ext cx="1422685" cy="344779"/>
          </a:xfrm>
          <a:prstGeom prst="rect">
            <a:avLst/>
          </a:prstGeom>
          <a:noFill/>
        </p:spPr>
        <p:txBody>
          <a:bodyPr wrap="square" rtlCol="0">
            <a:spAutoFit/>
          </a:bodyPr>
          <a:lstStyle/>
          <a:p>
            <a:pPr algn="ctr"/>
            <a:r>
              <a:rPr lang="en-US" b="1" dirty="0">
                <a:solidFill>
                  <a:schemeClr val="accent1"/>
                </a:solidFill>
              </a:rPr>
              <a:t>Banquet</a:t>
            </a:r>
            <a:endParaRPr lang="uk-UA" b="1" dirty="0">
              <a:solidFill>
                <a:schemeClr val="accent1"/>
              </a:solidFill>
            </a:endParaRPr>
          </a:p>
        </p:txBody>
      </p:sp>
      <p:sp>
        <p:nvSpPr>
          <p:cNvPr id="13" name="TextBox 12">
            <a:extLst>
              <a:ext uri="{FF2B5EF4-FFF2-40B4-BE49-F238E27FC236}">
                <a16:creationId xmlns:a16="http://schemas.microsoft.com/office/drawing/2014/main" xmlns="" id="{20E89F36-5486-400F-B44B-A18F0B4B2538}"/>
              </a:ext>
            </a:extLst>
          </p:cNvPr>
          <p:cNvSpPr txBox="1"/>
          <p:nvPr/>
        </p:nvSpPr>
        <p:spPr>
          <a:xfrm>
            <a:off x="10203881" y="2606403"/>
            <a:ext cx="1422685" cy="344779"/>
          </a:xfrm>
          <a:prstGeom prst="rect">
            <a:avLst/>
          </a:prstGeom>
          <a:noFill/>
        </p:spPr>
        <p:txBody>
          <a:bodyPr wrap="square" rtlCol="0">
            <a:spAutoFit/>
          </a:bodyPr>
          <a:lstStyle/>
          <a:p>
            <a:pPr algn="ctr"/>
            <a:r>
              <a:rPr lang="en-US" b="1" dirty="0">
                <a:solidFill>
                  <a:schemeClr val="accent1"/>
                </a:solidFill>
              </a:rPr>
              <a:t>Cabaret</a:t>
            </a:r>
            <a:endParaRPr lang="uk-UA" b="1" dirty="0">
              <a:solidFill>
                <a:schemeClr val="accent1"/>
              </a:solidFill>
            </a:endParaRPr>
          </a:p>
        </p:txBody>
      </p:sp>
      <p:pic>
        <p:nvPicPr>
          <p:cNvPr id="14" name="Picture 13">
            <a:extLst>
              <a:ext uri="{FF2B5EF4-FFF2-40B4-BE49-F238E27FC236}">
                <a16:creationId xmlns:a16="http://schemas.microsoft.com/office/drawing/2014/main" xmlns="" id="{24DDDF01-B80E-4FF1-A7FE-64E808BDC8F0}"/>
              </a:ext>
            </a:extLst>
          </p:cNvPr>
          <p:cNvPicPr>
            <a:picLocks noChangeAspect="1"/>
          </p:cNvPicPr>
          <p:nvPr/>
        </p:nvPicPr>
        <p:blipFill rotWithShape="1">
          <a:blip r:embed="rId3">
            <a:extLst>
              <a:ext uri="{28A0092B-C50C-407E-A947-70E740481C1C}">
                <a14:useLocalDpi xmlns:a14="http://schemas.microsoft.com/office/drawing/2010/main" val="0"/>
              </a:ext>
            </a:extLst>
          </a:blip>
          <a:srcRect t="15616" r="78009" b="67109"/>
          <a:stretch/>
        </p:blipFill>
        <p:spPr>
          <a:xfrm>
            <a:off x="219919" y="3662103"/>
            <a:ext cx="1586242" cy="858538"/>
          </a:xfrm>
          <a:prstGeom prst="rect">
            <a:avLst/>
          </a:prstGeom>
        </p:spPr>
      </p:pic>
      <p:pic>
        <p:nvPicPr>
          <p:cNvPr id="15" name="Picture 14">
            <a:extLst>
              <a:ext uri="{FF2B5EF4-FFF2-40B4-BE49-F238E27FC236}">
                <a16:creationId xmlns:a16="http://schemas.microsoft.com/office/drawing/2014/main" xmlns="" id="{01CEAB50-7A01-45DE-9FE2-2B5FD41D36FC}"/>
              </a:ext>
            </a:extLst>
          </p:cNvPr>
          <p:cNvPicPr>
            <a:picLocks noChangeAspect="1"/>
          </p:cNvPicPr>
          <p:nvPr/>
        </p:nvPicPr>
        <p:blipFill rotWithShape="1">
          <a:blip r:embed="rId3">
            <a:extLst>
              <a:ext uri="{28A0092B-C50C-407E-A947-70E740481C1C}">
                <a14:useLocalDpi xmlns:a14="http://schemas.microsoft.com/office/drawing/2010/main" val="0"/>
              </a:ext>
            </a:extLst>
          </a:blip>
          <a:srcRect l="36409" t="13248" r="43121" b="60352"/>
          <a:stretch/>
        </p:blipFill>
        <p:spPr>
          <a:xfrm>
            <a:off x="2109962" y="3435362"/>
            <a:ext cx="1476565" cy="1312020"/>
          </a:xfrm>
          <a:prstGeom prst="rect">
            <a:avLst/>
          </a:prstGeom>
        </p:spPr>
      </p:pic>
      <p:pic>
        <p:nvPicPr>
          <p:cNvPr id="16" name="Picture 15">
            <a:extLst>
              <a:ext uri="{FF2B5EF4-FFF2-40B4-BE49-F238E27FC236}">
                <a16:creationId xmlns:a16="http://schemas.microsoft.com/office/drawing/2014/main" xmlns="" id="{41133E9B-F134-48DD-9F59-7F1501AC735A}"/>
              </a:ext>
            </a:extLst>
          </p:cNvPr>
          <p:cNvPicPr>
            <a:picLocks noChangeAspect="1"/>
          </p:cNvPicPr>
          <p:nvPr/>
        </p:nvPicPr>
        <p:blipFill rotWithShape="1">
          <a:blip r:embed="rId3">
            <a:extLst>
              <a:ext uri="{28A0092B-C50C-407E-A947-70E740481C1C}">
                <a14:useLocalDpi xmlns:a14="http://schemas.microsoft.com/office/drawing/2010/main" val="0"/>
              </a:ext>
            </a:extLst>
          </a:blip>
          <a:srcRect l="69093" t="12857" r="1908" b="58049"/>
          <a:stretch/>
        </p:blipFill>
        <p:spPr>
          <a:xfrm>
            <a:off x="4025259" y="3491982"/>
            <a:ext cx="1693329" cy="1170473"/>
          </a:xfrm>
          <a:prstGeom prst="rect">
            <a:avLst/>
          </a:prstGeom>
        </p:spPr>
      </p:pic>
      <p:pic>
        <p:nvPicPr>
          <p:cNvPr id="17" name="Picture 16">
            <a:extLst>
              <a:ext uri="{FF2B5EF4-FFF2-40B4-BE49-F238E27FC236}">
                <a16:creationId xmlns:a16="http://schemas.microsoft.com/office/drawing/2014/main" xmlns="" id="{91582E43-0834-4EE4-845E-6E542586050D}"/>
              </a:ext>
            </a:extLst>
          </p:cNvPr>
          <p:cNvPicPr>
            <a:picLocks noChangeAspect="1"/>
          </p:cNvPicPr>
          <p:nvPr/>
        </p:nvPicPr>
        <p:blipFill rotWithShape="1">
          <a:blip r:embed="rId3">
            <a:extLst>
              <a:ext uri="{28A0092B-C50C-407E-A947-70E740481C1C}">
                <a14:useLocalDpi xmlns:a14="http://schemas.microsoft.com/office/drawing/2010/main" val="0"/>
              </a:ext>
            </a:extLst>
          </a:blip>
          <a:srcRect l="-2255" t="65676" r="80264" b="17049"/>
          <a:stretch/>
        </p:blipFill>
        <p:spPr>
          <a:xfrm>
            <a:off x="5915995" y="3919167"/>
            <a:ext cx="1586242" cy="858538"/>
          </a:xfrm>
          <a:prstGeom prst="rect">
            <a:avLst/>
          </a:prstGeom>
        </p:spPr>
      </p:pic>
      <p:pic>
        <p:nvPicPr>
          <p:cNvPr id="18" name="Picture 17">
            <a:extLst>
              <a:ext uri="{FF2B5EF4-FFF2-40B4-BE49-F238E27FC236}">
                <a16:creationId xmlns:a16="http://schemas.microsoft.com/office/drawing/2014/main" xmlns="" id="{16528387-87A4-4A79-9659-328E41DBFED9}"/>
              </a:ext>
            </a:extLst>
          </p:cNvPr>
          <p:cNvPicPr>
            <a:picLocks noChangeAspect="1"/>
          </p:cNvPicPr>
          <p:nvPr/>
        </p:nvPicPr>
        <p:blipFill rotWithShape="1">
          <a:blip r:embed="rId3">
            <a:extLst>
              <a:ext uri="{28A0092B-C50C-407E-A947-70E740481C1C}">
                <a14:useLocalDpi xmlns:a14="http://schemas.microsoft.com/office/drawing/2010/main" val="0"/>
              </a:ext>
            </a:extLst>
          </a:blip>
          <a:srcRect l="33999" t="59170" r="40111" b="4269"/>
          <a:stretch/>
        </p:blipFill>
        <p:spPr>
          <a:xfrm>
            <a:off x="7844272" y="3472829"/>
            <a:ext cx="1770639" cy="1722772"/>
          </a:xfrm>
          <a:prstGeom prst="rect">
            <a:avLst/>
          </a:prstGeom>
        </p:spPr>
      </p:pic>
      <p:pic>
        <p:nvPicPr>
          <p:cNvPr id="19" name="Picture 18">
            <a:extLst>
              <a:ext uri="{FF2B5EF4-FFF2-40B4-BE49-F238E27FC236}">
                <a16:creationId xmlns:a16="http://schemas.microsoft.com/office/drawing/2014/main" xmlns="" id="{63A0B46E-19B0-4DF9-A7DF-081DF86B4F73}"/>
              </a:ext>
            </a:extLst>
          </p:cNvPr>
          <p:cNvPicPr>
            <a:picLocks noChangeAspect="1"/>
          </p:cNvPicPr>
          <p:nvPr/>
        </p:nvPicPr>
        <p:blipFill rotWithShape="1">
          <a:blip r:embed="rId3">
            <a:extLst>
              <a:ext uri="{28A0092B-C50C-407E-A947-70E740481C1C}">
                <a14:useLocalDpi xmlns:a14="http://schemas.microsoft.com/office/drawing/2010/main" val="0"/>
              </a:ext>
            </a:extLst>
          </a:blip>
          <a:srcRect l="70811" t="58216" r="3299" b="5223"/>
          <a:stretch/>
        </p:blipFill>
        <p:spPr>
          <a:xfrm>
            <a:off x="10135068" y="3549436"/>
            <a:ext cx="1648901" cy="1604327"/>
          </a:xfrm>
          <a:prstGeom prst="rect">
            <a:avLst/>
          </a:prstGeom>
        </p:spPr>
      </p:pic>
    </p:spTree>
    <p:extLst>
      <p:ext uri="{BB962C8B-B14F-4D97-AF65-F5344CB8AC3E}">
        <p14:creationId xmlns:p14="http://schemas.microsoft.com/office/powerpoint/2010/main" val="207829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25C19-F650-49CC-9054-917768B1B9A6}"/>
              </a:ext>
            </a:extLst>
          </p:cNvPr>
          <p:cNvSpPr>
            <a:spLocks noGrp="1"/>
          </p:cNvSpPr>
          <p:nvPr>
            <p:ph type="title"/>
          </p:nvPr>
        </p:nvSpPr>
        <p:spPr/>
        <p:txBody>
          <a:bodyPr/>
          <a:lstStyle/>
          <a:p>
            <a:r>
              <a:rPr lang="en-US" dirty="0"/>
              <a:t>Considerations when choosing a supportive room design (part I)</a:t>
            </a:r>
            <a:endParaRPr lang="uk-UA" dirty="0"/>
          </a:p>
        </p:txBody>
      </p:sp>
      <p:sp>
        <p:nvSpPr>
          <p:cNvPr id="5" name="Slide Number Placeholder 4">
            <a:extLst>
              <a:ext uri="{FF2B5EF4-FFF2-40B4-BE49-F238E27FC236}">
                <a16:creationId xmlns:a16="http://schemas.microsoft.com/office/drawing/2014/main" xmlns="" id="{518F8483-5848-4B8B-9499-504AB63D89DE}"/>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6</a:t>
            </a:fld>
            <a:endParaRPr lang="uk-UA">
              <a:solidFill>
                <a:srgbClr val="2D2D2D">
                  <a:lumMod val="90000"/>
                  <a:lumOff val="10000"/>
                </a:srgbClr>
              </a:solidFill>
            </a:endParaRPr>
          </a:p>
        </p:txBody>
      </p:sp>
      <p:pic>
        <p:nvPicPr>
          <p:cNvPr id="9" name="Elemento grafico 8">
            <a:extLst>
              <a:ext uri="{FF2B5EF4-FFF2-40B4-BE49-F238E27FC236}">
                <a16:creationId xmlns:a16="http://schemas.microsoft.com/office/drawing/2014/main" xmlns="" id="{ABD8B95E-1640-4166-8DC7-E7EF0A2ACEB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28823" y="1806434"/>
            <a:ext cx="3915507" cy="2733467"/>
          </a:xfrm>
          <a:prstGeom prst="rect">
            <a:avLst/>
          </a:prstGeom>
        </p:spPr>
      </p:pic>
      <p:grpSp>
        <p:nvGrpSpPr>
          <p:cNvPr id="16" name="Group 15">
            <a:extLst>
              <a:ext uri="{FF2B5EF4-FFF2-40B4-BE49-F238E27FC236}">
                <a16:creationId xmlns:a16="http://schemas.microsoft.com/office/drawing/2014/main" xmlns="" id="{7B8D3CAF-FCEF-432D-A810-D5F0526F2A4A}"/>
              </a:ext>
            </a:extLst>
          </p:cNvPr>
          <p:cNvGrpSpPr/>
          <p:nvPr/>
        </p:nvGrpSpPr>
        <p:grpSpPr>
          <a:xfrm>
            <a:off x="1086091" y="1690688"/>
            <a:ext cx="6379580" cy="4550726"/>
            <a:chOff x="584407" y="1362234"/>
            <a:chExt cx="5721167" cy="4800232"/>
          </a:xfrm>
        </p:grpSpPr>
        <p:sp>
          <p:nvSpPr>
            <p:cNvPr id="12" name="Graphic 5">
              <a:extLst>
                <a:ext uri="{FF2B5EF4-FFF2-40B4-BE49-F238E27FC236}">
                  <a16:creationId xmlns:a16="http://schemas.microsoft.com/office/drawing/2014/main" xmlns="" id="{B8793E1E-6442-4ED6-A123-D8A9F3E06127}"/>
                </a:ext>
              </a:extLst>
            </p:cNvPr>
            <p:cNvSpPr/>
            <p:nvPr/>
          </p:nvSpPr>
          <p:spPr>
            <a:xfrm flipH="1">
              <a:off x="698225" y="3574753"/>
              <a:ext cx="2724174" cy="2587713"/>
            </a:xfrm>
            <a:custGeom>
              <a:avLst/>
              <a:gdLst>
                <a:gd name="connsiteX0" fmla="*/ 0 w 5133975"/>
                <a:gd name="connsiteY0" fmla="*/ 4877848 h 4876800"/>
                <a:gd name="connsiteX1" fmla="*/ 0 w 5133975"/>
                <a:gd name="connsiteY1" fmla="*/ 421862 h 4876800"/>
                <a:gd name="connsiteX2" fmla="*/ 417767 w 5133975"/>
                <a:gd name="connsiteY2" fmla="*/ 4001 h 4876800"/>
                <a:gd name="connsiteX3" fmla="*/ 4715923 w 5133975"/>
                <a:gd name="connsiteY3" fmla="*/ 0 h 4876800"/>
                <a:gd name="connsiteX4" fmla="*/ 5133975 w 5133975"/>
                <a:gd name="connsiteY4" fmla="*/ 417767 h 4876800"/>
                <a:gd name="connsiteX5" fmla="*/ 5133975 w 5133975"/>
                <a:gd name="connsiteY5" fmla="*/ 2784729 h 4876800"/>
                <a:gd name="connsiteX6" fmla="*/ 4716209 w 5133975"/>
                <a:gd name="connsiteY6" fmla="*/ 3202496 h 4876800"/>
                <a:gd name="connsiteX7" fmla="*/ 1671542 w 5133975"/>
                <a:gd name="connsiteY7" fmla="*/ 3206591 h 4876800"/>
                <a:gd name="connsiteX8" fmla="*/ 0 w 5133975"/>
                <a:gd name="connsiteY8" fmla="*/ 4877562 h 4876800"/>
                <a:gd name="connsiteX9" fmla="*/ 0 w 5133975"/>
                <a:gd name="connsiteY9" fmla="*/ 4877848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3975" h="4876800">
                  <a:moveTo>
                    <a:pt x="0" y="4877848"/>
                  </a:moveTo>
                  <a:lnTo>
                    <a:pt x="0" y="421862"/>
                  </a:lnTo>
                  <a:cubicBezTo>
                    <a:pt x="0" y="4001"/>
                    <a:pt x="417767" y="4001"/>
                    <a:pt x="417767" y="4001"/>
                  </a:cubicBezTo>
                  <a:lnTo>
                    <a:pt x="4715923" y="0"/>
                  </a:lnTo>
                  <a:cubicBezTo>
                    <a:pt x="5133975" y="0"/>
                    <a:pt x="5133975" y="417767"/>
                    <a:pt x="5133975" y="417767"/>
                  </a:cubicBezTo>
                  <a:lnTo>
                    <a:pt x="5133975" y="2784729"/>
                  </a:lnTo>
                  <a:cubicBezTo>
                    <a:pt x="5133975" y="3202496"/>
                    <a:pt x="4716209" y="3202496"/>
                    <a:pt x="4716209" y="3202496"/>
                  </a:cubicBezTo>
                  <a:lnTo>
                    <a:pt x="1671542" y="3206591"/>
                  </a:lnTo>
                  <a:cubicBezTo>
                    <a:pt x="748532" y="3206429"/>
                    <a:pt x="162" y="3954551"/>
                    <a:pt x="0" y="4877562"/>
                  </a:cubicBezTo>
                  <a:cubicBezTo>
                    <a:pt x="0" y="4877657"/>
                    <a:pt x="0" y="4877753"/>
                    <a:pt x="0" y="4877848"/>
                  </a:cubicBezTo>
                </a:path>
              </a:pathLst>
            </a:custGeom>
            <a:solidFill>
              <a:schemeClr val="bg2"/>
            </a:solidFill>
            <a:ln w="9525" cap="flat">
              <a:noFill/>
              <a:prstDash val="solid"/>
              <a:miter/>
            </a:ln>
          </p:spPr>
          <p:txBody>
            <a:bodyPr rtlCol="0" anchor="ctr"/>
            <a:lstStyle/>
            <a:p>
              <a:endParaRPr lang="uk-UA"/>
            </a:p>
          </p:txBody>
        </p:sp>
        <p:sp>
          <p:nvSpPr>
            <p:cNvPr id="13" name="Graphic 5">
              <a:extLst>
                <a:ext uri="{FF2B5EF4-FFF2-40B4-BE49-F238E27FC236}">
                  <a16:creationId xmlns:a16="http://schemas.microsoft.com/office/drawing/2014/main" xmlns="" id="{0E7DC320-F1CD-4E0F-B97A-2AF99E77932D}"/>
                </a:ext>
              </a:extLst>
            </p:cNvPr>
            <p:cNvSpPr/>
            <p:nvPr/>
          </p:nvSpPr>
          <p:spPr>
            <a:xfrm>
              <a:off x="3581400" y="3055821"/>
              <a:ext cx="2724174" cy="2587713"/>
            </a:xfrm>
            <a:custGeom>
              <a:avLst/>
              <a:gdLst>
                <a:gd name="connsiteX0" fmla="*/ 0 w 5133975"/>
                <a:gd name="connsiteY0" fmla="*/ 4877848 h 4876800"/>
                <a:gd name="connsiteX1" fmla="*/ 0 w 5133975"/>
                <a:gd name="connsiteY1" fmla="*/ 421862 h 4876800"/>
                <a:gd name="connsiteX2" fmla="*/ 417767 w 5133975"/>
                <a:gd name="connsiteY2" fmla="*/ 4001 h 4876800"/>
                <a:gd name="connsiteX3" fmla="*/ 4715923 w 5133975"/>
                <a:gd name="connsiteY3" fmla="*/ 0 h 4876800"/>
                <a:gd name="connsiteX4" fmla="*/ 5133975 w 5133975"/>
                <a:gd name="connsiteY4" fmla="*/ 417767 h 4876800"/>
                <a:gd name="connsiteX5" fmla="*/ 5133975 w 5133975"/>
                <a:gd name="connsiteY5" fmla="*/ 2784729 h 4876800"/>
                <a:gd name="connsiteX6" fmla="*/ 4716209 w 5133975"/>
                <a:gd name="connsiteY6" fmla="*/ 3202496 h 4876800"/>
                <a:gd name="connsiteX7" fmla="*/ 1671542 w 5133975"/>
                <a:gd name="connsiteY7" fmla="*/ 3206591 h 4876800"/>
                <a:gd name="connsiteX8" fmla="*/ 0 w 5133975"/>
                <a:gd name="connsiteY8" fmla="*/ 4877562 h 4876800"/>
                <a:gd name="connsiteX9" fmla="*/ 0 w 5133975"/>
                <a:gd name="connsiteY9" fmla="*/ 4877848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3975" h="4876800">
                  <a:moveTo>
                    <a:pt x="0" y="4877848"/>
                  </a:moveTo>
                  <a:lnTo>
                    <a:pt x="0" y="421862"/>
                  </a:lnTo>
                  <a:cubicBezTo>
                    <a:pt x="0" y="4001"/>
                    <a:pt x="417767" y="4001"/>
                    <a:pt x="417767" y="4001"/>
                  </a:cubicBezTo>
                  <a:lnTo>
                    <a:pt x="4715923" y="0"/>
                  </a:lnTo>
                  <a:cubicBezTo>
                    <a:pt x="5133975" y="0"/>
                    <a:pt x="5133975" y="417767"/>
                    <a:pt x="5133975" y="417767"/>
                  </a:cubicBezTo>
                  <a:lnTo>
                    <a:pt x="5133975" y="2784729"/>
                  </a:lnTo>
                  <a:cubicBezTo>
                    <a:pt x="5133975" y="3202496"/>
                    <a:pt x="4716209" y="3202496"/>
                    <a:pt x="4716209" y="3202496"/>
                  </a:cubicBezTo>
                  <a:lnTo>
                    <a:pt x="1671542" y="3206591"/>
                  </a:lnTo>
                  <a:cubicBezTo>
                    <a:pt x="748532" y="3206429"/>
                    <a:pt x="162" y="3954551"/>
                    <a:pt x="0" y="4877562"/>
                  </a:cubicBezTo>
                  <a:cubicBezTo>
                    <a:pt x="0" y="4877657"/>
                    <a:pt x="0" y="4877753"/>
                    <a:pt x="0" y="4877848"/>
                  </a:cubicBezTo>
                </a:path>
              </a:pathLst>
            </a:custGeom>
            <a:solidFill>
              <a:schemeClr val="accent1"/>
            </a:solidFill>
            <a:ln w="9525" cap="flat">
              <a:noFill/>
              <a:prstDash val="solid"/>
              <a:miter/>
            </a:ln>
          </p:spPr>
          <p:txBody>
            <a:bodyPr rtlCol="0" anchor="ctr"/>
            <a:lstStyle/>
            <a:p>
              <a:endParaRPr lang="uk-UA"/>
            </a:p>
          </p:txBody>
        </p:sp>
        <p:sp>
          <p:nvSpPr>
            <p:cNvPr id="14" name="Graphic 5">
              <a:extLst>
                <a:ext uri="{FF2B5EF4-FFF2-40B4-BE49-F238E27FC236}">
                  <a16:creationId xmlns:a16="http://schemas.microsoft.com/office/drawing/2014/main" xmlns="" id="{F088A79A-BD8D-43CB-9BA5-6110D1D3933F}"/>
                </a:ext>
              </a:extLst>
            </p:cNvPr>
            <p:cNvSpPr/>
            <p:nvPr/>
          </p:nvSpPr>
          <p:spPr>
            <a:xfrm flipH="1">
              <a:off x="584407" y="1881166"/>
              <a:ext cx="2724174" cy="2587713"/>
            </a:xfrm>
            <a:custGeom>
              <a:avLst/>
              <a:gdLst>
                <a:gd name="connsiteX0" fmla="*/ 0 w 5133975"/>
                <a:gd name="connsiteY0" fmla="*/ 4877848 h 4876800"/>
                <a:gd name="connsiteX1" fmla="*/ 0 w 5133975"/>
                <a:gd name="connsiteY1" fmla="*/ 421862 h 4876800"/>
                <a:gd name="connsiteX2" fmla="*/ 417767 w 5133975"/>
                <a:gd name="connsiteY2" fmla="*/ 4001 h 4876800"/>
                <a:gd name="connsiteX3" fmla="*/ 4715923 w 5133975"/>
                <a:gd name="connsiteY3" fmla="*/ 0 h 4876800"/>
                <a:gd name="connsiteX4" fmla="*/ 5133975 w 5133975"/>
                <a:gd name="connsiteY4" fmla="*/ 417767 h 4876800"/>
                <a:gd name="connsiteX5" fmla="*/ 5133975 w 5133975"/>
                <a:gd name="connsiteY5" fmla="*/ 2784729 h 4876800"/>
                <a:gd name="connsiteX6" fmla="*/ 4716209 w 5133975"/>
                <a:gd name="connsiteY6" fmla="*/ 3202496 h 4876800"/>
                <a:gd name="connsiteX7" fmla="*/ 1671542 w 5133975"/>
                <a:gd name="connsiteY7" fmla="*/ 3206591 h 4876800"/>
                <a:gd name="connsiteX8" fmla="*/ 0 w 5133975"/>
                <a:gd name="connsiteY8" fmla="*/ 4877562 h 4876800"/>
                <a:gd name="connsiteX9" fmla="*/ 0 w 5133975"/>
                <a:gd name="connsiteY9" fmla="*/ 4877848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3975" h="4876800">
                  <a:moveTo>
                    <a:pt x="0" y="4877848"/>
                  </a:moveTo>
                  <a:lnTo>
                    <a:pt x="0" y="421862"/>
                  </a:lnTo>
                  <a:cubicBezTo>
                    <a:pt x="0" y="4001"/>
                    <a:pt x="417767" y="4001"/>
                    <a:pt x="417767" y="4001"/>
                  </a:cubicBezTo>
                  <a:lnTo>
                    <a:pt x="4715923" y="0"/>
                  </a:lnTo>
                  <a:cubicBezTo>
                    <a:pt x="5133975" y="0"/>
                    <a:pt x="5133975" y="417767"/>
                    <a:pt x="5133975" y="417767"/>
                  </a:cubicBezTo>
                  <a:lnTo>
                    <a:pt x="5133975" y="2784729"/>
                  </a:lnTo>
                  <a:cubicBezTo>
                    <a:pt x="5133975" y="3202496"/>
                    <a:pt x="4716209" y="3202496"/>
                    <a:pt x="4716209" y="3202496"/>
                  </a:cubicBezTo>
                  <a:lnTo>
                    <a:pt x="1671542" y="3206591"/>
                  </a:lnTo>
                  <a:cubicBezTo>
                    <a:pt x="748532" y="3206429"/>
                    <a:pt x="162" y="3954551"/>
                    <a:pt x="0" y="4877562"/>
                  </a:cubicBezTo>
                  <a:cubicBezTo>
                    <a:pt x="0" y="4877657"/>
                    <a:pt x="0" y="4877753"/>
                    <a:pt x="0" y="4877848"/>
                  </a:cubicBezTo>
                </a:path>
              </a:pathLst>
            </a:custGeom>
            <a:solidFill>
              <a:schemeClr val="accent1"/>
            </a:solidFill>
            <a:ln w="9525" cap="flat">
              <a:noFill/>
              <a:prstDash val="solid"/>
              <a:miter/>
            </a:ln>
          </p:spPr>
          <p:txBody>
            <a:bodyPr rtlCol="0" anchor="ctr"/>
            <a:lstStyle/>
            <a:p>
              <a:endParaRPr lang="uk-UA"/>
            </a:p>
          </p:txBody>
        </p:sp>
        <p:sp>
          <p:nvSpPr>
            <p:cNvPr id="15" name="Graphic 5">
              <a:extLst>
                <a:ext uri="{FF2B5EF4-FFF2-40B4-BE49-F238E27FC236}">
                  <a16:creationId xmlns:a16="http://schemas.microsoft.com/office/drawing/2014/main" xmlns="" id="{7F7A40D0-F06E-435F-8AAA-EC2D7AE0F50C}"/>
                </a:ext>
              </a:extLst>
            </p:cNvPr>
            <p:cNvSpPr/>
            <p:nvPr/>
          </p:nvSpPr>
          <p:spPr>
            <a:xfrm>
              <a:off x="3467582" y="1362234"/>
              <a:ext cx="2724174" cy="2587713"/>
            </a:xfrm>
            <a:custGeom>
              <a:avLst/>
              <a:gdLst>
                <a:gd name="connsiteX0" fmla="*/ 0 w 5133975"/>
                <a:gd name="connsiteY0" fmla="*/ 4877848 h 4876800"/>
                <a:gd name="connsiteX1" fmla="*/ 0 w 5133975"/>
                <a:gd name="connsiteY1" fmla="*/ 421862 h 4876800"/>
                <a:gd name="connsiteX2" fmla="*/ 417767 w 5133975"/>
                <a:gd name="connsiteY2" fmla="*/ 4001 h 4876800"/>
                <a:gd name="connsiteX3" fmla="*/ 4715923 w 5133975"/>
                <a:gd name="connsiteY3" fmla="*/ 0 h 4876800"/>
                <a:gd name="connsiteX4" fmla="*/ 5133975 w 5133975"/>
                <a:gd name="connsiteY4" fmla="*/ 417767 h 4876800"/>
                <a:gd name="connsiteX5" fmla="*/ 5133975 w 5133975"/>
                <a:gd name="connsiteY5" fmla="*/ 2784729 h 4876800"/>
                <a:gd name="connsiteX6" fmla="*/ 4716209 w 5133975"/>
                <a:gd name="connsiteY6" fmla="*/ 3202496 h 4876800"/>
                <a:gd name="connsiteX7" fmla="*/ 1671542 w 5133975"/>
                <a:gd name="connsiteY7" fmla="*/ 3206591 h 4876800"/>
                <a:gd name="connsiteX8" fmla="*/ 0 w 5133975"/>
                <a:gd name="connsiteY8" fmla="*/ 4877562 h 4876800"/>
                <a:gd name="connsiteX9" fmla="*/ 0 w 5133975"/>
                <a:gd name="connsiteY9" fmla="*/ 4877848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3975" h="4876800">
                  <a:moveTo>
                    <a:pt x="0" y="4877848"/>
                  </a:moveTo>
                  <a:lnTo>
                    <a:pt x="0" y="421862"/>
                  </a:lnTo>
                  <a:cubicBezTo>
                    <a:pt x="0" y="4001"/>
                    <a:pt x="417767" y="4001"/>
                    <a:pt x="417767" y="4001"/>
                  </a:cubicBezTo>
                  <a:lnTo>
                    <a:pt x="4715923" y="0"/>
                  </a:lnTo>
                  <a:cubicBezTo>
                    <a:pt x="5133975" y="0"/>
                    <a:pt x="5133975" y="417767"/>
                    <a:pt x="5133975" y="417767"/>
                  </a:cubicBezTo>
                  <a:lnTo>
                    <a:pt x="5133975" y="2784729"/>
                  </a:lnTo>
                  <a:cubicBezTo>
                    <a:pt x="5133975" y="3202496"/>
                    <a:pt x="4716209" y="3202496"/>
                    <a:pt x="4716209" y="3202496"/>
                  </a:cubicBezTo>
                  <a:lnTo>
                    <a:pt x="1671542" y="3206591"/>
                  </a:lnTo>
                  <a:cubicBezTo>
                    <a:pt x="748532" y="3206429"/>
                    <a:pt x="162" y="3954551"/>
                    <a:pt x="0" y="4877562"/>
                  </a:cubicBezTo>
                  <a:cubicBezTo>
                    <a:pt x="0" y="4877657"/>
                    <a:pt x="0" y="4877753"/>
                    <a:pt x="0" y="4877848"/>
                  </a:cubicBezTo>
                </a:path>
              </a:pathLst>
            </a:custGeom>
            <a:solidFill>
              <a:schemeClr val="bg2"/>
            </a:solidFill>
            <a:ln w="9525" cap="flat">
              <a:noFill/>
              <a:prstDash val="solid"/>
              <a:miter/>
            </a:ln>
          </p:spPr>
          <p:txBody>
            <a:bodyPr rtlCol="0" anchor="ctr"/>
            <a:lstStyle/>
            <a:p>
              <a:endParaRPr lang="uk-UA"/>
            </a:p>
          </p:txBody>
        </p:sp>
      </p:grpSp>
      <p:sp>
        <p:nvSpPr>
          <p:cNvPr id="17" name="Rectangle 16">
            <a:extLst>
              <a:ext uri="{FF2B5EF4-FFF2-40B4-BE49-F238E27FC236}">
                <a16:creationId xmlns:a16="http://schemas.microsoft.com/office/drawing/2014/main" xmlns="" id="{46B02EA0-280C-4B50-AEAA-1714C97BB05B}"/>
              </a:ext>
            </a:extLst>
          </p:cNvPr>
          <p:cNvSpPr/>
          <p:nvPr/>
        </p:nvSpPr>
        <p:spPr>
          <a:xfrm>
            <a:off x="1369671" y="2403935"/>
            <a:ext cx="2600445" cy="1200329"/>
          </a:xfrm>
          <a:prstGeom prst="rect">
            <a:avLst/>
          </a:prstGeom>
        </p:spPr>
        <p:txBody>
          <a:bodyPr wrap="square">
            <a:spAutoFit/>
          </a:bodyPr>
          <a:lstStyle/>
          <a:p>
            <a:pPr lvl="0"/>
            <a:r>
              <a:rPr lang="en-US" dirty="0">
                <a:solidFill>
                  <a:schemeClr val="bg1"/>
                </a:solidFill>
              </a:rPr>
              <a:t>1. Will the </a:t>
            </a:r>
            <a:r>
              <a:rPr lang="en-US" b="1" dirty="0">
                <a:solidFill>
                  <a:schemeClr val="bg1"/>
                </a:solidFill>
              </a:rPr>
              <a:t>seating arrangement </a:t>
            </a:r>
            <a:r>
              <a:rPr lang="en-US" dirty="0">
                <a:solidFill>
                  <a:schemeClr val="bg1"/>
                </a:solidFill>
              </a:rPr>
              <a:t>need to be changed during the session?</a:t>
            </a:r>
          </a:p>
        </p:txBody>
      </p:sp>
      <p:sp>
        <p:nvSpPr>
          <p:cNvPr id="18" name="Rectangle 17">
            <a:extLst>
              <a:ext uri="{FF2B5EF4-FFF2-40B4-BE49-F238E27FC236}">
                <a16:creationId xmlns:a16="http://schemas.microsoft.com/office/drawing/2014/main" xmlns="" id="{D3CC0CFA-FE8B-49CA-B722-9B40E10F4487}"/>
              </a:ext>
            </a:extLst>
          </p:cNvPr>
          <p:cNvSpPr/>
          <p:nvPr/>
        </p:nvSpPr>
        <p:spPr>
          <a:xfrm>
            <a:off x="4561240" y="1893302"/>
            <a:ext cx="2777514" cy="1200329"/>
          </a:xfrm>
          <a:prstGeom prst="rect">
            <a:avLst/>
          </a:prstGeom>
        </p:spPr>
        <p:txBody>
          <a:bodyPr wrap="square">
            <a:spAutoFit/>
          </a:bodyPr>
          <a:lstStyle/>
          <a:p>
            <a:pPr lvl="0"/>
            <a:r>
              <a:rPr lang="en-US" dirty="0"/>
              <a:t>2. Will participants </a:t>
            </a:r>
            <a:r>
              <a:rPr lang="en-US" b="1" dirty="0"/>
              <a:t>need to use laptops</a:t>
            </a:r>
            <a:r>
              <a:rPr lang="en-US" dirty="0"/>
              <a:t>, or have note taking/sketching space?</a:t>
            </a:r>
          </a:p>
        </p:txBody>
      </p:sp>
      <p:sp>
        <p:nvSpPr>
          <p:cNvPr id="19" name="Rectangle 18">
            <a:extLst>
              <a:ext uri="{FF2B5EF4-FFF2-40B4-BE49-F238E27FC236}">
                <a16:creationId xmlns:a16="http://schemas.microsoft.com/office/drawing/2014/main" xmlns="" id="{46448B49-6A5F-42C1-AB85-DEEC1B865C70}"/>
              </a:ext>
            </a:extLst>
          </p:cNvPr>
          <p:cNvSpPr/>
          <p:nvPr/>
        </p:nvSpPr>
        <p:spPr>
          <a:xfrm>
            <a:off x="1496588" y="4035691"/>
            <a:ext cx="2600445" cy="1200329"/>
          </a:xfrm>
          <a:prstGeom prst="rect">
            <a:avLst/>
          </a:prstGeom>
        </p:spPr>
        <p:txBody>
          <a:bodyPr wrap="square">
            <a:spAutoFit/>
          </a:bodyPr>
          <a:lstStyle/>
          <a:p>
            <a:pPr lvl="0"/>
            <a:r>
              <a:rPr lang="en-US" dirty="0"/>
              <a:t>3. What type of </a:t>
            </a:r>
            <a:r>
              <a:rPr lang="en-US" b="1" dirty="0"/>
              <a:t>visuals </a:t>
            </a:r>
            <a:r>
              <a:rPr lang="en-US" dirty="0"/>
              <a:t>do you plan to use. Slides? Video conferencing? </a:t>
            </a:r>
          </a:p>
        </p:txBody>
      </p:sp>
      <p:sp>
        <p:nvSpPr>
          <p:cNvPr id="20" name="Rectangle 19">
            <a:extLst>
              <a:ext uri="{FF2B5EF4-FFF2-40B4-BE49-F238E27FC236}">
                <a16:creationId xmlns:a16="http://schemas.microsoft.com/office/drawing/2014/main" xmlns="" id="{4A3D5A73-798F-46EC-8453-38115B8C676E}"/>
              </a:ext>
            </a:extLst>
          </p:cNvPr>
          <p:cNvSpPr/>
          <p:nvPr/>
        </p:nvSpPr>
        <p:spPr>
          <a:xfrm>
            <a:off x="4688157" y="3525058"/>
            <a:ext cx="2777514" cy="1200329"/>
          </a:xfrm>
          <a:prstGeom prst="rect">
            <a:avLst/>
          </a:prstGeom>
        </p:spPr>
        <p:txBody>
          <a:bodyPr wrap="square">
            <a:spAutoFit/>
          </a:bodyPr>
          <a:lstStyle/>
          <a:p>
            <a:pPr lvl="0"/>
            <a:r>
              <a:rPr lang="en-US" dirty="0">
                <a:solidFill>
                  <a:schemeClr val="bg1"/>
                </a:solidFill>
              </a:rPr>
              <a:t>4. Consider where </a:t>
            </a:r>
            <a:r>
              <a:rPr lang="en-US" b="1" dirty="0">
                <a:solidFill>
                  <a:schemeClr val="bg1"/>
                </a:solidFill>
              </a:rPr>
              <a:t>snacks and meals </a:t>
            </a:r>
            <a:r>
              <a:rPr lang="en-US" dirty="0">
                <a:solidFill>
                  <a:schemeClr val="bg1"/>
                </a:solidFill>
              </a:rPr>
              <a:t>will be served. A break room should be available</a:t>
            </a:r>
            <a:endParaRPr lang="en-US" sz="1400" dirty="0">
              <a:solidFill>
                <a:schemeClr val="bg1"/>
              </a:solidFill>
            </a:endParaRPr>
          </a:p>
        </p:txBody>
      </p:sp>
    </p:spTree>
    <p:extLst>
      <p:ext uri="{BB962C8B-B14F-4D97-AF65-F5344CB8AC3E}">
        <p14:creationId xmlns:p14="http://schemas.microsoft.com/office/powerpoint/2010/main" val="4603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25C19-F650-49CC-9054-917768B1B9A6}"/>
              </a:ext>
            </a:extLst>
          </p:cNvPr>
          <p:cNvSpPr>
            <a:spLocks noGrp="1"/>
          </p:cNvSpPr>
          <p:nvPr>
            <p:ph type="title"/>
          </p:nvPr>
        </p:nvSpPr>
        <p:spPr/>
        <p:txBody>
          <a:bodyPr/>
          <a:lstStyle/>
          <a:p>
            <a:r>
              <a:rPr lang="en-US" dirty="0"/>
              <a:t>Considerations when choosing a supportive room design (part II)</a:t>
            </a:r>
            <a:endParaRPr lang="uk-UA" dirty="0"/>
          </a:p>
        </p:txBody>
      </p:sp>
      <p:sp>
        <p:nvSpPr>
          <p:cNvPr id="5" name="Slide Number Placeholder 4">
            <a:extLst>
              <a:ext uri="{FF2B5EF4-FFF2-40B4-BE49-F238E27FC236}">
                <a16:creationId xmlns:a16="http://schemas.microsoft.com/office/drawing/2014/main" xmlns="" id="{518F8483-5848-4B8B-9499-504AB63D89DE}"/>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7</a:t>
            </a:fld>
            <a:endParaRPr lang="uk-UA">
              <a:solidFill>
                <a:srgbClr val="2D2D2D">
                  <a:lumMod val="90000"/>
                  <a:lumOff val="10000"/>
                </a:srgbClr>
              </a:solidFill>
            </a:endParaRPr>
          </a:p>
        </p:txBody>
      </p:sp>
      <p:sp>
        <p:nvSpPr>
          <p:cNvPr id="22" name="Freeform 472">
            <a:extLst>
              <a:ext uri="{FF2B5EF4-FFF2-40B4-BE49-F238E27FC236}">
                <a16:creationId xmlns:a16="http://schemas.microsoft.com/office/drawing/2014/main" xmlns="" id="{BA023037-60F6-4A27-AB62-99A0CD9853A1}"/>
              </a:ext>
            </a:extLst>
          </p:cNvPr>
          <p:cNvSpPr>
            <a:spLocks noChangeArrowheads="1"/>
          </p:cNvSpPr>
          <p:nvPr/>
        </p:nvSpPr>
        <p:spPr bwMode="auto">
          <a:xfrm rot="10440852">
            <a:off x="4901095" y="3848403"/>
            <a:ext cx="2367026" cy="2367027"/>
          </a:xfrm>
          <a:custGeom>
            <a:avLst/>
            <a:gdLst>
              <a:gd name="T0" fmla="*/ 928 w 944"/>
              <a:gd name="T1" fmla="*/ 339 h 944"/>
              <a:gd name="T2" fmla="*/ 887 w 944"/>
              <a:gd name="T3" fmla="*/ 324 h 944"/>
              <a:gd name="T4" fmla="*/ 834 w 944"/>
              <a:gd name="T5" fmla="*/ 222 h 944"/>
              <a:gd name="T6" fmla="*/ 804 w 944"/>
              <a:gd name="T7" fmla="*/ 128 h 944"/>
              <a:gd name="T8" fmla="*/ 758 w 944"/>
              <a:gd name="T9" fmla="*/ 136 h 944"/>
              <a:gd name="T10" fmla="*/ 661 w 944"/>
              <a:gd name="T11" fmla="*/ 71 h 944"/>
              <a:gd name="T12" fmla="*/ 585 w 944"/>
              <a:gd name="T13" fmla="*/ 7 h 944"/>
              <a:gd name="T14" fmla="*/ 555 w 944"/>
              <a:gd name="T15" fmla="*/ 38 h 944"/>
              <a:gd name="T16" fmla="*/ 438 w 944"/>
              <a:gd name="T17" fmla="*/ 34 h 944"/>
              <a:gd name="T18" fmla="*/ 340 w 944"/>
              <a:gd name="T19" fmla="*/ 15 h 944"/>
              <a:gd name="T20" fmla="*/ 328 w 944"/>
              <a:gd name="T21" fmla="*/ 57 h 944"/>
              <a:gd name="T22" fmla="*/ 223 w 944"/>
              <a:gd name="T23" fmla="*/ 109 h 944"/>
              <a:gd name="T24" fmla="*/ 129 w 944"/>
              <a:gd name="T25" fmla="*/ 143 h 944"/>
              <a:gd name="T26" fmla="*/ 140 w 944"/>
              <a:gd name="T27" fmla="*/ 185 h 944"/>
              <a:gd name="T28" fmla="*/ 76 w 944"/>
              <a:gd name="T29" fmla="*/ 283 h 944"/>
              <a:gd name="T30" fmla="*/ 8 w 944"/>
              <a:gd name="T31" fmla="*/ 358 h 944"/>
              <a:gd name="T32" fmla="*/ 38 w 944"/>
              <a:gd name="T33" fmla="*/ 388 h 944"/>
              <a:gd name="T34" fmla="*/ 34 w 944"/>
              <a:gd name="T35" fmla="*/ 505 h 944"/>
              <a:gd name="T36" fmla="*/ 15 w 944"/>
              <a:gd name="T37" fmla="*/ 603 h 944"/>
              <a:gd name="T38" fmla="*/ 57 w 944"/>
              <a:gd name="T39" fmla="*/ 618 h 944"/>
              <a:gd name="T40" fmla="*/ 110 w 944"/>
              <a:gd name="T41" fmla="*/ 720 h 944"/>
              <a:gd name="T42" fmla="*/ 144 w 944"/>
              <a:gd name="T43" fmla="*/ 815 h 944"/>
              <a:gd name="T44" fmla="*/ 185 w 944"/>
              <a:gd name="T45" fmla="*/ 807 h 944"/>
              <a:gd name="T46" fmla="*/ 283 w 944"/>
              <a:gd name="T47" fmla="*/ 871 h 944"/>
              <a:gd name="T48" fmla="*/ 359 w 944"/>
              <a:gd name="T49" fmla="*/ 935 h 944"/>
              <a:gd name="T50" fmla="*/ 389 w 944"/>
              <a:gd name="T51" fmla="*/ 905 h 944"/>
              <a:gd name="T52" fmla="*/ 510 w 944"/>
              <a:gd name="T53" fmla="*/ 913 h 944"/>
              <a:gd name="T54" fmla="*/ 604 w 944"/>
              <a:gd name="T55" fmla="*/ 927 h 944"/>
              <a:gd name="T56" fmla="*/ 619 w 944"/>
              <a:gd name="T57" fmla="*/ 886 h 944"/>
              <a:gd name="T58" fmla="*/ 725 w 944"/>
              <a:gd name="T59" fmla="*/ 833 h 944"/>
              <a:gd name="T60" fmla="*/ 815 w 944"/>
              <a:gd name="T61" fmla="*/ 800 h 944"/>
              <a:gd name="T62" fmla="*/ 808 w 944"/>
              <a:gd name="T63" fmla="*/ 758 h 944"/>
              <a:gd name="T64" fmla="*/ 872 w 944"/>
              <a:gd name="T65" fmla="*/ 660 h 944"/>
              <a:gd name="T66" fmla="*/ 935 w 944"/>
              <a:gd name="T67" fmla="*/ 585 h 944"/>
              <a:gd name="T68" fmla="*/ 906 w 944"/>
              <a:gd name="T69" fmla="*/ 554 h 944"/>
              <a:gd name="T70" fmla="*/ 913 w 944"/>
              <a:gd name="T71" fmla="*/ 437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4" h="944">
                <a:moveTo>
                  <a:pt x="943" y="411"/>
                </a:moveTo>
                <a:lnTo>
                  <a:pt x="928" y="339"/>
                </a:lnTo>
                <a:lnTo>
                  <a:pt x="887" y="324"/>
                </a:lnTo>
                <a:lnTo>
                  <a:pt x="887" y="324"/>
                </a:lnTo>
                <a:lnTo>
                  <a:pt x="864" y="271"/>
                </a:lnTo>
                <a:lnTo>
                  <a:pt x="834" y="222"/>
                </a:lnTo>
                <a:lnTo>
                  <a:pt x="853" y="181"/>
                </a:lnTo>
                <a:lnTo>
                  <a:pt x="804" y="128"/>
                </a:lnTo>
                <a:lnTo>
                  <a:pt x="758" y="136"/>
                </a:lnTo>
                <a:lnTo>
                  <a:pt x="758" y="136"/>
                </a:lnTo>
                <a:lnTo>
                  <a:pt x="713" y="102"/>
                </a:lnTo>
                <a:lnTo>
                  <a:pt x="661" y="71"/>
                </a:lnTo>
                <a:lnTo>
                  <a:pt x="657" y="30"/>
                </a:lnTo>
                <a:lnTo>
                  <a:pt x="585" y="7"/>
                </a:lnTo>
                <a:lnTo>
                  <a:pt x="555" y="38"/>
                </a:lnTo>
                <a:lnTo>
                  <a:pt x="555" y="38"/>
                </a:lnTo>
                <a:lnTo>
                  <a:pt x="498" y="30"/>
                </a:lnTo>
                <a:lnTo>
                  <a:pt x="438" y="34"/>
                </a:lnTo>
                <a:lnTo>
                  <a:pt x="411" y="0"/>
                </a:lnTo>
                <a:lnTo>
                  <a:pt x="340" y="15"/>
                </a:lnTo>
                <a:lnTo>
                  <a:pt x="328" y="57"/>
                </a:lnTo>
                <a:lnTo>
                  <a:pt x="328" y="57"/>
                </a:lnTo>
                <a:lnTo>
                  <a:pt x="272" y="79"/>
                </a:lnTo>
                <a:lnTo>
                  <a:pt x="223" y="109"/>
                </a:lnTo>
                <a:lnTo>
                  <a:pt x="181" y="94"/>
                </a:lnTo>
                <a:lnTo>
                  <a:pt x="129" y="143"/>
                </a:lnTo>
                <a:lnTo>
                  <a:pt x="140" y="185"/>
                </a:lnTo>
                <a:lnTo>
                  <a:pt x="140" y="185"/>
                </a:lnTo>
                <a:lnTo>
                  <a:pt x="102" y="230"/>
                </a:lnTo>
                <a:lnTo>
                  <a:pt x="76" y="283"/>
                </a:lnTo>
                <a:lnTo>
                  <a:pt x="34" y="287"/>
                </a:lnTo>
                <a:lnTo>
                  <a:pt x="8" y="358"/>
                </a:lnTo>
                <a:lnTo>
                  <a:pt x="38" y="388"/>
                </a:lnTo>
                <a:lnTo>
                  <a:pt x="38" y="388"/>
                </a:lnTo>
                <a:lnTo>
                  <a:pt x="31" y="449"/>
                </a:lnTo>
                <a:lnTo>
                  <a:pt x="34" y="505"/>
                </a:lnTo>
                <a:lnTo>
                  <a:pt x="0" y="532"/>
                </a:lnTo>
                <a:lnTo>
                  <a:pt x="15" y="603"/>
                </a:lnTo>
                <a:lnTo>
                  <a:pt x="57" y="618"/>
                </a:lnTo>
                <a:lnTo>
                  <a:pt x="57" y="618"/>
                </a:lnTo>
                <a:lnTo>
                  <a:pt x="79" y="671"/>
                </a:lnTo>
                <a:lnTo>
                  <a:pt x="110" y="720"/>
                </a:lnTo>
                <a:lnTo>
                  <a:pt x="94" y="762"/>
                </a:lnTo>
                <a:lnTo>
                  <a:pt x="144" y="815"/>
                </a:lnTo>
                <a:lnTo>
                  <a:pt x="185" y="807"/>
                </a:lnTo>
                <a:lnTo>
                  <a:pt x="185" y="807"/>
                </a:lnTo>
                <a:lnTo>
                  <a:pt x="230" y="841"/>
                </a:lnTo>
                <a:lnTo>
                  <a:pt x="283" y="871"/>
                </a:lnTo>
                <a:lnTo>
                  <a:pt x="287" y="913"/>
                </a:lnTo>
                <a:lnTo>
                  <a:pt x="359" y="935"/>
                </a:lnTo>
                <a:lnTo>
                  <a:pt x="389" y="905"/>
                </a:lnTo>
                <a:lnTo>
                  <a:pt x="389" y="905"/>
                </a:lnTo>
                <a:lnTo>
                  <a:pt x="449" y="913"/>
                </a:lnTo>
                <a:lnTo>
                  <a:pt x="510" y="913"/>
                </a:lnTo>
                <a:lnTo>
                  <a:pt x="532" y="943"/>
                </a:lnTo>
                <a:lnTo>
                  <a:pt x="604" y="927"/>
                </a:lnTo>
                <a:lnTo>
                  <a:pt x="619" y="886"/>
                </a:lnTo>
                <a:lnTo>
                  <a:pt x="619" y="886"/>
                </a:lnTo>
                <a:lnTo>
                  <a:pt x="672" y="863"/>
                </a:lnTo>
                <a:lnTo>
                  <a:pt x="725" y="833"/>
                </a:lnTo>
                <a:lnTo>
                  <a:pt x="762" y="848"/>
                </a:lnTo>
                <a:lnTo>
                  <a:pt x="815" y="800"/>
                </a:lnTo>
                <a:lnTo>
                  <a:pt x="808" y="758"/>
                </a:lnTo>
                <a:lnTo>
                  <a:pt x="808" y="758"/>
                </a:lnTo>
                <a:lnTo>
                  <a:pt x="841" y="713"/>
                </a:lnTo>
                <a:lnTo>
                  <a:pt x="872" y="660"/>
                </a:lnTo>
                <a:lnTo>
                  <a:pt x="913" y="656"/>
                </a:lnTo>
                <a:lnTo>
                  <a:pt x="935" y="585"/>
                </a:lnTo>
                <a:lnTo>
                  <a:pt x="906" y="554"/>
                </a:lnTo>
                <a:lnTo>
                  <a:pt x="906" y="554"/>
                </a:lnTo>
                <a:lnTo>
                  <a:pt x="913" y="494"/>
                </a:lnTo>
                <a:lnTo>
                  <a:pt x="913" y="437"/>
                </a:lnTo>
                <a:lnTo>
                  <a:pt x="943" y="411"/>
                </a:lnTo>
              </a:path>
            </a:pathLst>
          </a:custGeom>
          <a:solidFill>
            <a:schemeClr val="accent3"/>
          </a:solidFill>
          <a:ln>
            <a:noFill/>
          </a:ln>
          <a:effectLst/>
        </p:spPr>
        <p:txBody>
          <a:bodyPr wrap="none" anchor="ctr"/>
          <a:lstStyle/>
          <a:p>
            <a:endParaRPr lang="en-US" sz="900"/>
          </a:p>
        </p:txBody>
      </p:sp>
      <p:sp>
        <p:nvSpPr>
          <p:cNvPr id="23" name="Freeform 473">
            <a:extLst>
              <a:ext uri="{FF2B5EF4-FFF2-40B4-BE49-F238E27FC236}">
                <a16:creationId xmlns:a16="http://schemas.microsoft.com/office/drawing/2014/main" xmlns="" id="{40C09A7D-E06F-441F-8534-126CD6A24565}"/>
              </a:ext>
            </a:extLst>
          </p:cNvPr>
          <p:cNvSpPr>
            <a:spLocks noChangeArrowheads="1"/>
          </p:cNvSpPr>
          <p:nvPr/>
        </p:nvSpPr>
        <p:spPr bwMode="auto">
          <a:xfrm rot="10800000">
            <a:off x="1432142" y="3253362"/>
            <a:ext cx="2408866" cy="2408858"/>
          </a:xfrm>
          <a:custGeom>
            <a:avLst/>
            <a:gdLst>
              <a:gd name="T0" fmla="*/ 618 w 631"/>
              <a:gd name="T1" fmla="*/ 226 h 631"/>
              <a:gd name="T2" fmla="*/ 592 w 631"/>
              <a:gd name="T3" fmla="*/ 219 h 631"/>
              <a:gd name="T4" fmla="*/ 558 w 631"/>
              <a:gd name="T5" fmla="*/ 147 h 631"/>
              <a:gd name="T6" fmla="*/ 535 w 631"/>
              <a:gd name="T7" fmla="*/ 87 h 631"/>
              <a:gd name="T8" fmla="*/ 505 w 631"/>
              <a:gd name="T9" fmla="*/ 95 h 631"/>
              <a:gd name="T10" fmla="*/ 441 w 631"/>
              <a:gd name="T11" fmla="*/ 49 h 631"/>
              <a:gd name="T12" fmla="*/ 392 w 631"/>
              <a:gd name="T13" fmla="*/ 8 h 631"/>
              <a:gd name="T14" fmla="*/ 369 w 631"/>
              <a:gd name="T15" fmla="*/ 27 h 631"/>
              <a:gd name="T16" fmla="*/ 290 w 631"/>
              <a:gd name="T17" fmla="*/ 23 h 631"/>
              <a:gd name="T18" fmla="*/ 226 w 631"/>
              <a:gd name="T19" fmla="*/ 11 h 631"/>
              <a:gd name="T20" fmla="*/ 218 w 631"/>
              <a:gd name="T21" fmla="*/ 38 h 631"/>
              <a:gd name="T22" fmla="*/ 147 w 631"/>
              <a:gd name="T23" fmla="*/ 75 h 631"/>
              <a:gd name="T24" fmla="*/ 87 w 631"/>
              <a:gd name="T25" fmla="*/ 95 h 631"/>
              <a:gd name="T26" fmla="*/ 94 w 631"/>
              <a:gd name="T27" fmla="*/ 124 h 631"/>
              <a:gd name="T28" fmla="*/ 49 w 631"/>
              <a:gd name="T29" fmla="*/ 189 h 631"/>
              <a:gd name="T30" fmla="*/ 8 w 631"/>
              <a:gd name="T31" fmla="*/ 242 h 631"/>
              <a:gd name="T32" fmla="*/ 26 w 631"/>
              <a:gd name="T33" fmla="*/ 260 h 631"/>
              <a:gd name="T34" fmla="*/ 23 w 631"/>
              <a:gd name="T35" fmla="*/ 340 h 631"/>
              <a:gd name="T36" fmla="*/ 11 w 631"/>
              <a:gd name="T37" fmla="*/ 404 h 631"/>
              <a:gd name="T38" fmla="*/ 38 w 631"/>
              <a:gd name="T39" fmla="*/ 411 h 631"/>
              <a:gd name="T40" fmla="*/ 75 w 631"/>
              <a:gd name="T41" fmla="*/ 483 h 631"/>
              <a:gd name="T42" fmla="*/ 94 w 631"/>
              <a:gd name="T43" fmla="*/ 543 h 631"/>
              <a:gd name="T44" fmla="*/ 124 w 631"/>
              <a:gd name="T45" fmla="*/ 540 h 631"/>
              <a:gd name="T46" fmla="*/ 189 w 631"/>
              <a:gd name="T47" fmla="*/ 581 h 631"/>
              <a:gd name="T48" fmla="*/ 238 w 631"/>
              <a:gd name="T49" fmla="*/ 623 h 631"/>
              <a:gd name="T50" fmla="*/ 260 w 631"/>
              <a:gd name="T51" fmla="*/ 603 h 631"/>
              <a:gd name="T52" fmla="*/ 339 w 631"/>
              <a:gd name="T53" fmla="*/ 607 h 631"/>
              <a:gd name="T54" fmla="*/ 404 w 631"/>
              <a:gd name="T55" fmla="*/ 623 h 631"/>
              <a:gd name="T56" fmla="*/ 411 w 631"/>
              <a:gd name="T57" fmla="*/ 592 h 631"/>
              <a:gd name="T58" fmla="*/ 483 w 631"/>
              <a:gd name="T59" fmla="*/ 558 h 631"/>
              <a:gd name="T60" fmla="*/ 543 w 631"/>
              <a:gd name="T61" fmla="*/ 536 h 631"/>
              <a:gd name="T62" fmla="*/ 539 w 631"/>
              <a:gd name="T63" fmla="*/ 509 h 631"/>
              <a:gd name="T64" fmla="*/ 581 w 631"/>
              <a:gd name="T65" fmla="*/ 441 h 631"/>
              <a:gd name="T66" fmla="*/ 622 w 631"/>
              <a:gd name="T67" fmla="*/ 392 h 631"/>
              <a:gd name="T68" fmla="*/ 603 w 631"/>
              <a:gd name="T69" fmla="*/ 370 h 631"/>
              <a:gd name="T70" fmla="*/ 607 w 631"/>
              <a:gd name="T71" fmla="*/ 29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1" h="631">
                <a:moveTo>
                  <a:pt x="630" y="275"/>
                </a:moveTo>
                <a:lnTo>
                  <a:pt x="618" y="226"/>
                </a:lnTo>
                <a:lnTo>
                  <a:pt x="592" y="219"/>
                </a:lnTo>
                <a:lnTo>
                  <a:pt x="592" y="219"/>
                </a:lnTo>
                <a:lnTo>
                  <a:pt x="577" y="181"/>
                </a:lnTo>
                <a:lnTo>
                  <a:pt x="558" y="147"/>
                </a:lnTo>
                <a:lnTo>
                  <a:pt x="570" y="124"/>
                </a:lnTo>
                <a:lnTo>
                  <a:pt x="535" y="87"/>
                </a:lnTo>
                <a:lnTo>
                  <a:pt x="505" y="95"/>
                </a:lnTo>
                <a:lnTo>
                  <a:pt x="505" y="95"/>
                </a:lnTo>
                <a:lnTo>
                  <a:pt x="475" y="68"/>
                </a:lnTo>
                <a:lnTo>
                  <a:pt x="441" y="49"/>
                </a:lnTo>
                <a:lnTo>
                  <a:pt x="437" y="23"/>
                </a:lnTo>
                <a:lnTo>
                  <a:pt x="392" y="8"/>
                </a:lnTo>
                <a:lnTo>
                  <a:pt x="369" y="27"/>
                </a:lnTo>
                <a:lnTo>
                  <a:pt x="369" y="27"/>
                </a:lnTo>
                <a:lnTo>
                  <a:pt x="332" y="23"/>
                </a:lnTo>
                <a:lnTo>
                  <a:pt x="290" y="23"/>
                </a:lnTo>
                <a:lnTo>
                  <a:pt x="275" y="0"/>
                </a:lnTo>
                <a:lnTo>
                  <a:pt x="226" y="11"/>
                </a:lnTo>
                <a:lnTo>
                  <a:pt x="218" y="38"/>
                </a:lnTo>
                <a:lnTo>
                  <a:pt x="218" y="38"/>
                </a:lnTo>
                <a:lnTo>
                  <a:pt x="181" y="53"/>
                </a:lnTo>
                <a:lnTo>
                  <a:pt x="147" y="75"/>
                </a:lnTo>
                <a:lnTo>
                  <a:pt x="124" y="64"/>
                </a:lnTo>
                <a:lnTo>
                  <a:pt x="87" y="95"/>
                </a:lnTo>
                <a:lnTo>
                  <a:pt x="94" y="124"/>
                </a:lnTo>
                <a:lnTo>
                  <a:pt x="94" y="124"/>
                </a:lnTo>
                <a:lnTo>
                  <a:pt x="68" y="155"/>
                </a:lnTo>
                <a:lnTo>
                  <a:pt x="49" y="189"/>
                </a:lnTo>
                <a:lnTo>
                  <a:pt x="23" y="192"/>
                </a:lnTo>
                <a:lnTo>
                  <a:pt x="8" y="242"/>
                </a:lnTo>
                <a:lnTo>
                  <a:pt x="26" y="260"/>
                </a:lnTo>
                <a:lnTo>
                  <a:pt x="26" y="260"/>
                </a:lnTo>
                <a:lnTo>
                  <a:pt x="23" y="298"/>
                </a:lnTo>
                <a:lnTo>
                  <a:pt x="23" y="340"/>
                </a:lnTo>
                <a:lnTo>
                  <a:pt x="0" y="354"/>
                </a:lnTo>
                <a:lnTo>
                  <a:pt x="11" y="404"/>
                </a:lnTo>
                <a:lnTo>
                  <a:pt x="38" y="411"/>
                </a:lnTo>
                <a:lnTo>
                  <a:pt x="38" y="411"/>
                </a:lnTo>
                <a:lnTo>
                  <a:pt x="53" y="449"/>
                </a:lnTo>
                <a:lnTo>
                  <a:pt x="75" y="483"/>
                </a:lnTo>
                <a:lnTo>
                  <a:pt x="64" y="509"/>
                </a:lnTo>
                <a:lnTo>
                  <a:pt x="94" y="543"/>
                </a:lnTo>
                <a:lnTo>
                  <a:pt x="124" y="540"/>
                </a:lnTo>
                <a:lnTo>
                  <a:pt x="124" y="540"/>
                </a:lnTo>
                <a:lnTo>
                  <a:pt x="155" y="562"/>
                </a:lnTo>
                <a:lnTo>
                  <a:pt x="189" y="581"/>
                </a:lnTo>
                <a:lnTo>
                  <a:pt x="192" y="607"/>
                </a:lnTo>
                <a:lnTo>
                  <a:pt x="238" y="623"/>
                </a:lnTo>
                <a:lnTo>
                  <a:pt x="260" y="603"/>
                </a:lnTo>
                <a:lnTo>
                  <a:pt x="260" y="603"/>
                </a:lnTo>
                <a:lnTo>
                  <a:pt x="298" y="607"/>
                </a:lnTo>
                <a:lnTo>
                  <a:pt x="339" y="607"/>
                </a:lnTo>
                <a:lnTo>
                  <a:pt x="354" y="630"/>
                </a:lnTo>
                <a:lnTo>
                  <a:pt x="404" y="623"/>
                </a:lnTo>
                <a:lnTo>
                  <a:pt x="411" y="592"/>
                </a:lnTo>
                <a:lnTo>
                  <a:pt x="411" y="592"/>
                </a:lnTo>
                <a:lnTo>
                  <a:pt x="449" y="577"/>
                </a:lnTo>
                <a:lnTo>
                  <a:pt x="483" y="558"/>
                </a:lnTo>
                <a:lnTo>
                  <a:pt x="509" y="570"/>
                </a:lnTo>
                <a:lnTo>
                  <a:pt x="543" y="536"/>
                </a:lnTo>
                <a:lnTo>
                  <a:pt x="539" y="509"/>
                </a:lnTo>
                <a:lnTo>
                  <a:pt x="539" y="509"/>
                </a:lnTo>
                <a:lnTo>
                  <a:pt x="562" y="475"/>
                </a:lnTo>
                <a:lnTo>
                  <a:pt x="581" y="441"/>
                </a:lnTo>
                <a:lnTo>
                  <a:pt x="607" y="437"/>
                </a:lnTo>
                <a:lnTo>
                  <a:pt x="622" y="392"/>
                </a:lnTo>
                <a:lnTo>
                  <a:pt x="603" y="370"/>
                </a:lnTo>
                <a:lnTo>
                  <a:pt x="603" y="370"/>
                </a:lnTo>
                <a:lnTo>
                  <a:pt x="607" y="332"/>
                </a:lnTo>
                <a:lnTo>
                  <a:pt x="607" y="290"/>
                </a:lnTo>
                <a:lnTo>
                  <a:pt x="630" y="275"/>
                </a:lnTo>
              </a:path>
            </a:pathLst>
          </a:custGeom>
          <a:solidFill>
            <a:schemeClr val="bg2"/>
          </a:solidFill>
          <a:ln>
            <a:noFill/>
          </a:ln>
          <a:effectLst/>
        </p:spPr>
        <p:txBody>
          <a:bodyPr wrap="none" anchor="ctr"/>
          <a:lstStyle/>
          <a:p>
            <a:endParaRPr lang="en-US" sz="900"/>
          </a:p>
        </p:txBody>
      </p:sp>
      <p:sp>
        <p:nvSpPr>
          <p:cNvPr id="24" name="Freeform 474">
            <a:extLst>
              <a:ext uri="{FF2B5EF4-FFF2-40B4-BE49-F238E27FC236}">
                <a16:creationId xmlns:a16="http://schemas.microsoft.com/office/drawing/2014/main" xmlns="" id="{CE4C4E66-4576-4D3F-844F-6DD02861B893}"/>
              </a:ext>
            </a:extLst>
          </p:cNvPr>
          <p:cNvSpPr>
            <a:spLocks noChangeArrowheads="1"/>
          </p:cNvSpPr>
          <p:nvPr/>
        </p:nvSpPr>
        <p:spPr bwMode="auto">
          <a:xfrm rot="10800000">
            <a:off x="3378588" y="1903060"/>
            <a:ext cx="2498553" cy="2498552"/>
          </a:xfrm>
          <a:custGeom>
            <a:avLst/>
            <a:gdLst>
              <a:gd name="T0" fmla="*/ 1279 w 1302"/>
              <a:gd name="T1" fmla="*/ 468 h 1303"/>
              <a:gd name="T2" fmla="*/ 1222 w 1302"/>
              <a:gd name="T3" fmla="*/ 453 h 1303"/>
              <a:gd name="T4" fmla="*/ 1192 w 1302"/>
              <a:gd name="T5" fmla="*/ 378 h 1303"/>
              <a:gd name="T6" fmla="*/ 1150 w 1302"/>
              <a:gd name="T7" fmla="*/ 306 h 1303"/>
              <a:gd name="T8" fmla="*/ 1105 w 1302"/>
              <a:gd name="T9" fmla="*/ 178 h 1303"/>
              <a:gd name="T10" fmla="*/ 1045 w 1302"/>
              <a:gd name="T11" fmla="*/ 192 h 1303"/>
              <a:gd name="T12" fmla="*/ 981 w 1302"/>
              <a:gd name="T13" fmla="*/ 144 h 1303"/>
              <a:gd name="T14" fmla="*/ 909 w 1302"/>
              <a:gd name="T15" fmla="*/ 106 h 1303"/>
              <a:gd name="T16" fmla="*/ 807 w 1302"/>
              <a:gd name="T17" fmla="*/ 15 h 1303"/>
              <a:gd name="T18" fmla="*/ 762 w 1302"/>
              <a:gd name="T19" fmla="*/ 57 h 1303"/>
              <a:gd name="T20" fmla="*/ 683 w 1302"/>
              <a:gd name="T21" fmla="*/ 45 h 1303"/>
              <a:gd name="T22" fmla="*/ 603 w 1302"/>
              <a:gd name="T23" fmla="*/ 49 h 1303"/>
              <a:gd name="T24" fmla="*/ 468 w 1302"/>
              <a:gd name="T25" fmla="*/ 23 h 1303"/>
              <a:gd name="T26" fmla="*/ 449 w 1302"/>
              <a:gd name="T27" fmla="*/ 80 h 1303"/>
              <a:gd name="T28" fmla="*/ 373 w 1302"/>
              <a:gd name="T29" fmla="*/ 113 h 1303"/>
              <a:gd name="T30" fmla="*/ 305 w 1302"/>
              <a:gd name="T31" fmla="*/ 151 h 1303"/>
              <a:gd name="T32" fmla="*/ 177 w 1302"/>
              <a:gd name="T33" fmla="*/ 196 h 1303"/>
              <a:gd name="T34" fmla="*/ 192 w 1302"/>
              <a:gd name="T35" fmla="*/ 257 h 1303"/>
              <a:gd name="T36" fmla="*/ 143 w 1302"/>
              <a:gd name="T37" fmla="*/ 321 h 1303"/>
              <a:gd name="T38" fmla="*/ 102 w 1302"/>
              <a:gd name="T39" fmla="*/ 393 h 1303"/>
              <a:gd name="T40" fmla="*/ 15 w 1302"/>
              <a:gd name="T41" fmla="*/ 494 h 1303"/>
              <a:gd name="T42" fmla="*/ 53 w 1302"/>
              <a:gd name="T43" fmla="*/ 540 h 1303"/>
              <a:gd name="T44" fmla="*/ 45 w 1302"/>
              <a:gd name="T45" fmla="*/ 619 h 1303"/>
              <a:gd name="T46" fmla="*/ 45 w 1302"/>
              <a:gd name="T47" fmla="*/ 702 h 1303"/>
              <a:gd name="T48" fmla="*/ 22 w 1302"/>
              <a:gd name="T49" fmla="*/ 834 h 1303"/>
              <a:gd name="T50" fmla="*/ 79 w 1302"/>
              <a:gd name="T51" fmla="*/ 853 h 1303"/>
              <a:gd name="T52" fmla="*/ 109 w 1302"/>
              <a:gd name="T53" fmla="*/ 928 h 1303"/>
              <a:gd name="T54" fmla="*/ 151 w 1302"/>
              <a:gd name="T55" fmla="*/ 996 h 1303"/>
              <a:gd name="T56" fmla="*/ 196 w 1302"/>
              <a:gd name="T57" fmla="*/ 1124 h 1303"/>
              <a:gd name="T58" fmla="*/ 256 w 1302"/>
              <a:gd name="T59" fmla="*/ 1113 h 1303"/>
              <a:gd name="T60" fmla="*/ 320 w 1302"/>
              <a:gd name="T61" fmla="*/ 1162 h 1303"/>
              <a:gd name="T62" fmla="*/ 392 w 1302"/>
              <a:gd name="T63" fmla="*/ 1200 h 1303"/>
              <a:gd name="T64" fmla="*/ 494 w 1302"/>
              <a:gd name="T65" fmla="*/ 1290 h 1303"/>
              <a:gd name="T66" fmla="*/ 536 w 1302"/>
              <a:gd name="T67" fmla="*/ 1249 h 1303"/>
              <a:gd name="T68" fmla="*/ 618 w 1302"/>
              <a:gd name="T69" fmla="*/ 1256 h 1303"/>
              <a:gd name="T70" fmla="*/ 698 w 1302"/>
              <a:gd name="T71" fmla="*/ 1256 h 1303"/>
              <a:gd name="T72" fmla="*/ 834 w 1302"/>
              <a:gd name="T73" fmla="*/ 1283 h 1303"/>
              <a:gd name="T74" fmla="*/ 852 w 1302"/>
              <a:gd name="T75" fmla="*/ 1226 h 1303"/>
              <a:gd name="T76" fmla="*/ 928 w 1302"/>
              <a:gd name="T77" fmla="*/ 1192 h 1303"/>
              <a:gd name="T78" fmla="*/ 996 w 1302"/>
              <a:gd name="T79" fmla="*/ 1151 h 1303"/>
              <a:gd name="T80" fmla="*/ 1124 w 1302"/>
              <a:gd name="T81" fmla="*/ 1105 h 1303"/>
              <a:gd name="T82" fmla="*/ 1109 w 1302"/>
              <a:gd name="T83" fmla="*/ 1049 h 1303"/>
              <a:gd name="T84" fmla="*/ 1158 w 1302"/>
              <a:gd name="T85" fmla="*/ 985 h 1303"/>
              <a:gd name="T86" fmla="*/ 1199 w 1302"/>
              <a:gd name="T87" fmla="*/ 913 h 1303"/>
              <a:gd name="T88" fmla="*/ 1286 w 1302"/>
              <a:gd name="T89" fmla="*/ 807 h 1303"/>
              <a:gd name="T90" fmla="*/ 1244 w 1302"/>
              <a:gd name="T91" fmla="*/ 766 h 1303"/>
              <a:gd name="T92" fmla="*/ 1256 w 1302"/>
              <a:gd name="T93" fmla="*/ 687 h 1303"/>
              <a:gd name="T94" fmla="*/ 1256 w 1302"/>
              <a:gd name="T95" fmla="*/ 604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1303">
                <a:moveTo>
                  <a:pt x="1301" y="570"/>
                </a:moveTo>
                <a:lnTo>
                  <a:pt x="1279" y="468"/>
                </a:lnTo>
                <a:lnTo>
                  <a:pt x="1222" y="453"/>
                </a:lnTo>
                <a:lnTo>
                  <a:pt x="1222" y="453"/>
                </a:lnTo>
                <a:lnTo>
                  <a:pt x="1207" y="415"/>
                </a:lnTo>
                <a:lnTo>
                  <a:pt x="1192" y="378"/>
                </a:lnTo>
                <a:lnTo>
                  <a:pt x="1173" y="340"/>
                </a:lnTo>
                <a:lnTo>
                  <a:pt x="1150" y="306"/>
                </a:lnTo>
                <a:lnTo>
                  <a:pt x="1173" y="253"/>
                </a:lnTo>
                <a:lnTo>
                  <a:pt x="1105" y="178"/>
                </a:lnTo>
                <a:lnTo>
                  <a:pt x="1045" y="192"/>
                </a:lnTo>
                <a:lnTo>
                  <a:pt x="1045" y="192"/>
                </a:lnTo>
                <a:lnTo>
                  <a:pt x="1014" y="166"/>
                </a:lnTo>
                <a:lnTo>
                  <a:pt x="981" y="144"/>
                </a:lnTo>
                <a:lnTo>
                  <a:pt x="947" y="125"/>
                </a:lnTo>
                <a:lnTo>
                  <a:pt x="909" y="106"/>
                </a:lnTo>
                <a:lnTo>
                  <a:pt x="902" y="45"/>
                </a:lnTo>
                <a:lnTo>
                  <a:pt x="807" y="15"/>
                </a:lnTo>
                <a:lnTo>
                  <a:pt x="762" y="57"/>
                </a:lnTo>
                <a:lnTo>
                  <a:pt x="762" y="57"/>
                </a:lnTo>
                <a:lnTo>
                  <a:pt x="724" y="49"/>
                </a:lnTo>
                <a:lnTo>
                  <a:pt x="683" y="45"/>
                </a:lnTo>
                <a:lnTo>
                  <a:pt x="641" y="45"/>
                </a:lnTo>
                <a:lnTo>
                  <a:pt x="603" y="49"/>
                </a:lnTo>
                <a:lnTo>
                  <a:pt x="566" y="0"/>
                </a:lnTo>
                <a:lnTo>
                  <a:pt x="468" y="23"/>
                </a:lnTo>
                <a:lnTo>
                  <a:pt x="449" y="80"/>
                </a:lnTo>
                <a:lnTo>
                  <a:pt x="449" y="80"/>
                </a:lnTo>
                <a:lnTo>
                  <a:pt x="411" y="95"/>
                </a:lnTo>
                <a:lnTo>
                  <a:pt x="373" y="113"/>
                </a:lnTo>
                <a:lnTo>
                  <a:pt x="339" y="132"/>
                </a:lnTo>
                <a:lnTo>
                  <a:pt x="305" y="151"/>
                </a:lnTo>
                <a:lnTo>
                  <a:pt x="253" y="132"/>
                </a:lnTo>
                <a:lnTo>
                  <a:pt x="177" y="196"/>
                </a:lnTo>
                <a:lnTo>
                  <a:pt x="192" y="257"/>
                </a:lnTo>
                <a:lnTo>
                  <a:pt x="192" y="257"/>
                </a:lnTo>
                <a:lnTo>
                  <a:pt x="166" y="287"/>
                </a:lnTo>
                <a:lnTo>
                  <a:pt x="143" y="321"/>
                </a:lnTo>
                <a:lnTo>
                  <a:pt x="121" y="355"/>
                </a:lnTo>
                <a:lnTo>
                  <a:pt x="102" y="393"/>
                </a:lnTo>
                <a:lnTo>
                  <a:pt x="45" y="400"/>
                </a:lnTo>
                <a:lnTo>
                  <a:pt x="15" y="494"/>
                </a:lnTo>
                <a:lnTo>
                  <a:pt x="53" y="540"/>
                </a:lnTo>
                <a:lnTo>
                  <a:pt x="53" y="540"/>
                </a:lnTo>
                <a:lnTo>
                  <a:pt x="49" y="577"/>
                </a:lnTo>
                <a:lnTo>
                  <a:pt x="45" y="619"/>
                </a:lnTo>
                <a:lnTo>
                  <a:pt x="45" y="660"/>
                </a:lnTo>
                <a:lnTo>
                  <a:pt x="45" y="702"/>
                </a:lnTo>
                <a:lnTo>
                  <a:pt x="0" y="736"/>
                </a:lnTo>
                <a:lnTo>
                  <a:pt x="22" y="834"/>
                </a:lnTo>
                <a:lnTo>
                  <a:pt x="79" y="853"/>
                </a:lnTo>
                <a:lnTo>
                  <a:pt x="79" y="853"/>
                </a:lnTo>
                <a:lnTo>
                  <a:pt x="94" y="890"/>
                </a:lnTo>
                <a:lnTo>
                  <a:pt x="109" y="928"/>
                </a:lnTo>
                <a:lnTo>
                  <a:pt x="128" y="962"/>
                </a:lnTo>
                <a:lnTo>
                  <a:pt x="151" y="996"/>
                </a:lnTo>
                <a:lnTo>
                  <a:pt x="128" y="1049"/>
                </a:lnTo>
                <a:lnTo>
                  <a:pt x="196" y="1124"/>
                </a:lnTo>
                <a:lnTo>
                  <a:pt x="256" y="1113"/>
                </a:lnTo>
                <a:lnTo>
                  <a:pt x="256" y="1113"/>
                </a:lnTo>
                <a:lnTo>
                  <a:pt x="287" y="1136"/>
                </a:lnTo>
                <a:lnTo>
                  <a:pt x="320" y="1162"/>
                </a:lnTo>
                <a:lnTo>
                  <a:pt x="355" y="1181"/>
                </a:lnTo>
                <a:lnTo>
                  <a:pt x="392" y="1200"/>
                </a:lnTo>
                <a:lnTo>
                  <a:pt x="400" y="1256"/>
                </a:lnTo>
                <a:lnTo>
                  <a:pt x="494" y="1290"/>
                </a:lnTo>
                <a:lnTo>
                  <a:pt x="536" y="1249"/>
                </a:lnTo>
                <a:lnTo>
                  <a:pt x="536" y="1249"/>
                </a:lnTo>
                <a:lnTo>
                  <a:pt x="577" y="1252"/>
                </a:lnTo>
                <a:lnTo>
                  <a:pt x="618" y="1256"/>
                </a:lnTo>
                <a:lnTo>
                  <a:pt x="656" y="1260"/>
                </a:lnTo>
                <a:lnTo>
                  <a:pt x="698" y="1256"/>
                </a:lnTo>
                <a:lnTo>
                  <a:pt x="736" y="1302"/>
                </a:lnTo>
                <a:lnTo>
                  <a:pt x="834" y="1283"/>
                </a:lnTo>
                <a:lnTo>
                  <a:pt x="852" y="1226"/>
                </a:lnTo>
                <a:lnTo>
                  <a:pt x="852" y="1226"/>
                </a:lnTo>
                <a:lnTo>
                  <a:pt x="890" y="1211"/>
                </a:lnTo>
                <a:lnTo>
                  <a:pt x="928" y="1192"/>
                </a:lnTo>
                <a:lnTo>
                  <a:pt x="962" y="1173"/>
                </a:lnTo>
                <a:lnTo>
                  <a:pt x="996" y="1151"/>
                </a:lnTo>
                <a:lnTo>
                  <a:pt x="1049" y="1173"/>
                </a:lnTo>
                <a:lnTo>
                  <a:pt x="1124" y="1105"/>
                </a:lnTo>
                <a:lnTo>
                  <a:pt x="1109" y="1049"/>
                </a:lnTo>
                <a:lnTo>
                  <a:pt x="1109" y="1049"/>
                </a:lnTo>
                <a:lnTo>
                  <a:pt x="1135" y="1015"/>
                </a:lnTo>
                <a:lnTo>
                  <a:pt x="1158" y="985"/>
                </a:lnTo>
                <a:lnTo>
                  <a:pt x="1180" y="947"/>
                </a:lnTo>
                <a:lnTo>
                  <a:pt x="1199" y="913"/>
                </a:lnTo>
                <a:lnTo>
                  <a:pt x="1256" y="906"/>
                </a:lnTo>
                <a:lnTo>
                  <a:pt x="1286" y="807"/>
                </a:lnTo>
                <a:lnTo>
                  <a:pt x="1244" y="766"/>
                </a:lnTo>
                <a:lnTo>
                  <a:pt x="1244" y="766"/>
                </a:lnTo>
                <a:lnTo>
                  <a:pt x="1252" y="724"/>
                </a:lnTo>
                <a:lnTo>
                  <a:pt x="1256" y="687"/>
                </a:lnTo>
                <a:lnTo>
                  <a:pt x="1256" y="645"/>
                </a:lnTo>
                <a:lnTo>
                  <a:pt x="1256" y="604"/>
                </a:lnTo>
                <a:lnTo>
                  <a:pt x="1301" y="570"/>
                </a:lnTo>
              </a:path>
            </a:pathLst>
          </a:custGeom>
          <a:solidFill>
            <a:schemeClr val="accent1"/>
          </a:solidFill>
          <a:ln>
            <a:noFill/>
          </a:ln>
          <a:effectLst/>
        </p:spPr>
        <p:txBody>
          <a:bodyPr wrap="none" anchor="ctr"/>
          <a:lstStyle/>
          <a:p>
            <a:endParaRPr lang="en-US" sz="900" dirty="0"/>
          </a:p>
        </p:txBody>
      </p:sp>
      <p:sp>
        <p:nvSpPr>
          <p:cNvPr id="25" name="Freeform 472">
            <a:extLst>
              <a:ext uri="{FF2B5EF4-FFF2-40B4-BE49-F238E27FC236}">
                <a16:creationId xmlns:a16="http://schemas.microsoft.com/office/drawing/2014/main" xmlns="" id="{C9269064-A62A-4266-B646-EC2587373BD6}"/>
              </a:ext>
            </a:extLst>
          </p:cNvPr>
          <p:cNvSpPr>
            <a:spLocks noChangeArrowheads="1"/>
          </p:cNvSpPr>
          <p:nvPr/>
        </p:nvSpPr>
        <p:spPr bwMode="auto">
          <a:xfrm rot="10800000">
            <a:off x="5701450" y="1203240"/>
            <a:ext cx="2367026" cy="2367027"/>
          </a:xfrm>
          <a:custGeom>
            <a:avLst/>
            <a:gdLst>
              <a:gd name="T0" fmla="*/ 928 w 944"/>
              <a:gd name="T1" fmla="*/ 339 h 944"/>
              <a:gd name="T2" fmla="*/ 887 w 944"/>
              <a:gd name="T3" fmla="*/ 324 h 944"/>
              <a:gd name="T4" fmla="*/ 834 w 944"/>
              <a:gd name="T5" fmla="*/ 222 h 944"/>
              <a:gd name="T6" fmla="*/ 804 w 944"/>
              <a:gd name="T7" fmla="*/ 128 h 944"/>
              <a:gd name="T8" fmla="*/ 758 w 944"/>
              <a:gd name="T9" fmla="*/ 136 h 944"/>
              <a:gd name="T10" fmla="*/ 661 w 944"/>
              <a:gd name="T11" fmla="*/ 71 h 944"/>
              <a:gd name="T12" fmla="*/ 585 w 944"/>
              <a:gd name="T13" fmla="*/ 7 h 944"/>
              <a:gd name="T14" fmla="*/ 555 w 944"/>
              <a:gd name="T15" fmla="*/ 38 h 944"/>
              <a:gd name="T16" fmla="*/ 438 w 944"/>
              <a:gd name="T17" fmla="*/ 34 h 944"/>
              <a:gd name="T18" fmla="*/ 340 w 944"/>
              <a:gd name="T19" fmla="*/ 15 h 944"/>
              <a:gd name="T20" fmla="*/ 328 w 944"/>
              <a:gd name="T21" fmla="*/ 57 h 944"/>
              <a:gd name="T22" fmla="*/ 223 w 944"/>
              <a:gd name="T23" fmla="*/ 109 h 944"/>
              <a:gd name="T24" fmla="*/ 129 w 944"/>
              <a:gd name="T25" fmla="*/ 143 h 944"/>
              <a:gd name="T26" fmla="*/ 140 w 944"/>
              <a:gd name="T27" fmla="*/ 185 h 944"/>
              <a:gd name="T28" fmla="*/ 76 w 944"/>
              <a:gd name="T29" fmla="*/ 283 h 944"/>
              <a:gd name="T30" fmla="*/ 8 w 944"/>
              <a:gd name="T31" fmla="*/ 358 h 944"/>
              <a:gd name="T32" fmla="*/ 38 w 944"/>
              <a:gd name="T33" fmla="*/ 388 h 944"/>
              <a:gd name="T34" fmla="*/ 34 w 944"/>
              <a:gd name="T35" fmla="*/ 505 h 944"/>
              <a:gd name="T36" fmla="*/ 15 w 944"/>
              <a:gd name="T37" fmla="*/ 603 h 944"/>
              <a:gd name="T38" fmla="*/ 57 w 944"/>
              <a:gd name="T39" fmla="*/ 618 h 944"/>
              <a:gd name="T40" fmla="*/ 110 w 944"/>
              <a:gd name="T41" fmla="*/ 720 h 944"/>
              <a:gd name="T42" fmla="*/ 144 w 944"/>
              <a:gd name="T43" fmla="*/ 815 h 944"/>
              <a:gd name="T44" fmla="*/ 185 w 944"/>
              <a:gd name="T45" fmla="*/ 807 h 944"/>
              <a:gd name="T46" fmla="*/ 283 w 944"/>
              <a:gd name="T47" fmla="*/ 871 h 944"/>
              <a:gd name="T48" fmla="*/ 359 w 944"/>
              <a:gd name="T49" fmla="*/ 935 h 944"/>
              <a:gd name="T50" fmla="*/ 389 w 944"/>
              <a:gd name="T51" fmla="*/ 905 h 944"/>
              <a:gd name="T52" fmla="*/ 510 w 944"/>
              <a:gd name="T53" fmla="*/ 913 h 944"/>
              <a:gd name="T54" fmla="*/ 604 w 944"/>
              <a:gd name="T55" fmla="*/ 927 h 944"/>
              <a:gd name="T56" fmla="*/ 619 w 944"/>
              <a:gd name="T57" fmla="*/ 886 h 944"/>
              <a:gd name="T58" fmla="*/ 725 w 944"/>
              <a:gd name="T59" fmla="*/ 833 h 944"/>
              <a:gd name="T60" fmla="*/ 815 w 944"/>
              <a:gd name="T61" fmla="*/ 800 h 944"/>
              <a:gd name="T62" fmla="*/ 808 w 944"/>
              <a:gd name="T63" fmla="*/ 758 h 944"/>
              <a:gd name="T64" fmla="*/ 872 w 944"/>
              <a:gd name="T65" fmla="*/ 660 h 944"/>
              <a:gd name="T66" fmla="*/ 935 w 944"/>
              <a:gd name="T67" fmla="*/ 585 h 944"/>
              <a:gd name="T68" fmla="*/ 906 w 944"/>
              <a:gd name="T69" fmla="*/ 554 h 944"/>
              <a:gd name="T70" fmla="*/ 913 w 944"/>
              <a:gd name="T71" fmla="*/ 437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4" h="944">
                <a:moveTo>
                  <a:pt x="943" y="411"/>
                </a:moveTo>
                <a:lnTo>
                  <a:pt x="928" y="339"/>
                </a:lnTo>
                <a:lnTo>
                  <a:pt x="887" y="324"/>
                </a:lnTo>
                <a:lnTo>
                  <a:pt x="887" y="324"/>
                </a:lnTo>
                <a:lnTo>
                  <a:pt x="864" y="271"/>
                </a:lnTo>
                <a:lnTo>
                  <a:pt x="834" y="222"/>
                </a:lnTo>
                <a:lnTo>
                  <a:pt x="853" y="181"/>
                </a:lnTo>
                <a:lnTo>
                  <a:pt x="804" y="128"/>
                </a:lnTo>
                <a:lnTo>
                  <a:pt x="758" y="136"/>
                </a:lnTo>
                <a:lnTo>
                  <a:pt x="758" y="136"/>
                </a:lnTo>
                <a:lnTo>
                  <a:pt x="713" y="102"/>
                </a:lnTo>
                <a:lnTo>
                  <a:pt x="661" y="71"/>
                </a:lnTo>
                <a:lnTo>
                  <a:pt x="657" y="30"/>
                </a:lnTo>
                <a:lnTo>
                  <a:pt x="585" y="7"/>
                </a:lnTo>
                <a:lnTo>
                  <a:pt x="555" y="38"/>
                </a:lnTo>
                <a:lnTo>
                  <a:pt x="555" y="38"/>
                </a:lnTo>
                <a:lnTo>
                  <a:pt x="498" y="30"/>
                </a:lnTo>
                <a:lnTo>
                  <a:pt x="438" y="34"/>
                </a:lnTo>
                <a:lnTo>
                  <a:pt x="411" y="0"/>
                </a:lnTo>
                <a:lnTo>
                  <a:pt x="340" y="15"/>
                </a:lnTo>
                <a:lnTo>
                  <a:pt x="328" y="57"/>
                </a:lnTo>
                <a:lnTo>
                  <a:pt x="328" y="57"/>
                </a:lnTo>
                <a:lnTo>
                  <a:pt x="272" y="79"/>
                </a:lnTo>
                <a:lnTo>
                  <a:pt x="223" y="109"/>
                </a:lnTo>
                <a:lnTo>
                  <a:pt x="181" y="94"/>
                </a:lnTo>
                <a:lnTo>
                  <a:pt x="129" y="143"/>
                </a:lnTo>
                <a:lnTo>
                  <a:pt x="140" y="185"/>
                </a:lnTo>
                <a:lnTo>
                  <a:pt x="140" y="185"/>
                </a:lnTo>
                <a:lnTo>
                  <a:pt x="102" y="230"/>
                </a:lnTo>
                <a:lnTo>
                  <a:pt x="76" y="283"/>
                </a:lnTo>
                <a:lnTo>
                  <a:pt x="34" y="287"/>
                </a:lnTo>
                <a:lnTo>
                  <a:pt x="8" y="358"/>
                </a:lnTo>
                <a:lnTo>
                  <a:pt x="38" y="388"/>
                </a:lnTo>
                <a:lnTo>
                  <a:pt x="38" y="388"/>
                </a:lnTo>
                <a:lnTo>
                  <a:pt x="31" y="449"/>
                </a:lnTo>
                <a:lnTo>
                  <a:pt x="34" y="505"/>
                </a:lnTo>
                <a:lnTo>
                  <a:pt x="0" y="532"/>
                </a:lnTo>
                <a:lnTo>
                  <a:pt x="15" y="603"/>
                </a:lnTo>
                <a:lnTo>
                  <a:pt x="57" y="618"/>
                </a:lnTo>
                <a:lnTo>
                  <a:pt x="57" y="618"/>
                </a:lnTo>
                <a:lnTo>
                  <a:pt x="79" y="671"/>
                </a:lnTo>
                <a:lnTo>
                  <a:pt x="110" y="720"/>
                </a:lnTo>
                <a:lnTo>
                  <a:pt x="94" y="762"/>
                </a:lnTo>
                <a:lnTo>
                  <a:pt x="144" y="815"/>
                </a:lnTo>
                <a:lnTo>
                  <a:pt x="185" y="807"/>
                </a:lnTo>
                <a:lnTo>
                  <a:pt x="185" y="807"/>
                </a:lnTo>
                <a:lnTo>
                  <a:pt x="230" y="841"/>
                </a:lnTo>
                <a:lnTo>
                  <a:pt x="283" y="871"/>
                </a:lnTo>
                <a:lnTo>
                  <a:pt x="287" y="913"/>
                </a:lnTo>
                <a:lnTo>
                  <a:pt x="359" y="935"/>
                </a:lnTo>
                <a:lnTo>
                  <a:pt x="389" y="905"/>
                </a:lnTo>
                <a:lnTo>
                  <a:pt x="389" y="905"/>
                </a:lnTo>
                <a:lnTo>
                  <a:pt x="449" y="913"/>
                </a:lnTo>
                <a:lnTo>
                  <a:pt x="510" y="913"/>
                </a:lnTo>
                <a:lnTo>
                  <a:pt x="532" y="943"/>
                </a:lnTo>
                <a:lnTo>
                  <a:pt x="604" y="927"/>
                </a:lnTo>
                <a:lnTo>
                  <a:pt x="619" y="886"/>
                </a:lnTo>
                <a:lnTo>
                  <a:pt x="619" y="886"/>
                </a:lnTo>
                <a:lnTo>
                  <a:pt x="672" y="863"/>
                </a:lnTo>
                <a:lnTo>
                  <a:pt x="725" y="833"/>
                </a:lnTo>
                <a:lnTo>
                  <a:pt x="762" y="848"/>
                </a:lnTo>
                <a:lnTo>
                  <a:pt x="815" y="800"/>
                </a:lnTo>
                <a:lnTo>
                  <a:pt x="808" y="758"/>
                </a:lnTo>
                <a:lnTo>
                  <a:pt x="808" y="758"/>
                </a:lnTo>
                <a:lnTo>
                  <a:pt x="841" y="713"/>
                </a:lnTo>
                <a:lnTo>
                  <a:pt x="872" y="660"/>
                </a:lnTo>
                <a:lnTo>
                  <a:pt x="913" y="656"/>
                </a:lnTo>
                <a:lnTo>
                  <a:pt x="935" y="585"/>
                </a:lnTo>
                <a:lnTo>
                  <a:pt x="906" y="554"/>
                </a:lnTo>
                <a:lnTo>
                  <a:pt x="906" y="554"/>
                </a:lnTo>
                <a:lnTo>
                  <a:pt x="913" y="494"/>
                </a:lnTo>
                <a:lnTo>
                  <a:pt x="913" y="437"/>
                </a:lnTo>
                <a:lnTo>
                  <a:pt x="943" y="411"/>
                </a:lnTo>
              </a:path>
            </a:pathLst>
          </a:custGeom>
          <a:solidFill>
            <a:schemeClr val="bg2"/>
          </a:solidFill>
          <a:ln>
            <a:noFill/>
          </a:ln>
          <a:effectLst/>
        </p:spPr>
        <p:txBody>
          <a:bodyPr wrap="none" anchor="ctr"/>
          <a:lstStyle/>
          <a:p>
            <a:endParaRPr lang="en-US" sz="900"/>
          </a:p>
        </p:txBody>
      </p:sp>
      <p:sp>
        <p:nvSpPr>
          <p:cNvPr id="26" name="Freeform 474">
            <a:extLst>
              <a:ext uri="{FF2B5EF4-FFF2-40B4-BE49-F238E27FC236}">
                <a16:creationId xmlns:a16="http://schemas.microsoft.com/office/drawing/2014/main" xmlns="" id="{273D8D22-7F2B-4980-AD1F-996EF0D508E9}"/>
              </a:ext>
            </a:extLst>
          </p:cNvPr>
          <p:cNvSpPr>
            <a:spLocks noChangeArrowheads="1"/>
          </p:cNvSpPr>
          <p:nvPr/>
        </p:nvSpPr>
        <p:spPr bwMode="auto">
          <a:xfrm rot="10800000">
            <a:off x="7823586" y="2179723"/>
            <a:ext cx="3230236" cy="3230235"/>
          </a:xfrm>
          <a:custGeom>
            <a:avLst/>
            <a:gdLst>
              <a:gd name="T0" fmla="*/ 1279 w 1302"/>
              <a:gd name="T1" fmla="*/ 468 h 1303"/>
              <a:gd name="T2" fmla="*/ 1222 w 1302"/>
              <a:gd name="T3" fmla="*/ 453 h 1303"/>
              <a:gd name="T4" fmla="*/ 1192 w 1302"/>
              <a:gd name="T5" fmla="*/ 378 h 1303"/>
              <a:gd name="T6" fmla="*/ 1150 w 1302"/>
              <a:gd name="T7" fmla="*/ 306 h 1303"/>
              <a:gd name="T8" fmla="*/ 1105 w 1302"/>
              <a:gd name="T9" fmla="*/ 178 h 1303"/>
              <a:gd name="T10" fmla="*/ 1045 w 1302"/>
              <a:gd name="T11" fmla="*/ 192 h 1303"/>
              <a:gd name="T12" fmla="*/ 981 w 1302"/>
              <a:gd name="T13" fmla="*/ 144 h 1303"/>
              <a:gd name="T14" fmla="*/ 909 w 1302"/>
              <a:gd name="T15" fmla="*/ 106 h 1303"/>
              <a:gd name="T16" fmla="*/ 807 w 1302"/>
              <a:gd name="T17" fmla="*/ 15 h 1303"/>
              <a:gd name="T18" fmla="*/ 762 w 1302"/>
              <a:gd name="T19" fmla="*/ 57 h 1303"/>
              <a:gd name="T20" fmla="*/ 683 w 1302"/>
              <a:gd name="T21" fmla="*/ 45 h 1303"/>
              <a:gd name="T22" fmla="*/ 603 w 1302"/>
              <a:gd name="T23" fmla="*/ 49 h 1303"/>
              <a:gd name="T24" fmla="*/ 468 w 1302"/>
              <a:gd name="T25" fmla="*/ 23 h 1303"/>
              <a:gd name="T26" fmla="*/ 449 w 1302"/>
              <a:gd name="T27" fmla="*/ 80 h 1303"/>
              <a:gd name="T28" fmla="*/ 373 w 1302"/>
              <a:gd name="T29" fmla="*/ 113 h 1303"/>
              <a:gd name="T30" fmla="*/ 305 w 1302"/>
              <a:gd name="T31" fmla="*/ 151 h 1303"/>
              <a:gd name="T32" fmla="*/ 177 w 1302"/>
              <a:gd name="T33" fmla="*/ 196 h 1303"/>
              <a:gd name="T34" fmla="*/ 192 w 1302"/>
              <a:gd name="T35" fmla="*/ 257 h 1303"/>
              <a:gd name="T36" fmla="*/ 143 w 1302"/>
              <a:gd name="T37" fmla="*/ 321 h 1303"/>
              <a:gd name="T38" fmla="*/ 102 w 1302"/>
              <a:gd name="T39" fmla="*/ 393 h 1303"/>
              <a:gd name="T40" fmla="*/ 15 w 1302"/>
              <a:gd name="T41" fmla="*/ 494 h 1303"/>
              <a:gd name="T42" fmla="*/ 53 w 1302"/>
              <a:gd name="T43" fmla="*/ 540 h 1303"/>
              <a:gd name="T44" fmla="*/ 45 w 1302"/>
              <a:gd name="T45" fmla="*/ 619 h 1303"/>
              <a:gd name="T46" fmla="*/ 45 w 1302"/>
              <a:gd name="T47" fmla="*/ 702 h 1303"/>
              <a:gd name="T48" fmla="*/ 22 w 1302"/>
              <a:gd name="T49" fmla="*/ 834 h 1303"/>
              <a:gd name="T50" fmla="*/ 79 w 1302"/>
              <a:gd name="T51" fmla="*/ 853 h 1303"/>
              <a:gd name="T52" fmla="*/ 109 w 1302"/>
              <a:gd name="T53" fmla="*/ 928 h 1303"/>
              <a:gd name="T54" fmla="*/ 151 w 1302"/>
              <a:gd name="T55" fmla="*/ 996 h 1303"/>
              <a:gd name="T56" fmla="*/ 196 w 1302"/>
              <a:gd name="T57" fmla="*/ 1124 h 1303"/>
              <a:gd name="T58" fmla="*/ 256 w 1302"/>
              <a:gd name="T59" fmla="*/ 1113 h 1303"/>
              <a:gd name="T60" fmla="*/ 320 w 1302"/>
              <a:gd name="T61" fmla="*/ 1162 h 1303"/>
              <a:gd name="T62" fmla="*/ 392 w 1302"/>
              <a:gd name="T63" fmla="*/ 1200 h 1303"/>
              <a:gd name="T64" fmla="*/ 494 w 1302"/>
              <a:gd name="T65" fmla="*/ 1290 h 1303"/>
              <a:gd name="T66" fmla="*/ 536 w 1302"/>
              <a:gd name="T67" fmla="*/ 1249 h 1303"/>
              <a:gd name="T68" fmla="*/ 618 w 1302"/>
              <a:gd name="T69" fmla="*/ 1256 h 1303"/>
              <a:gd name="T70" fmla="*/ 698 w 1302"/>
              <a:gd name="T71" fmla="*/ 1256 h 1303"/>
              <a:gd name="T72" fmla="*/ 834 w 1302"/>
              <a:gd name="T73" fmla="*/ 1283 h 1303"/>
              <a:gd name="T74" fmla="*/ 852 w 1302"/>
              <a:gd name="T75" fmla="*/ 1226 h 1303"/>
              <a:gd name="T76" fmla="*/ 928 w 1302"/>
              <a:gd name="T77" fmla="*/ 1192 h 1303"/>
              <a:gd name="T78" fmla="*/ 996 w 1302"/>
              <a:gd name="T79" fmla="*/ 1151 h 1303"/>
              <a:gd name="T80" fmla="*/ 1124 w 1302"/>
              <a:gd name="T81" fmla="*/ 1105 h 1303"/>
              <a:gd name="T82" fmla="*/ 1109 w 1302"/>
              <a:gd name="T83" fmla="*/ 1049 h 1303"/>
              <a:gd name="T84" fmla="*/ 1158 w 1302"/>
              <a:gd name="T85" fmla="*/ 985 h 1303"/>
              <a:gd name="T86" fmla="*/ 1199 w 1302"/>
              <a:gd name="T87" fmla="*/ 913 h 1303"/>
              <a:gd name="T88" fmla="*/ 1286 w 1302"/>
              <a:gd name="T89" fmla="*/ 807 h 1303"/>
              <a:gd name="T90" fmla="*/ 1244 w 1302"/>
              <a:gd name="T91" fmla="*/ 766 h 1303"/>
              <a:gd name="T92" fmla="*/ 1256 w 1302"/>
              <a:gd name="T93" fmla="*/ 687 h 1303"/>
              <a:gd name="T94" fmla="*/ 1256 w 1302"/>
              <a:gd name="T95" fmla="*/ 604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1303">
                <a:moveTo>
                  <a:pt x="1301" y="570"/>
                </a:moveTo>
                <a:lnTo>
                  <a:pt x="1279" y="468"/>
                </a:lnTo>
                <a:lnTo>
                  <a:pt x="1222" y="453"/>
                </a:lnTo>
                <a:lnTo>
                  <a:pt x="1222" y="453"/>
                </a:lnTo>
                <a:lnTo>
                  <a:pt x="1207" y="415"/>
                </a:lnTo>
                <a:lnTo>
                  <a:pt x="1192" y="378"/>
                </a:lnTo>
                <a:lnTo>
                  <a:pt x="1173" y="340"/>
                </a:lnTo>
                <a:lnTo>
                  <a:pt x="1150" y="306"/>
                </a:lnTo>
                <a:lnTo>
                  <a:pt x="1173" y="253"/>
                </a:lnTo>
                <a:lnTo>
                  <a:pt x="1105" y="178"/>
                </a:lnTo>
                <a:lnTo>
                  <a:pt x="1045" y="192"/>
                </a:lnTo>
                <a:lnTo>
                  <a:pt x="1045" y="192"/>
                </a:lnTo>
                <a:lnTo>
                  <a:pt x="1014" y="166"/>
                </a:lnTo>
                <a:lnTo>
                  <a:pt x="981" y="144"/>
                </a:lnTo>
                <a:lnTo>
                  <a:pt x="947" y="125"/>
                </a:lnTo>
                <a:lnTo>
                  <a:pt x="909" y="106"/>
                </a:lnTo>
                <a:lnTo>
                  <a:pt x="902" y="45"/>
                </a:lnTo>
                <a:lnTo>
                  <a:pt x="807" y="15"/>
                </a:lnTo>
                <a:lnTo>
                  <a:pt x="762" y="57"/>
                </a:lnTo>
                <a:lnTo>
                  <a:pt x="762" y="57"/>
                </a:lnTo>
                <a:lnTo>
                  <a:pt x="724" y="49"/>
                </a:lnTo>
                <a:lnTo>
                  <a:pt x="683" y="45"/>
                </a:lnTo>
                <a:lnTo>
                  <a:pt x="641" y="45"/>
                </a:lnTo>
                <a:lnTo>
                  <a:pt x="603" y="49"/>
                </a:lnTo>
                <a:lnTo>
                  <a:pt x="566" y="0"/>
                </a:lnTo>
                <a:lnTo>
                  <a:pt x="468" y="23"/>
                </a:lnTo>
                <a:lnTo>
                  <a:pt x="449" y="80"/>
                </a:lnTo>
                <a:lnTo>
                  <a:pt x="449" y="80"/>
                </a:lnTo>
                <a:lnTo>
                  <a:pt x="411" y="95"/>
                </a:lnTo>
                <a:lnTo>
                  <a:pt x="373" y="113"/>
                </a:lnTo>
                <a:lnTo>
                  <a:pt x="339" y="132"/>
                </a:lnTo>
                <a:lnTo>
                  <a:pt x="305" y="151"/>
                </a:lnTo>
                <a:lnTo>
                  <a:pt x="253" y="132"/>
                </a:lnTo>
                <a:lnTo>
                  <a:pt x="177" y="196"/>
                </a:lnTo>
                <a:lnTo>
                  <a:pt x="192" y="257"/>
                </a:lnTo>
                <a:lnTo>
                  <a:pt x="192" y="257"/>
                </a:lnTo>
                <a:lnTo>
                  <a:pt x="166" y="287"/>
                </a:lnTo>
                <a:lnTo>
                  <a:pt x="143" y="321"/>
                </a:lnTo>
                <a:lnTo>
                  <a:pt x="121" y="355"/>
                </a:lnTo>
                <a:lnTo>
                  <a:pt x="102" y="393"/>
                </a:lnTo>
                <a:lnTo>
                  <a:pt x="45" y="400"/>
                </a:lnTo>
                <a:lnTo>
                  <a:pt x="15" y="494"/>
                </a:lnTo>
                <a:lnTo>
                  <a:pt x="53" y="540"/>
                </a:lnTo>
                <a:lnTo>
                  <a:pt x="53" y="540"/>
                </a:lnTo>
                <a:lnTo>
                  <a:pt x="49" y="577"/>
                </a:lnTo>
                <a:lnTo>
                  <a:pt x="45" y="619"/>
                </a:lnTo>
                <a:lnTo>
                  <a:pt x="45" y="660"/>
                </a:lnTo>
                <a:lnTo>
                  <a:pt x="45" y="702"/>
                </a:lnTo>
                <a:lnTo>
                  <a:pt x="0" y="736"/>
                </a:lnTo>
                <a:lnTo>
                  <a:pt x="22" y="834"/>
                </a:lnTo>
                <a:lnTo>
                  <a:pt x="79" y="853"/>
                </a:lnTo>
                <a:lnTo>
                  <a:pt x="79" y="853"/>
                </a:lnTo>
                <a:lnTo>
                  <a:pt x="94" y="890"/>
                </a:lnTo>
                <a:lnTo>
                  <a:pt x="109" y="928"/>
                </a:lnTo>
                <a:lnTo>
                  <a:pt x="128" y="962"/>
                </a:lnTo>
                <a:lnTo>
                  <a:pt x="151" y="996"/>
                </a:lnTo>
                <a:lnTo>
                  <a:pt x="128" y="1049"/>
                </a:lnTo>
                <a:lnTo>
                  <a:pt x="196" y="1124"/>
                </a:lnTo>
                <a:lnTo>
                  <a:pt x="256" y="1113"/>
                </a:lnTo>
                <a:lnTo>
                  <a:pt x="256" y="1113"/>
                </a:lnTo>
                <a:lnTo>
                  <a:pt x="287" y="1136"/>
                </a:lnTo>
                <a:lnTo>
                  <a:pt x="320" y="1162"/>
                </a:lnTo>
                <a:lnTo>
                  <a:pt x="355" y="1181"/>
                </a:lnTo>
                <a:lnTo>
                  <a:pt x="392" y="1200"/>
                </a:lnTo>
                <a:lnTo>
                  <a:pt x="400" y="1256"/>
                </a:lnTo>
                <a:lnTo>
                  <a:pt x="494" y="1290"/>
                </a:lnTo>
                <a:lnTo>
                  <a:pt x="536" y="1249"/>
                </a:lnTo>
                <a:lnTo>
                  <a:pt x="536" y="1249"/>
                </a:lnTo>
                <a:lnTo>
                  <a:pt x="577" y="1252"/>
                </a:lnTo>
                <a:lnTo>
                  <a:pt x="618" y="1256"/>
                </a:lnTo>
                <a:lnTo>
                  <a:pt x="656" y="1260"/>
                </a:lnTo>
                <a:lnTo>
                  <a:pt x="698" y="1256"/>
                </a:lnTo>
                <a:lnTo>
                  <a:pt x="736" y="1302"/>
                </a:lnTo>
                <a:lnTo>
                  <a:pt x="834" y="1283"/>
                </a:lnTo>
                <a:lnTo>
                  <a:pt x="852" y="1226"/>
                </a:lnTo>
                <a:lnTo>
                  <a:pt x="852" y="1226"/>
                </a:lnTo>
                <a:lnTo>
                  <a:pt x="890" y="1211"/>
                </a:lnTo>
                <a:lnTo>
                  <a:pt x="928" y="1192"/>
                </a:lnTo>
                <a:lnTo>
                  <a:pt x="962" y="1173"/>
                </a:lnTo>
                <a:lnTo>
                  <a:pt x="996" y="1151"/>
                </a:lnTo>
                <a:lnTo>
                  <a:pt x="1049" y="1173"/>
                </a:lnTo>
                <a:lnTo>
                  <a:pt x="1124" y="1105"/>
                </a:lnTo>
                <a:lnTo>
                  <a:pt x="1109" y="1049"/>
                </a:lnTo>
                <a:lnTo>
                  <a:pt x="1109" y="1049"/>
                </a:lnTo>
                <a:lnTo>
                  <a:pt x="1135" y="1015"/>
                </a:lnTo>
                <a:lnTo>
                  <a:pt x="1158" y="985"/>
                </a:lnTo>
                <a:lnTo>
                  <a:pt x="1180" y="947"/>
                </a:lnTo>
                <a:lnTo>
                  <a:pt x="1199" y="913"/>
                </a:lnTo>
                <a:lnTo>
                  <a:pt x="1256" y="906"/>
                </a:lnTo>
                <a:lnTo>
                  <a:pt x="1286" y="807"/>
                </a:lnTo>
                <a:lnTo>
                  <a:pt x="1244" y="766"/>
                </a:lnTo>
                <a:lnTo>
                  <a:pt x="1244" y="766"/>
                </a:lnTo>
                <a:lnTo>
                  <a:pt x="1252" y="724"/>
                </a:lnTo>
                <a:lnTo>
                  <a:pt x="1256" y="687"/>
                </a:lnTo>
                <a:lnTo>
                  <a:pt x="1256" y="645"/>
                </a:lnTo>
                <a:lnTo>
                  <a:pt x="1256" y="604"/>
                </a:lnTo>
                <a:lnTo>
                  <a:pt x="1301" y="570"/>
                </a:lnTo>
              </a:path>
            </a:pathLst>
          </a:custGeom>
          <a:solidFill>
            <a:schemeClr val="accent1"/>
          </a:solidFill>
          <a:ln>
            <a:noFill/>
          </a:ln>
          <a:effectLst/>
        </p:spPr>
        <p:txBody>
          <a:bodyPr wrap="none" anchor="ctr"/>
          <a:lstStyle/>
          <a:p>
            <a:endParaRPr lang="en-US" sz="900"/>
          </a:p>
        </p:txBody>
      </p:sp>
      <p:sp>
        <p:nvSpPr>
          <p:cNvPr id="3" name="Rectangle 2">
            <a:extLst>
              <a:ext uri="{FF2B5EF4-FFF2-40B4-BE49-F238E27FC236}">
                <a16:creationId xmlns:a16="http://schemas.microsoft.com/office/drawing/2014/main" xmlns="" id="{21E03384-1C67-4EAF-9F7B-A230913194AC}"/>
              </a:ext>
            </a:extLst>
          </p:cNvPr>
          <p:cNvSpPr/>
          <p:nvPr/>
        </p:nvSpPr>
        <p:spPr>
          <a:xfrm>
            <a:off x="1777892" y="4670902"/>
            <a:ext cx="1717364" cy="646331"/>
          </a:xfrm>
          <a:prstGeom prst="rect">
            <a:avLst/>
          </a:prstGeom>
        </p:spPr>
        <p:txBody>
          <a:bodyPr wrap="square">
            <a:spAutoFit/>
          </a:bodyPr>
          <a:lstStyle/>
          <a:p>
            <a:pPr lvl="0" algn="ctr"/>
            <a:r>
              <a:rPr lang="en-US" dirty="0"/>
              <a:t>Power and supply outlets</a:t>
            </a:r>
          </a:p>
        </p:txBody>
      </p:sp>
      <p:sp>
        <p:nvSpPr>
          <p:cNvPr id="4" name="Rectangle 3">
            <a:extLst>
              <a:ext uri="{FF2B5EF4-FFF2-40B4-BE49-F238E27FC236}">
                <a16:creationId xmlns:a16="http://schemas.microsoft.com/office/drawing/2014/main" xmlns="" id="{195E7798-D848-49CD-8339-D7E8C2F31FE5}"/>
              </a:ext>
            </a:extLst>
          </p:cNvPr>
          <p:cNvSpPr/>
          <p:nvPr/>
        </p:nvSpPr>
        <p:spPr>
          <a:xfrm>
            <a:off x="3808254" y="3105834"/>
            <a:ext cx="1639220" cy="646331"/>
          </a:xfrm>
          <a:prstGeom prst="rect">
            <a:avLst/>
          </a:prstGeom>
        </p:spPr>
        <p:txBody>
          <a:bodyPr wrap="square">
            <a:spAutoFit/>
          </a:bodyPr>
          <a:lstStyle/>
          <a:p>
            <a:pPr lvl="0" algn="ctr"/>
            <a:r>
              <a:rPr lang="en-US" dirty="0">
                <a:solidFill>
                  <a:schemeClr val="bg1"/>
                </a:solidFill>
              </a:rPr>
              <a:t>Heating and cooling</a:t>
            </a:r>
          </a:p>
        </p:txBody>
      </p:sp>
      <p:sp>
        <p:nvSpPr>
          <p:cNvPr id="6" name="Rectangle 5">
            <a:extLst>
              <a:ext uri="{FF2B5EF4-FFF2-40B4-BE49-F238E27FC236}">
                <a16:creationId xmlns:a16="http://schemas.microsoft.com/office/drawing/2014/main" xmlns="" id="{8B1E0EA5-6670-42DD-AEA0-161729EB6349}"/>
              </a:ext>
            </a:extLst>
          </p:cNvPr>
          <p:cNvSpPr/>
          <p:nvPr/>
        </p:nvSpPr>
        <p:spPr>
          <a:xfrm>
            <a:off x="5362611" y="5242429"/>
            <a:ext cx="1443994" cy="646331"/>
          </a:xfrm>
          <a:prstGeom prst="rect">
            <a:avLst/>
          </a:prstGeom>
        </p:spPr>
        <p:txBody>
          <a:bodyPr wrap="square">
            <a:spAutoFit/>
          </a:bodyPr>
          <a:lstStyle/>
          <a:p>
            <a:pPr lvl="0" algn="ctr"/>
            <a:r>
              <a:rPr lang="en-US" dirty="0">
                <a:solidFill>
                  <a:schemeClr val="bg1"/>
                </a:solidFill>
              </a:rPr>
              <a:t>Additional Furniture</a:t>
            </a:r>
          </a:p>
        </p:txBody>
      </p:sp>
      <p:sp>
        <p:nvSpPr>
          <p:cNvPr id="27" name="Rectangle 26">
            <a:extLst>
              <a:ext uri="{FF2B5EF4-FFF2-40B4-BE49-F238E27FC236}">
                <a16:creationId xmlns:a16="http://schemas.microsoft.com/office/drawing/2014/main" xmlns="" id="{49C9D089-3257-40A8-BECB-802CBD256BAC}"/>
              </a:ext>
            </a:extLst>
          </p:cNvPr>
          <p:cNvSpPr/>
          <p:nvPr/>
        </p:nvSpPr>
        <p:spPr>
          <a:xfrm>
            <a:off x="6026281" y="2528802"/>
            <a:ext cx="1717364" cy="369332"/>
          </a:xfrm>
          <a:prstGeom prst="rect">
            <a:avLst/>
          </a:prstGeom>
        </p:spPr>
        <p:txBody>
          <a:bodyPr wrap="square">
            <a:spAutoFit/>
          </a:bodyPr>
          <a:lstStyle/>
          <a:p>
            <a:pPr lvl="0" algn="ctr"/>
            <a:r>
              <a:rPr lang="en-US" dirty="0"/>
              <a:t>Lights</a:t>
            </a:r>
          </a:p>
        </p:txBody>
      </p:sp>
      <p:sp>
        <p:nvSpPr>
          <p:cNvPr id="7" name="Rectangle 6">
            <a:extLst>
              <a:ext uri="{FF2B5EF4-FFF2-40B4-BE49-F238E27FC236}">
                <a16:creationId xmlns:a16="http://schemas.microsoft.com/office/drawing/2014/main" xmlns="" id="{44E96D79-1DA4-417B-B896-ECC698B1FF1F}"/>
              </a:ext>
            </a:extLst>
          </p:cNvPr>
          <p:cNvSpPr/>
          <p:nvPr/>
        </p:nvSpPr>
        <p:spPr>
          <a:xfrm>
            <a:off x="8311872" y="3931617"/>
            <a:ext cx="2253664" cy="1200329"/>
          </a:xfrm>
          <a:prstGeom prst="rect">
            <a:avLst/>
          </a:prstGeom>
        </p:spPr>
        <p:txBody>
          <a:bodyPr wrap="square">
            <a:spAutoFit/>
          </a:bodyPr>
          <a:lstStyle/>
          <a:p>
            <a:pPr algn="ctr"/>
            <a:r>
              <a:rPr lang="en-US" dirty="0">
                <a:solidFill>
                  <a:schemeClr val="bg1"/>
                </a:solidFill>
              </a:rPr>
              <a:t>Consider how your own position can influence participation</a:t>
            </a:r>
          </a:p>
        </p:txBody>
      </p:sp>
      <p:grpSp>
        <p:nvGrpSpPr>
          <p:cNvPr id="37" name="Group 36">
            <a:extLst>
              <a:ext uri="{FF2B5EF4-FFF2-40B4-BE49-F238E27FC236}">
                <a16:creationId xmlns:a16="http://schemas.microsoft.com/office/drawing/2014/main" xmlns="" id="{B8446F1A-BBCE-4E62-A61D-A8062FA86079}"/>
              </a:ext>
            </a:extLst>
          </p:cNvPr>
          <p:cNvGrpSpPr/>
          <p:nvPr/>
        </p:nvGrpSpPr>
        <p:grpSpPr>
          <a:xfrm>
            <a:off x="2394567" y="3677891"/>
            <a:ext cx="445558" cy="764117"/>
            <a:chOff x="2394567" y="3677891"/>
            <a:chExt cx="445558" cy="764117"/>
          </a:xfrm>
        </p:grpSpPr>
        <p:sp>
          <p:nvSpPr>
            <p:cNvPr id="30" name="Freeform: Shape 29">
              <a:extLst>
                <a:ext uri="{FF2B5EF4-FFF2-40B4-BE49-F238E27FC236}">
                  <a16:creationId xmlns:a16="http://schemas.microsoft.com/office/drawing/2014/main" xmlns="" id="{DD2CE7FF-B3FA-48AA-8A88-300D8358518D}"/>
                </a:ext>
              </a:extLst>
            </p:cNvPr>
            <p:cNvSpPr/>
            <p:nvPr/>
          </p:nvSpPr>
          <p:spPr>
            <a:xfrm>
              <a:off x="2405150" y="3837700"/>
              <a:ext cx="317500" cy="222250"/>
            </a:xfrm>
            <a:custGeom>
              <a:avLst/>
              <a:gdLst>
                <a:gd name="connsiteX0" fmla="*/ 207433 w 317500"/>
                <a:gd name="connsiteY0" fmla="*/ 231775 h 222250"/>
                <a:gd name="connsiteX1" fmla="*/ 114300 w 317500"/>
                <a:gd name="connsiteY1" fmla="*/ 231775 h 222250"/>
                <a:gd name="connsiteX2" fmla="*/ 0 w 317500"/>
                <a:gd name="connsiteY2" fmla="*/ 117475 h 222250"/>
                <a:gd name="connsiteX3" fmla="*/ 0 w 317500"/>
                <a:gd name="connsiteY3" fmla="*/ 16933 h 222250"/>
                <a:gd name="connsiteX4" fmla="*/ 16933 w 317500"/>
                <a:gd name="connsiteY4" fmla="*/ 0 h 222250"/>
                <a:gd name="connsiteX5" fmla="*/ 304800 w 317500"/>
                <a:gd name="connsiteY5" fmla="*/ 0 h 222250"/>
                <a:gd name="connsiteX6" fmla="*/ 321733 w 317500"/>
                <a:gd name="connsiteY6" fmla="*/ 16933 h 222250"/>
                <a:gd name="connsiteX7" fmla="*/ 321733 w 317500"/>
                <a:gd name="connsiteY7" fmla="*/ 117475 h 222250"/>
                <a:gd name="connsiteX8" fmla="*/ 207433 w 317500"/>
                <a:gd name="connsiteY8" fmla="*/ 231775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0" h="222250">
                  <a:moveTo>
                    <a:pt x="207433" y="231775"/>
                  </a:moveTo>
                  <a:lnTo>
                    <a:pt x="114300" y="231775"/>
                  </a:lnTo>
                  <a:cubicBezTo>
                    <a:pt x="50800" y="231775"/>
                    <a:pt x="0" y="180975"/>
                    <a:pt x="0" y="117475"/>
                  </a:cubicBezTo>
                  <a:lnTo>
                    <a:pt x="0" y="16933"/>
                  </a:lnTo>
                  <a:cubicBezTo>
                    <a:pt x="0" y="7408"/>
                    <a:pt x="7408" y="0"/>
                    <a:pt x="16933" y="0"/>
                  </a:cubicBezTo>
                  <a:lnTo>
                    <a:pt x="304800" y="0"/>
                  </a:lnTo>
                  <a:cubicBezTo>
                    <a:pt x="314325" y="0"/>
                    <a:pt x="321733" y="7408"/>
                    <a:pt x="321733" y="16933"/>
                  </a:cubicBezTo>
                  <a:lnTo>
                    <a:pt x="321733" y="117475"/>
                  </a:lnTo>
                  <a:cubicBezTo>
                    <a:pt x="321733" y="180975"/>
                    <a:pt x="269875" y="231775"/>
                    <a:pt x="207433" y="231775"/>
                  </a:cubicBezTo>
                  <a:close/>
                </a:path>
              </a:pathLst>
            </a:custGeom>
            <a:solidFill>
              <a:schemeClr val="accent1"/>
            </a:solidFill>
            <a:ln w="10583" cap="flat">
              <a:noFill/>
              <a:prstDash val="solid"/>
              <a:miter/>
            </a:ln>
          </p:spPr>
          <p:txBody>
            <a:bodyPr rtlCol="0" anchor="ctr"/>
            <a:lstStyle/>
            <a:p>
              <a:endParaRPr lang="uk-UA" dirty="0"/>
            </a:p>
          </p:txBody>
        </p:sp>
        <p:sp>
          <p:nvSpPr>
            <p:cNvPr id="31" name="Freeform: Shape 30">
              <a:extLst>
                <a:ext uri="{FF2B5EF4-FFF2-40B4-BE49-F238E27FC236}">
                  <a16:creationId xmlns:a16="http://schemas.microsoft.com/office/drawing/2014/main" xmlns="" id="{BA27339A-B1F3-4460-8E35-44C4E8CC3AD0}"/>
                </a:ext>
              </a:extLst>
            </p:cNvPr>
            <p:cNvSpPr/>
            <p:nvPr/>
          </p:nvSpPr>
          <p:spPr>
            <a:xfrm>
              <a:off x="2394567" y="3827116"/>
              <a:ext cx="338667" cy="243417"/>
            </a:xfrm>
            <a:custGeom>
              <a:avLst/>
              <a:gdLst>
                <a:gd name="connsiteX0" fmla="*/ 218017 w 338666"/>
                <a:gd name="connsiteY0" fmla="*/ 252942 h 243416"/>
                <a:gd name="connsiteX1" fmla="*/ 124883 w 338666"/>
                <a:gd name="connsiteY1" fmla="*/ 252942 h 243416"/>
                <a:gd name="connsiteX2" fmla="*/ 0 w 338666"/>
                <a:gd name="connsiteY2" fmla="*/ 128058 h 243416"/>
                <a:gd name="connsiteX3" fmla="*/ 0 w 338666"/>
                <a:gd name="connsiteY3" fmla="*/ 27517 h 243416"/>
                <a:gd name="connsiteX4" fmla="*/ 27517 w 338666"/>
                <a:gd name="connsiteY4" fmla="*/ 0 h 243416"/>
                <a:gd name="connsiteX5" fmla="*/ 315383 w 338666"/>
                <a:gd name="connsiteY5" fmla="*/ 0 h 243416"/>
                <a:gd name="connsiteX6" fmla="*/ 342900 w 338666"/>
                <a:gd name="connsiteY6" fmla="*/ 27517 h 243416"/>
                <a:gd name="connsiteX7" fmla="*/ 342900 w 338666"/>
                <a:gd name="connsiteY7" fmla="*/ 128058 h 243416"/>
                <a:gd name="connsiteX8" fmla="*/ 218017 w 338666"/>
                <a:gd name="connsiteY8" fmla="*/ 252942 h 243416"/>
                <a:gd name="connsiteX9" fmla="*/ 27517 w 338666"/>
                <a:gd name="connsiteY9" fmla="*/ 21167 h 243416"/>
                <a:gd name="connsiteX10" fmla="*/ 21167 w 338666"/>
                <a:gd name="connsiteY10" fmla="*/ 27517 h 243416"/>
                <a:gd name="connsiteX11" fmla="*/ 21167 w 338666"/>
                <a:gd name="connsiteY11" fmla="*/ 128058 h 243416"/>
                <a:gd name="connsiteX12" fmla="*/ 124883 w 338666"/>
                <a:gd name="connsiteY12" fmla="*/ 231775 h 243416"/>
                <a:gd name="connsiteX13" fmla="*/ 218017 w 338666"/>
                <a:gd name="connsiteY13" fmla="*/ 231775 h 243416"/>
                <a:gd name="connsiteX14" fmla="*/ 321733 w 338666"/>
                <a:gd name="connsiteY14" fmla="*/ 128058 h 243416"/>
                <a:gd name="connsiteX15" fmla="*/ 321733 w 338666"/>
                <a:gd name="connsiteY15" fmla="*/ 27517 h 243416"/>
                <a:gd name="connsiteX16" fmla="*/ 315383 w 338666"/>
                <a:gd name="connsiteY16" fmla="*/ 21167 h 243416"/>
                <a:gd name="connsiteX17" fmla="*/ 27517 w 338666"/>
                <a:gd name="connsiteY17" fmla="*/ 21167 h 2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666" h="243416">
                  <a:moveTo>
                    <a:pt x="218017" y="252942"/>
                  </a:moveTo>
                  <a:lnTo>
                    <a:pt x="124883" y="252942"/>
                  </a:lnTo>
                  <a:cubicBezTo>
                    <a:pt x="56092" y="252942"/>
                    <a:pt x="0" y="196850"/>
                    <a:pt x="0" y="128058"/>
                  </a:cubicBezTo>
                  <a:lnTo>
                    <a:pt x="0" y="27517"/>
                  </a:lnTo>
                  <a:cubicBezTo>
                    <a:pt x="0" y="12700"/>
                    <a:pt x="12700" y="0"/>
                    <a:pt x="27517" y="0"/>
                  </a:cubicBezTo>
                  <a:lnTo>
                    <a:pt x="315383" y="0"/>
                  </a:lnTo>
                  <a:cubicBezTo>
                    <a:pt x="330200" y="0"/>
                    <a:pt x="342900" y="12700"/>
                    <a:pt x="342900" y="27517"/>
                  </a:cubicBezTo>
                  <a:lnTo>
                    <a:pt x="342900" y="128058"/>
                  </a:lnTo>
                  <a:cubicBezTo>
                    <a:pt x="342900" y="196850"/>
                    <a:pt x="286808" y="252942"/>
                    <a:pt x="218017" y="252942"/>
                  </a:cubicBezTo>
                  <a:close/>
                  <a:moveTo>
                    <a:pt x="27517" y="21167"/>
                  </a:moveTo>
                  <a:cubicBezTo>
                    <a:pt x="24342" y="21167"/>
                    <a:pt x="21167" y="24342"/>
                    <a:pt x="21167" y="27517"/>
                  </a:cubicBezTo>
                  <a:lnTo>
                    <a:pt x="21167" y="128058"/>
                  </a:lnTo>
                  <a:cubicBezTo>
                    <a:pt x="21167" y="185208"/>
                    <a:pt x="67733" y="231775"/>
                    <a:pt x="124883" y="231775"/>
                  </a:cubicBezTo>
                  <a:lnTo>
                    <a:pt x="218017" y="231775"/>
                  </a:lnTo>
                  <a:cubicBezTo>
                    <a:pt x="275167" y="231775"/>
                    <a:pt x="321733" y="185208"/>
                    <a:pt x="321733" y="128058"/>
                  </a:cubicBezTo>
                  <a:lnTo>
                    <a:pt x="321733" y="27517"/>
                  </a:lnTo>
                  <a:cubicBezTo>
                    <a:pt x="321733" y="24342"/>
                    <a:pt x="318558" y="21167"/>
                    <a:pt x="315383" y="21167"/>
                  </a:cubicBezTo>
                  <a:lnTo>
                    <a:pt x="27517" y="21167"/>
                  </a:lnTo>
                  <a:close/>
                </a:path>
              </a:pathLst>
            </a:custGeom>
            <a:solidFill>
              <a:schemeClr val="accent1"/>
            </a:solidFill>
            <a:ln w="10583" cap="flat">
              <a:noFill/>
              <a:prstDash val="solid"/>
              <a:miter/>
            </a:ln>
          </p:spPr>
          <p:txBody>
            <a:bodyPr rtlCol="0" anchor="ctr"/>
            <a:lstStyle/>
            <a:p>
              <a:endParaRPr lang="uk-UA"/>
            </a:p>
          </p:txBody>
        </p:sp>
        <p:sp>
          <p:nvSpPr>
            <p:cNvPr id="32" name="Freeform: Shape 31">
              <a:extLst>
                <a:ext uri="{FF2B5EF4-FFF2-40B4-BE49-F238E27FC236}">
                  <a16:creationId xmlns:a16="http://schemas.microsoft.com/office/drawing/2014/main" xmlns="" id="{6E356025-8261-4083-ACD5-AFCB47999FE2}"/>
                </a:ext>
              </a:extLst>
            </p:cNvPr>
            <p:cNvSpPr/>
            <p:nvPr/>
          </p:nvSpPr>
          <p:spPr>
            <a:xfrm>
              <a:off x="2442192" y="3688475"/>
              <a:ext cx="31750" cy="105833"/>
            </a:xfrm>
            <a:custGeom>
              <a:avLst/>
              <a:gdLst>
                <a:gd name="connsiteX0" fmla="*/ 38100 w 31750"/>
                <a:gd name="connsiteY0" fmla="*/ 113242 h 105833"/>
                <a:gd name="connsiteX1" fmla="*/ 0 w 31750"/>
                <a:gd name="connsiteY1" fmla="*/ 113242 h 105833"/>
                <a:gd name="connsiteX2" fmla="*/ 0 w 31750"/>
                <a:gd name="connsiteY2" fmla="*/ 13758 h 105833"/>
                <a:gd name="connsiteX3" fmla="*/ 13758 w 31750"/>
                <a:gd name="connsiteY3" fmla="*/ 0 h 105833"/>
                <a:gd name="connsiteX4" fmla="*/ 24342 w 31750"/>
                <a:gd name="connsiteY4" fmla="*/ 0 h 105833"/>
                <a:gd name="connsiteX5" fmla="*/ 38100 w 31750"/>
                <a:gd name="connsiteY5" fmla="*/ 13758 h 105833"/>
                <a:gd name="connsiteX6" fmla="*/ 38100 w 31750"/>
                <a:gd name="connsiteY6" fmla="*/ 113242 h 10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05833">
                  <a:moveTo>
                    <a:pt x="38100" y="113242"/>
                  </a:moveTo>
                  <a:lnTo>
                    <a:pt x="0" y="113242"/>
                  </a:lnTo>
                  <a:lnTo>
                    <a:pt x="0" y="13758"/>
                  </a:lnTo>
                  <a:cubicBezTo>
                    <a:pt x="0" y="6350"/>
                    <a:pt x="6350" y="0"/>
                    <a:pt x="13758" y="0"/>
                  </a:cubicBezTo>
                  <a:lnTo>
                    <a:pt x="24342" y="0"/>
                  </a:lnTo>
                  <a:cubicBezTo>
                    <a:pt x="31750" y="0"/>
                    <a:pt x="38100" y="6350"/>
                    <a:pt x="38100" y="13758"/>
                  </a:cubicBezTo>
                  <a:lnTo>
                    <a:pt x="38100" y="113242"/>
                  </a:lnTo>
                  <a:close/>
                </a:path>
              </a:pathLst>
            </a:custGeom>
            <a:solidFill>
              <a:schemeClr val="accent1"/>
            </a:solidFill>
            <a:ln w="10583" cap="flat">
              <a:noFill/>
              <a:prstDash val="solid"/>
              <a:miter/>
            </a:ln>
          </p:spPr>
          <p:txBody>
            <a:bodyPr rtlCol="0" anchor="ctr"/>
            <a:lstStyle/>
            <a:p>
              <a:endParaRPr lang="uk-UA"/>
            </a:p>
          </p:txBody>
        </p:sp>
        <p:sp>
          <p:nvSpPr>
            <p:cNvPr id="33" name="Freeform: Shape 32">
              <a:extLst>
                <a:ext uri="{FF2B5EF4-FFF2-40B4-BE49-F238E27FC236}">
                  <a16:creationId xmlns:a16="http://schemas.microsoft.com/office/drawing/2014/main" xmlns="" id="{BE28DF7D-C854-4730-863E-4DF3F00B946F}"/>
                </a:ext>
              </a:extLst>
            </p:cNvPr>
            <p:cNvSpPr/>
            <p:nvPr/>
          </p:nvSpPr>
          <p:spPr>
            <a:xfrm>
              <a:off x="2431608" y="3677891"/>
              <a:ext cx="52917" cy="127000"/>
            </a:xfrm>
            <a:custGeom>
              <a:avLst/>
              <a:gdLst>
                <a:gd name="connsiteX0" fmla="*/ 59267 w 52916"/>
                <a:gd name="connsiteY0" fmla="*/ 134408 h 127000"/>
                <a:gd name="connsiteX1" fmla="*/ 0 w 52916"/>
                <a:gd name="connsiteY1" fmla="*/ 134408 h 127000"/>
                <a:gd name="connsiteX2" fmla="*/ 0 w 52916"/>
                <a:gd name="connsiteY2" fmla="*/ 24342 h 127000"/>
                <a:gd name="connsiteX3" fmla="*/ 24342 w 52916"/>
                <a:gd name="connsiteY3" fmla="*/ 0 h 127000"/>
                <a:gd name="connsiteX4" fmla="*/ 34925 w 52916"/>
                <a:gd name="connsiteY4" fmla="*/ 0 h 127000"/>
                <a:gd name="connsiteX5" fmla="*/ 59267 w 52916"/>
                <a:gd name="connsiteY5" fmla="*/ 24342 h 127000"/>
                <a:gd name="connsiteX6" fmla="*/ 59267 w 52916"/>
                <a:gd name="connsiteY6" fmla="*/ 134408 h 127000"/>
                <a:gd name="connsiteX7" fmla="*/ 21167 w 52916"/>
                <a:gd name="connsiteY7" fmla="*/ 113242 h 127000"/>
                <a:gd name="connsiteX8" fmla="*/ 38100 w 52916"/>
                <a:gd name="connsiteY8" fmla="*/ 113242 h 127000"/>
                <a:gd name="connsiteX9" fmla="*/ 38100 w 52916"/>
                <a:gd name="connsiteY9" fmla="*/ 24342 h 127000"/>
                <a:gd name="connsiteX10" fmla="*/ 34925 w 52916"/>
                <a:gd name="connsiteY10" fmla="*/ 21167 h 127000"/>
                <a:gd name="connsiteX11" fmla="*/ 24342 w 52916"/>
                <a:gd name="connsiteY11" fmla="*/ 21167 h 127000"/>
                <a:gd name="connsiteX12" fmla="*/ 21167 w 52916"/>
                <a:gd name="connsiteY12" fmla="*/ 24342 h 127000"/>
                <a:gd name="connsiteX13" fmla="*/ 21167 w 52916"/>
                <a:gd name="connsiteY13" fmla="*/ 113242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16" h="127000">
                  <a:moveTo>
                    <a:pt x="59267" y="134408"/>
                  </a:moveTo>
                  <a:lnTo>
                    <a:pt x="0" y="134408"/>
                  </a:lnTo>
                  <a:lnTo>
                    <a:pt x="0" y="24342"/>
                  </a:lnTo>
                  <a:cubicBezTo>
                    <a:pt x="0" y="10583"/>
                    <a:pt x="10583" y="0"/>
                    <a:pt x="24342" y="0"/>
                  </a:cubicBezTo>
                  <a:lnTo>
                    <a:pt x="34925" y="0"/>
                  </a:lnTo>
                  <a:cubicBezTo>
                    <a:pt x="48683" y="0"/>
                    <a:pt x="59267" y="10583"/>
                    <a:pt x="59267" y="24342"/>
                  </a:cubicBezTo>
                  <a:lnTo>
                    <a:pt x="59267" y="134408"/>
                  </a:lnTo>
                  <a:close/>
                  <a:moveTo>
                    <a:pt x="21167" y="113242"/>
                  </a:moveTo>
                  <a:lnTo>
                    <a:pt x="38100" y="113242"/>
                  </a:lnTo>
                  <a:lnTo>
                    <a:pt x="38100" y="24342"/>
                  </a:lnTo>
                  <a:cubicBezTo>
                    <a:pt x="38100" y="22225"/>
                    <a:pt x="37042" y="21167"/>
                    <a:pt x="34925" y="21167"/>
                  </a:cubicBezTo>
                  <a:lnTo>
                    <a:pt x="24342" y="21167"/>
                  </a:lnTo>
                  <a:cubicBezTo>
                    <a:pt x="22225" y="21167"/>
                    <a:pt x="21167" y="22225"/>
                    <a:pt x="21167" y="24342"/>
                  </a:cubicBezTo>
                  <a:lnTo>
                    <a:pt x="21167" y="113242"/>
                  </a:lnTo>
                  <a:close/>
                </a:path>
              </a:pathLst>
            </a:custGeom>
            <a:solidFill>
              <a:schemeClr val="accent1"/>
            </a:solidFill>
            <a:ln w="10583" cap="flat">
              <a:noFill/>
              <a:prstDash val="solid"/>
              <a:miter/>
            </a:ln>
          </p:spPr>
          <p:txBody>
            <a:bodyPr rtlCol="0" anchor="ctr"/>
            <a:lstStyle/>
            <a:p>
              <a:endParaRPr lang="uk-UA"/>
            </a:p>
          </p:txBody>
        </p:sp>
        <p:sp>
          <p:nvSpPr>
            <p:cNvPr id="34" name="Freeform: Shape 33">
              <a:extLst>
                <a:ext uri="{FF2B5EF4-FFF2-40B4-BE49-F238E27FC236}">
                  <a16:creationId xmlns:a16="http://schemas.microsoft.com/office/drawing/2014/main" xmlns="" id="{177DCEEC-EEAB-40A0-A7C5-BC2463A465B3}"/>
                </a:ext>
              </a:extLst>
            </p:cNvPr>
            <p:cNvSpPr/>
            <p:nvPr/>
          </p:nvSpPr>
          <p:spPr>
            <a:xfrm>
              <a:off x="2650683" y="3688475"/>
              <a:ext cx="31750" cy="105833"/>
            </a:xfrm>
            <a:custGeom>
              <a:avLst/>
              <a:gdLst>
                <a:gd name="connsiteX0" fmla="*/ 38100 w 31750"/>
                <a:gd name="connsiteY0" fmla="*/ 113242 h 105833"/>
                <a:gd name="connsiteX1" fmla="*/ 0 w 31750"/>
                <a:gd name="connsiteY1" fmla="*/ 113242 h 105833"/>
                <a:gd name="connsiteX2" fmla="*/ 0 w 31750"/>
                <a:gd name="connsiteY2" fmla="*/ 13758 h 105833"/>
                <a:gd name="connsiteX3" fmla="*/ 13758 w 31750"/>
                <a:gd name="connsiteY3" fmla="*/ 0 h 105833"/>
                <a:gd name="connsiteX4" fmla="*/ 24342 w 31750"/>
                <a:gd name="connsiteY4" fmla="*/ 0 h 105833"/>
                <a:gd name="connsiteX5" fmla="*/ 38100 w 31750"/>
                <a:gd name="connsiteY5" fmla="*/ 13758 h 105833"/>
                <a:gd name="connsiteX6" fmla="*/ 38100 w 31750"/>
                <a:gd name="connsiteY6" fmla="*/ 113242 h 10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05833">
                  <a:moveTo>
                    <a:pt x="38100" y="113242"/>
                  </a:moveTo>
                  <a:lnTo>
                    <a:pt x="0" y="113242"/>
                  </a:lnTo>
                  <a:lnTo>
                    <a:pt x="0" y="13758"/>
                  </a:lnTo>
                  <a:cubicBezTo>
                    <a:pt x="0" y="6350"/>
                    <a:pt x="6350" y="0"/>
                    <a:pt x="13758" y="0"/>
                  </a:cubicBezTo>
                  <a:lnTo>
                    <a:pt x="24342" y="0"/>
                  </a:lnTo>
                  <a:cubicBezTo>
                    <a:pt x="31750" y="0"/>
                    <a:pt x="38100" y="6350"/>
                    <a:pt x="38100" y="13758"/>
                  </a:cubicBezTo>
                  <a:lnTo>
                    <a:pt x="38100" y="113242"/>
                  </a:lnTo>
                  <a:close/>
                </a:path>
              </a:pathLst>
            </a:custGeom>
            <a:solidFill>
              <a:schemeClr val="accent1"/>
            </a:solidFill>
            <a:ln w="10583" cap="flat">
              <a:noFill/>
              <a:prstDash val="solid"/>
              <a:miter/>
            </a:ln>
          </p:spPr>
          <p:txBody>
            <a:bodyPr rtlCol="0" anchor="ctr"/>
            <a:lstStyle/>
            <a:p>
              <a:endParaRPr lang="uk-UA"/>
            </a:p>
          </p:txBody>
        </p:sp>
        <p:sp>
          <p:nvSpPr>
            <p:cNvPr id="35" name="Freeform: Shape 34">
              <a:extLst>
                <a:ext uri="{FF2B5EF4-FFF2-40B4-BE49-F238E27FC236}">
                  <a16:creationId xmlns:a16="http://schemas.microsoft.com/office/drawing/2014/main" xmlns="" id="{3794DB3F-4E9A-4F18-8187-603508A01603}"/>
                </a:ext>
              </a:extLst>
            </p:cNvPr>
            <p:cNvSpPr/>
            <p:nvPr/>
          </p:nvSpPr>
          <p:spPr>
            <a:xfrm>
              <a:off x="2640100" y="3677891"/>
              <a:ext cx="52917" cy="127000"/>
            </a:xfrm>
            <a:custGeom>
              <a:avLst/>
              <a:gdLst>
                <a:gd name="connsiteX0" fmla="*/ 59267 w 52916"/>
                <a:gd name="connsiteY0" fmla="*/ 134408 h 127000"/>
                <a:gd name="connsiteX1" fmla="*/ 0 w 52916"/>
                <a:gd name="connsiteY1" fmla="*/ 134408 h 127000"/>
                <a:gd name="connsiteX2" fmla="*/ 0 w 52916"/>
                <a:gd name="connsiteY2" fmla="*/ 24342 h 127000"/>
                <a:gd name="connsiteX3" fmla="*/ 24342 w 52916"/>
                <a:gd name="connsiteY3" fmla="*/ 0 h 127000"/>
                <a:gd name="connsiteX4" fmla="*/ 34925 w 52916"/>
                <a:gd name="connsiteY4" fmla="*/ 0 h 127000"/>
                <a:gd name="connsiteX5" fmla="*/ 59267 w 52916"/>
                <a:gd name="connsiteY5" fmla="*/ 24342 h 127000"/>
                <a:gd name="connsiteX6" fmla="*/ 59267 w 52916"/>
                <a:gd name="connsiteY6" fmla="*/ 134408 h 127000"/>
                <a:gd name="connsiteX7" fmla="*/ 21167 w 52916"/>
                <a:gd name="connsiteY7" fmla="*/ 113242 h 127000"/>
                <a:gd name="connsiteX8" fmla="*/ 38100 w 52916"/>
                <a:gd name="connsiteY8" fmla="*/ 113242 h 127000"/>
                <a:gd name="connsiteX9" fmla="*/ 38100 w 52916"/>
                <a:gd name="connsiteY9" fmla="*/ 24342 h 127000"/>
                <a:gd name="connsiteX10" fmla="*/ 34925 w 52916"/>
                <a:gd name="connsiteY10" fmla="*/ 21167 h 127000"/>
                <a:gd name="connsiteX11" fmla="*/ 24342 w 52916"/>
                <a:gd name="connsiteY11" fmla="*/ 21167 h 127000"/>
                <a:gd name="connsiteX12" fmla="*/ 21167 w 52916"/>
                <a:gd name="connsiteY12" fmla="*/ 24342 h 127000"/>
                <a:gd name="connsiteX13" fmla="*/ 21167 w 52916"/>
                <a:gd name="connsiteY13" fmla="*/ 113242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16" h="127000">
                  <a:moveTo>
                    <a:pt x="59267" y="134408"/>
                  </a:moveTo>
                  <a:lnTo>
                    <a:pt x="0" y="134408"/>
                  </a:lnTo>
                  <a:lnTo>
                    <a:pt x="0" y="24342"/>
                  </a:lnTo>
                  <a:cubicBezTo>
                    <a:pt x="0" y="10583"/>
                    <a:pt x="10583" y="0"/>
                    <a:pt x="24342" y="0"/>
                  </a:cubicBezTo>
                  <a:lnTo>
                    <a:pt x="34925" y="0"/>
                  </a:lnTo>
                  <a:cubicBezTo>
                    <a:pt x="48683" y="0"/>
                    <a:pt x="59267" y="10583"/>
                    <a:pt x="59267" y="24342"/>
                  </a:cubicBezTo>
                  <a:lnTo>
                    <a:pt x="59267" y="134408"/>
                  </a:lnTo>
                  <a:close/>
                  <a:moveTo>
                    <a:pt x="21167" y="113242"/>
                  </a:moveTo>
                  <a:lnTo>
                    <a:pt x="38100" y="113242"/>
                  </a:lnTo>
                  <a:lnTo>
                    <a:pt x="38100" y="24342"/>
                  </a:lnTo>
                  <a:cubicBezTo>
                    <a:pt x="38100" y="22225"/>
                    <a:pt x="37042" y="21167"/>
                    <a:pt x="34925" y="21167"/>
                  </a:cubicBezTo>
                  <a:lnTo>
                    <a:pt x="24342" y="21167"/>
                  </a:lnTo>
                  <a:cubicBezTo>
                    <a:pt x="22225" y="21167"/>
                    <a:pt x="21167" y="22225"/>
                    <a:pt x="21167" y="24342"/>
                  </a:cubicBezTo>
                  <a:lnTo>
                    <a:pt x="21167" y="113242"/>
                  </a:lnTo>
                  <a:close/>
                </a:path>
              </a:pathLst>
            </a:custGeom>
            <a:solidFill>
              <a:schemeClr val="accent1"/>
            </a:solidFill>
            <a:ln w="10583" cap="flat">
              <a:noFill/>
              <a:prstDash val="solid"/>
              <a:miter/>
            </a:ln>
          </p:spPr>
          <p:txBody>
            <a:bodyPr rtlCol="0" anchor="ctr"/>
            <a:lstStyle/>
            <a:p>
              <a:endParaRPr lang="uk-UA"/>
            </a:p>
          </p:txBody>
        </p:sp>
        <p:sp>
          <p:nvSpPr>
            <p:cNvPr id="36" name="Freeform: Shape 35">
              <a:extLst>
                <a:ext uri="{FF2B5EF4-FFF2-40B4-BE49-F238E27FC236}">
                  <a16:creationId xmlns:a16="http://schemas.microsoft.com/office/drawing/2014/main" xmlns="" id="{921908BE-42B3-49AC-8B23-586ADE0802C0}"/>
                </a:ext>
              </a:extLst>
            </p:cNvPr>
            <p:cNvSpPr/>
            <p:nvPr/>
          </p:nvSpPr>
          <p:spPr>
            <a:xfrm>
              <a:off x="2554375" y="4061008"/>
              <a:ext cx="285750" cy="381000"/>
            </a:xfrm>
            <a:custGeom>
              <a:avLst/>
              <a:gdLst>
                <a:gd name="connsiteX0" fmla="*/ 147108 w 285750"/>
                <a:gd name="connsiteY0" fmla="*/ 383117 h 381000"/>
                <a:gd name="connsiteX1" fmla="*/ 0 w 285750"/>
                <a:gd name="connsiteY1" fmla="*/ 236008 h 381000"/>
                <a:gd name="connsiteX2" fmla="*/ 0 w 285750"/>
                <a:gd name="connsiteY2" fmla="*/ 10583 h 381000"/>
                <a:gd name="connsiteX3" fmla="*/ 10583 w 285750"/>
                <a:gd name="connsiteY3" fmla="*/ 0 h 381000"/>
                <a:gd name="connsiteX4" fmla="*/ 21167 w 285750"/>
                <a:gd name="connsiteY4" fmla="*/ 10583 h 381000"/>
                <a:gd name="connsiteX5" fmla="*/ 21167 w 285750"/>
                <a:gd name="connsiteY5" fmla="*/ 236008 h 381000"/>
                <a:gd name="connsiteX6" fmla="*/ 147108 w 285750"/>
                <a:gd name="connsiteY6" fmla="*/ 361950 h 381000"/>
                <a:gd name="connsiteX7" fmla="*/ 273050 w 285750"/>
                <a:gd name="connsiteY7" fmla="*/ 236008 h 381000"/>
                <a:gd name="connsiteX8" fmla="*/ 273050 w 285750"/>
                <a:gd name="connsiteY8" fmla="*/ 10583 h 381000"/>
                <a:gd name="connsiteX9" fmla="*/ 283633 w 285750"/>
                <a:gd name="connsiteY9" fmla="*/ 0 h 381000"/>
                <a:gd name="connsiteX10" fmla="*/ 294217 w 285750"/>
                <a:gd name="connsiteY10" fmla="*/ 10583 h 381000"/>
                <a:gd name="connsiteX11" fmla="*/ 294217 w 285750"/>
                <a:gd name="connsiteY11" fmla="*/ 236008 h 381000"/>
                <a:gd name="connsiteX12" fmla="*/ 147108 w 285750"/>
                <a:gd name="connsiteY12" fmla="*/ 383117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381000">
                  <a:moveTo>
                    <a:pt x="147108" y="383117"/>
                  </a:moveTo>
                  <a:cubicBezTo>
                    <a:pt x="66675" y="383117"/>
                    <a:pt x="0" y="317500"/>
                    <a:pt x="0" y="236008"/>
                  </a:cubicBezTo>
                  <a:lnTo>
                    <a:pt x="0" y="10583"/>
                  </a:lnTo>
                  <a:cubicBezTo>
                    <a:pt x="0" y="4233"/>
                    <a:pt x="4233" y="0"/>
                    <a:pt x="10583" y="0"/>
                  </a:cubicBezTo>
                  <a:cubicBezTo>
                    <a:pt x="16933" y="0"/>
                    <a:pt x="21167" y="4233"/>
                    <a:pt x="21167" y="10583"/>
                  </a:cubicBezTo>
                  <a:lnTo>
                    <a:pt x="21167" y="236008"/>
                  </a:lnTo>
                  <a:cubicBezTo>
                    <a:pt x="21167" y="304800"/>
                    <a:pt x="77258" y="361950"/>
                    <a:pt x="147108" y="361950"/>
                  </a:cubicBezTo>
                  <a:cubicBezTo>
                    <a:pt x="216958" y="361950"/>
                    <a:pt x="273050" y="305858"/>
                    <a:pt x="273050" y="236008"/>
                  </a:cubicBezTo>
                  <a:lnTo>
                    <a:pt x="273050" y="10583"/>
                  </a:lnTo>
                  <a:cubicBezTo>
                    <a:pt x="273050" y="4233"/>
                    <a:pt x="277283" y="0"/>
                    <a:pt x="283633" y="0"/>
                  </a:cubicBezTo>
                  <a:cubicBezTo>
                    <a:pt x="289983" y="0"/>
                    <a:pt x="294217" y="4233"/>
                    <a:pt x="294217" y="10583"/>
                  </a:cubicBezTo>
                  <a:lnTo>
                    <a:pt x="294217" y="236008"/>
                  </a:lnTo>
                  <a:cubicBezTo>
                    <a:pt x="294217" y="316442"/>
                    <a:pt x="227542" y="383117"/>
                    <a:pt x="147108" y="383117"/>
                  </a:cubicBezTo>
                  <a:close/>
                </a:path>
              </a:pathLst>
            </a:custGeom>
            <a:solidFill>
              <a:schemeClr val="accent1"/>
            </a:solidFill>
            <a:ln w="10583" cap="flat">
              <a:noFill/>
              <a:prstDash val="solid"/>
              <a:miter/>
            </a:ln>
          </p:spPr>
          <p:txBody>
            <a:bodyPr rtlCol="0" anchor="ctr"/>
            <a:lstStyle/>
            <a:p>
              <a:endParaRPr lang="uk-UA"/>
            </a:p>
          </p:txBody>
        </p:sp>
      </p:grpSp>
      <p:grpSp>
        <p:nvGrpSpPr>
          <p:cNvPr id="45" name="Group 44">
            <a:extLst>
              <a:ext uri="{FF2B5EF4-FFF2-40B4-BE49-F238E27FC236}">
                <a16:creationId xmlns:a16="http://schemas.microsoft.com/office/drawing/2014/main" xmlns="" id="{A29AAA71-3B1B-400E-AC5C-45D2F1ECBCB8}"/>
              </a:ext>
            </a:extLst>
          </p:cNvPr>
          <p:cNvGrpSpPr/>
          <p:nvPr/>
        </p:nvGrpSpPr>
        <p:grpSpPr>
          <a:xfrm>
            <a:off x="4199780" y="2344712"/>
            <a:ext cx="850156" cy="588198"/>
            <a:chOff x="4199780" y="2344712"/>
            <a:chExt cx="850156" cy="588198"/>
          </a:xfrm>
        </p:grpSpPr>
        <p:sp>
          <p:nvSpPr>
            <p:cNvPr id="41" name="Freeform: Shape 40">
              <a:extLst>
                <a:ext uri="{FF2B5EF4-FFF2-40B4-BE49-F238E27FC236}">
                  <a16:creationId xmlns:a16="http://schemas.microsoft.com/office/drawing/2014/main" xmlns="" id="{92132CAE-F727-4D6C-B0BB-712DB91F9146}"/>
                </a:ext>
              </a:extLst>
            </p:cNvPr>
            <p:cNvSpPr/>
            <p:nvPr/>
          </p:nvSpPr>
          <p:spPr>
            <a:xfrm>
              <a:off x="4202211" y="2533622"/>
              <a:ext cx="847725" cy="85725"/>
            </a:xfrm>
            <a:custGeom>
              <a:avLst/>
              <a:gdLst>
                <a:gd name="connsiteX0" fmla="*/ 829 w 847725"/>
                <a:gd name="connsiteY0" fmla="*/ 57798 h 85725"/>
                <a:gd name="connsiteX1" fmla="*/ 40862 w 847725"/>
                <a:gd name="connsiteY1" fmla="*/ 94250 h 85725"/>
                <a:gd name="connsiteX2" fmla="*/ 813530 w 847725"/>
                <a:gd name="connsiteY2" fmla="*/ 94250 h 85725"/>
                <a:gd name="connsiteX3" fmla="*/ 853745 w 847725"/>
                <a:gd name="connsiteY3" fmla="*/ 54035 h 85725"/>
                <a:gd name="connsiteX4" fmla="*/ 853745 w 847725"/>
                <a:gd name="connsiteY4" fmla="*/ 0 h 85725"/>
                <a:gd name="connsiteX5" fmla="*/ 0 w 847725"/>
                <a:gd name="connsiteY5" fmla="*/ 0 h 85725"/>
                <a:gd name="connsiteX6" fmla="*/ 829 w 847725"/>
                <a:gd name="connsiteY6" fmla="*/ 57798 h 85725"/>
                <a:gd name="connsiteX7" fmla="*/ 794633 w 847725"/>
                <a:gd name="connsiteY7" fmla="*/ 72857 h 85725"/>
                <a:gd name="connsiteX8" fmla="*/ 57950 w 847725"/>
                <a:gd name="connsiteY8" fmla="*/ 72857 h 85725"/>
                <a:gd name="connsiteX9" fmla="*/ 56617 w 847725"/>
                <a:gd name="connsiteY9" fmla="*/ 59055 h 85725"/>
                <a:gd name="connsiteX10" fmla="*/ 796623 w 847725"/>
                <a:gd name="connsiteY10" fmla="*/ 59055 h 85725"/>
                <a:gd name="connsiteX11" fmla="*/ 794633 w 847725"/>
                <a:gd name="connsiteY11" fmla="*/ 72857 h 85725"/>
                <a:gd name="connsiteX12" fmla="*/ 801576 w 847725"/>
                <a:gd name="connsiteY12" fmla="*/ 24813 h 85725"/>
                <a:gd name="connsiteX13" fmla="*/ 799081 w 847725"/>
                <a:gd name="connsiteY13" fmla="*/ 42024 h 85725"/>
                <a:gd name="connsiteX14" fmla="*/ 54988 w 847725"/>
                <a:gd name="connsiteY14" fmla="*/ 42024 h 85725"/>
                <a:gd name="connsiteX15" fmla="*/ 53330 w 847725"/>
                <a:gd name="connsiteY15" fmla="*/ 24813 h 85725"/>
                <a:gd name="connsiteX16" fmla="*/ 801576 w 847725"/>
                <a:gd name="connsiteY16" fmla="*/ 2481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725" h="85725">
                  <a:moveTo>
                    <a:pt x="829" y="57798"/>
                  </a:moveTo>
                  <a:cubicBezTo>
                    <a:pt x="1133" y="78619"/>
                    <a:pt x="20031" y="94250"/>
                    <a:pt x="40862" y="94250"/>
                  </a:cubicBezTo>
                  <a:lnTo>
                    <a:pt x="813530" y="94250"/>
                  </a:lnTo>
                  <a:cubicBezTo>
                    <a:pt x="835676" y="94250"/>
                    <a:pt x="853745" y="76190"/>
                    <a:pt x="853745" y="54035"/>
                  </a:cubicBezTo>
                  <a:lnTo>
                    <a:pt x="853745" y="0"/>
                  </a:lnTo>
                  <a:lnTo>
                    <a:pt x="0" y="0"/>
                  </a:lnTo>
                  <a:lnTo>
                    <a:pt x="829" y="57798"/>
                  </a:lnTo>
                  <a:close/>
                  <a:moveTo>
                    <a:pt x="794633" y="72857"/>
                  </a:moveTo>
                  <a:lnTo>
                    <a:pt x="57950" y="72857"/>
                  </a:lnTo>
                  <a:lnTo>
                    <a:pt x="56617" y="59055"/>
                  </a:lnTo>
                  <a:lnTo>
                    <a:pt x="796623" y="59055"/>
                  </a:lnTo>
                  <a:lnTo>
                    <a:pt x="794633" y="72857"/>
                  </a:lnTo>
                  <a:close/>
                  <a:moveTo>
                    <a:pt x="801576" y="24813"/>
                  </a:moveTo>
                  <a:lnTo>
                    <a:pt x="799081" y="42024"/>
                  </a:lnTo>
                  <a:lnTo>
                    <a:pt x="54988" y="42024"/>
                  </a:lnTo>
                  <a:lnTo>
                    <a:pt x="53330" y="24813"/>
                  </a:lnTo>
                  <a:lnTo>
                    <a:pt x="801576" y="24813"/>
                  </a:lnTo>
                  <a:close/>
                </a:path>
              </a:pathLst>
            </a:custGeom>
            <a:solidFill>
              <a:schemeClr val="bg1"/>
            </a:solidFill>
            <a:ln w="9525" cap="flat">
              <a:noFill/>
              <a:prstDash val="solid"/>
              <a:miter/>
            </a:ln>
          </p:spPr>
          <p:txBody>
            <a:bodyPr rtlCol="0" anchor="ctr"/>
            <a:lstStyle/>
            <a:p>
              <a:endParaRPr lang="uk-UA"/>
            </a:p>
          </p:txBody>
        </p:sp>
        <p:sp>
          <p:nvSpPr>
            <p:cNvPr id="42" name="Freeform: Shape 41">
              <a:extLst>
                <a:ext uri="{FF2B5EF4-FFF2-40B4-BE49-F238E27FC236}">
                  <a16:creationId xmlns:a16="http://schemas.microsoft.com/office/drawing/2014/main" xmlns="" id="{78883611-39C2-4B36-9AE8-D42D80749A7E}"/>
                </a:ext>
              </a:extLst>
            </p:cNvPr>
            <p:cNvSpPr/>
            <p:nvPr/>
          </p:nvSpPr>
          <p:spPr>
            <a:xfrm>
              <a:off x="4199780" y="2344712"/>
              <a:ext cx="847725" cy="171450"/>
            </a:xfrm>
            <a:custGeom>
              <a:avLst/>
              <a:gdLst>
                <a:gd name="connsiteX0" fmla="*/ 836354 w 847725"/>
                <a:gd name="connsiteY0" fmla="*/ 0 h 171450"/>
                <a:gd name="connsiteX1" fmla="*/ 19814 w 847725"/>
                <a:gd name="connsiteY1" fmla="*/ 0 h 171450"/>
                <a:gd name="connsiteX2" fmla="*/ 2 w 847725"/>
                <a:gd name="connsiteY2" fmla="*/ 19812 h 171450"/>
                <a:gd name="connsiteX3" fmla="*/ 2193 w 847725"/>
                <a:gd name="connsiteY3" fmla="*/ 171898 h 171450"/>
                <a:gd name="connsiteX4" fmla="*/ 45112 w 847725"/>
                <a:gd name="connsiteY4" fmla="*/ 171898 h 171450"/>
                <a:gd name="connsiteX5" fmla="*/ 48246 w 847725"/>
                <a:gd name="connsiteY5" fmla="*/ 168183 h 171450"/>
                <a:gd name="connsiteX6" fmla="*/ 48265 w 847725"/>
                <a:gd name="connsiteY6" fmla="*/ 168202 h 171450"/>
                <a:gd name="connsiteX7" fmla="*/ 68106 w 847725"/>
                <a:gd name="connsiteY7" fmla="*/ 159934 h 171450"/>
                <a:gd name="connsiteX8" fmla="*/ 786034 w 847725"/>
                <a:gd name="connsiteY8" fmla="*/ 159934 h 171450"/>
                <a:gd name="connsiteX9" fmla="*/ 805846 w 847725"/>
                <a:gd name="connsiteY9" fmla="*/ 168183 h 171450"/>
                <a:gd name="connsiteX10" fmla="*/ 805874 w 847725"/>
                <a:gd name="connsiteY10" fmla="*/ 168202 h 171450"/>
                <a:gd name="connsiteX11" fmla="*/ 805884 w 847725"/>
                <a:gd name="connsiteY11" fmla="*/ 168221 h 171450"/>
                <a:gd name="connsiteX12" fmla="*/ 808989 w 847725"/>
                <a:gd name="connsiteY12" fmla="*/ 171898 h 171450"/>
                <a:gd name="connsiteX13" fmla="*/ 856185 w 847725"/>
                <a:gd name="connsiteY13" fmla="*/ 171898 h 171450"/>
                <a:gd name="connsiteX14" fmla="*/ 856185 w 847725"/>
                <a:gd name="connsiteY14" fmla="*/ 19812 h 171450"/>
                <a:gd name="connsiteX15" fmla="*/ 836354 w 847725"/>
                <a:gd name="connsiteY1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171450">
                  <a:moveTo>
                    <a:pt x="836354" y="0"/>
                  </a:moveTo>
                  <a:lnTo>
                    <a:pt x="19814" y="0"/>
                  </a:lnTo>
                  <a:cubicBezTo>
                    <a:pt x="8898" y="0"/>
                    <a:pt x="-151" y="8906"/>
                    <a:pt x="2" y="19812"/>
                  </a:cubicBezTo>
                  <a:lnTo>
                    <a:pt x="2193" y="171898"/>
                  </a:lnTo>
                  <a:lnTo>
                    <a:pt x="45112" y="171898"/>
                  </a:lnTo>
                  <a:cubicBezTo>
                    <a:pt x="46055" y="170574"/>
                    <a:pt x="47094" y="169326"/>
                    <a:pt x="48246" y="168183"/>
                  </a:cubicBezTo>
                  <a:lnTo>
                    <a:pt x="48265" y="168202"/>
                  </a:lnTo>
                  <a:cubicBezTo>
                    <a:pt x="53370" y="163097"/>
                    <a:pt x="60400" y="159934"/>
                    <a:pt x="68106" y="159934"/>
                  </a:cubicBezTo>
                  <a:lnTo>
                    <a:pt x="786034" y="159934"/>
                  </a:lnTo>
                  <a:cubicBezTo>
                    <a:pt x="793739" y="159934"/>
                    <a:pt x="800750" y="163087"/>
                    <a:pt x="805846" y="168183"/>
                  </a:cubicBezTo>
                  <a:lnTo>
                    <a:pt x="805874" y="168202"/>
                  </a:lnTo>
                  <a:lnTo>
                    <a:pt x="805884" y="168221"/>
                  </a:lnTo>
                  <a:cubicBezTo>
                    <a:pt x="807027" y="169355"/>
                    <a:pt x="808065" y="170583"/>
                    <a:pt x="808989" y="171898"/>
                  </a:cubicBezTo>
                  <a:lnTo>
                    <a:pt x="856185" y="171898"/>
                  </a:lnTo>
                  <a:lnTo>
                    <a:pt x="856185" y="19812"/>
                  </a:lnTo>
                  <a:cubicBezTo>
                    <a:pt x="856166" y="8896"/>
                    <a:pt x="847270" y="0"/>
                    <a:pt x="836354" y="0"/>
                  </a:cubicBezTo>
                  <a:close/>
                </a:path>
              </a:pathLst>
            </a:custGeom>
            <a:solidFill>
              <a:schemeClr val="bg1"/>
            </a:solidFill>
            <a:ln w="9525" cap="flat">
              <a:noFill/>
              <a:prstDash val="solid"/>
              <a:miter/>
            </a:ln>
          </p:spPr>
          <p:txBody>
            <a:bodyPr rtlCol="0" anchor="ctr"/>
            <a:lstStyle/>
            <a:p>
              <a:endParaRPr lang="uk-UA" dirty="0"/>
            </a:p>
          </p:txBody>
        </p:sp>
        <p:sp>
          <p:nvSpPr>
            <p:cNvPr id="43" name="Freeform: Shape 42">
              <a:extLst>
                <a:ext uri="{FF2B5EF4-FFF2-40B4-BE49-F238E27FC236}">
                  <a16:creationId xmlns:a16="http://schemas.microsoft.com/office/drawing/2014/main" xmlns="" id="{4803C537-CC7F-4946-AF65-B0CDA038282A}"/>
                </a:ext>
              </a:extLst>
            </p:cNvPr>
            <p:cNvSpPr/>
            <p:nvPr/>
          </p:nvSpPr>
          <p:spPr>
            <a:xfrm>
              <a:off x="4400464" y="2637635"/>
              <a:ext cx="200025" cy="295275"/>
            </a:xfrm>
            <a:custGeom>
              <a:avLst/>
              <a:gdLst>
                <a:gd name="connsiteX0" fmla="*/ 192243 w 200025"/>
                <a:gd name="connsiteY0" fmla="*/ 0 h 295275"/>
                <a:gd name="connsiteX1" fmla="*/ 183728 w 200025"/>
                <a:gd name="connsiteY1" fmla="*/ 8515 h 295275"/>
                <a:gd name="connsiteX2" fmla="*/ 183728 w 200025"/>
                <a:gd name="connsiteY2" fmla="*/ 162935 h 295275"/>
                <a:gd name="connsiteX3" fmla="*/ 183728 w 200025"/>
                <a:gd name="connsiteY3" fmla="*/ 163192 h 295275"/>
                <a:gd name="connsiteX4" fmla="*/ 166697 w 200025"/>
                <a:gd name="connsiteY4" fmla="*/ 240563 h 295275"/>
                <a:gd name="connsiteX5" fmla="*/ 109547 w 200025"/>
                <a:gd name="connsiteY5" fmla="*/ 279073 h 295275"/>
                <a:gd name="connsiteX6" fmla="*/ 53978 w 200025"/>
                <a:gd name="connsiteY6" fmla="*/ 269996 h 295275"/>
                <a:gd name="connsiteX7" fmla="*/ 19545 w 200025"/>
                <a:gd name="connsiteY7" fmla="*/ 222123 h 295275"/>
                <a:gd name="connsiteX8" fmla="*/ 26927 w 200025"/>
                <a:gd name="connsiteY8" fmla="*/ 163620 h 295275"/>
                <a:gd name="connsiteX9" fmla="*/ 71390 w 200025"/>
                <a:gd name="connsiteY9" fmla="*/ 129083 h 295275"/>
                <a:gd name="connsiteX10" fmla="*/ 106242 w 200025"/>
                <a:gd name="connsiteY10" fmla="*/ 134788 h 295275"/>
                <a:gd name="connsiteX11" fmla="*/ 127940 w 200025"/>
                <a:gd name="connsiteY11" fmla="*/ 164992 h 295275"/>
                <a:gd name="connsiteX12" fmla="*/ 127949 w 200025"/>
                <a:gd name="connsiteY12" fmla="*/ 165002 h 295275"/>
                <a:gd name="connsiteX13" fmla="*/ 123301 w 200025"/>
                <a:gd name="connsiteY13" fmla="*/ 201930 h 295275"/>
                <a:gd name="connsiteX14" fmla="*/ 95488 w 200025"/>
                <a:gd name="connsiteY14" fmla="*/ 223571 h 295275"/>
                <a:gd name="connsiteX15" fmla="*/ 95431 w 200025"/>
                <a:gd name="connsiteY15" fmla="*/ 223580 h 295275"/>
                <a:gd name="connsiteX16" fmla="*/ 81325 w 200025"/>
                <a:gd name="connsiteY16" fmla="*/ 221266 h 295275"/>
                <a:gd name="connsiteX17" fmla="*/ 72333 w 200025"/>
                <a:gd name="connsiteY17" fmla="*/ 208731 h 295275"/>
                <a:gd name="connsiteX18" fmla="*/ 72333 w 200025"/>
                <a:gd name="connsiteY18" fmla="*/ 208693 h 295275"/>
                <a:gd name="connsiteX19" fmla="*/ 74238 w 200025"/>
                <a:gd name="connsiteY19" fmla="*/ 193367 h 295275"/>
                <a:gd name="connsiteX20" fmla="*/ 85516 w 200025"/>
                <a:gd name="connsiteY20" fmla="*/ 184594 h 295275"/>
                <a:gd name="connsiteX21" fmla="*/ 85506 w 200025"/>
                <a:gd name="connsiteY21" fmla="*/ 184556 h 295275"/>
                <a:gd name="connsiteX22" fmla="*/ 86087 w 200025"/>
                <a:gd name="connsiteY22" fmla="*/ 184385 h 295275"/>
                <a:gd name="connsiteX23" fmla="*/ 86087 w 200025"/>
                <a:gd name="connsiteY23" fmla="*/ 184385 h 295275"/>
                <a:gd name="connsiteX24" fmla="*/ 91478 w 200025"/>
                <a:gd name="connsiteY24" fmla="*/ 173679 h 295275"/>
                <a:gd name="connsiteX25" fmla="*/ 81334 w 200025"/>
                <a:gd name="connsiteY25" fmla="*/ 168135 h 295275"/>
                <a:gd name="connsiteX26" fmla="*/ 81334 w 200025"/>
                <a:gd name="connsiteY26" fmla="*/ 168097 h 295275"/>
                <a:gd name="connsiteX27" fmla="*/ 59417 w 200025"/>
                <a:gd name="connsiteY27" fmla="*/ 185052 h 295275"/>
                <a:gd name="connsiteX28" fmla="*/ 55769 w 200025"/>
                <a:gd name="connsiteY28" fmla="*/ 212550 h 295275"/>
                <a:gd name="connsiteX29" fmla="*/ 55940 w 200025"/>
                <a:gd name="connsiteY29" fmla="*/ 213217 h 295275"/>
                <a:gd name="connsiteX30" fmla="*/ 72304 w 200025"/>
                <a:gd name="connsiteY30" fmla="*/ 235639 h 295275"/>
                <a:gd name="connsiteX31" fmla="*/ 99298 w 200025"/>
                <a:gd name="connsiteY31" fmla="*/ 240173 h 295275"/>
                <a:gd name="connsiteX32" fmla="*/ 99994 w 200025"/>
                <a:gd name="connsiteY32" fmla="*/ 239992 h 295275"/>
                <a:gd name="connsiteX33" fmla="*/ 138151 w 200025"/>
                <a:gd name="connsiteY33" fmla="*/ 210236 h 295275"/>
                <a:gd name="connsiteX34" fmla="*/ 144542 w 200025"/>
                <a:gd name="connsiteY34" fmla="*/ 161144 h 295275"/>
                <a:gd name="connsiteX35" fmla="*/ 144361 w 200025"/>
                <a:gd name="connsiteY35" fmla="*/ 160477 h 295275"/>
                <a:gd name="connsiteX36" fmla="*/ 115291 w 200025"/>
                <a:gd name="connsiteY36" fmla="*/ 120425 h 295275"/>
                <a:gd name="connsiteX37" fmla="*/ 67208 w 200025"/>
                <a:gd name="connsiteY37" fmla="*/ 112605 h 295275"/>
                <a:gd name="connsiteX38" fmla="*/ 12106 w 200025"/>
                <a:gd name="connsiteY38" fmla="*/ 155315 h 295275"/>
                <a:gd name="connsiteX39" fmla="*/ 3067 w 200025"/>
                <a:gd name="connsiteY39" fmla="*/ 226324 h 295275"/>
                <a:gd name="connsiteX40" fmla="*/ 44949 w 200025"/>
                <a:gd name="connsiteY40" fmla="*/ 284378 h 295275"/>
                <a:gd name="connsiteX41" fmla="*/ 113757 w 200025"/>
                <a:gd name="connsiteY41" fmla="*/ 295580 h 295275"/>
                <a:gd name="connsiteX42" fmla="*/ 181147 w 200025"/>
                <a:gd name="connsiteY42" fmla="*/ 249488 h 295275"/>
                <a:gd name="connsiteX43" fmla="*/ 200711 w 200025"/>
                <a:gd name="connsiteY43" fmla="*/ 163992 h 295275"/>
                <a:gd name="connsiteX44" fmla="*/ 200768 w 200025"/>
                <a:gd name="connsiteY44" fmla="*/ 162944 h 295275"/>
                <a:gd name="connsiteX45" fmla="*/ 200768 w 200025"/>
                <a:gd name="connsiteY45" fmla="*/ 8506 h 295275"/>
                <a:gd name="connsiteX46" fmla="*/ 192243 w 200025"/>
                <a:gd name="connsiteY46"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0025" h="295275">
                  <a:moveTo>
                    <a:pt x="192243" y="0"/>
                  </a:moveTo>
                  <a:cubicBezTo>
                    <a:pt x="187538" y="0"/>
                    <a:pt x="183728" y="3810"/>
                    <a:pt x="183728" y="8515"/>
                  </a:cubicBezTo>
                  <a:lnTo>
                    <a:pt x="183728" y="162935"/>
                  </a:lnTo>
                  <a:lnTo>
                    <a:pt x="183728" y="163192"/>
                  </a:lnTo>
                  <a:cubicBezTo>
                    <a:pt x="183718" y="195701"/>
                    <a:pt x="178508" y="221437"/>
                    <a:pt x="166697" y="240563"/>
                  </a:cubicBezTo>
                  <a:cubicBezTo>
                    <a:pt x="155010" y="259471"/>
                    <a:pt x="136446" y="272225"/>
                    <a:pt x="109547" y="279073"/>
                  </a:cubicBezTo>
                  <a:cubicBezTo>
                    <a:pt x="90021" y="284036"/>
                    <a:pt x="70218" y="280197"/>
                    <a:pt x="53978" y="269996"/>
                  </a:cubicBezTo>
                  <a:cubicBezTo>
                    <a:pt x="37605" y="259709"/>
                    <a:pt x="24832" y="242935"/>
                    <a:pt x="19545" y="222123"/>
                  </a:cubicBezTo>
                  <a:cubicBezTo>
                    <a:pt x="14259" y="201330"/>
                    <a:pt x="17459" y="180499"/>
                    <a:pt x="26927" y="163620"/>
                  </a:cubicBezTo>
                  <a:cubicBezTo>
                    <a:pt x="36319" y="146885"/>
                    <a:pt x="51883" y="134055"/>
                    <a:pt x="71390" y="129083"/>
                  </a:cubicBezTo>
                  <a:cubicBezTo>
                    <a:pt x="83630" y="125978"/>
                    <a:pt x="96041" y="128387"/>
                    <a:pt x="106242" y="134788"/>
                  </a:cubicBezTo>
                  <a:cubicBezTo>
                    <a:pt x="116557" y="141265"/>
                    <a:pt x="124597" y="151848"/>
                    <a:pt x="127940" y="164992"/>
                  </a:cubicBezTo>
                  <a:lnTo>
                    <a:pt x="127949" y="165002"/>
                  </a:lnTo>
                  <a:cubicBezTo>
                    <a:pt x="131293" y="178137"/>
                    <a:pt x="129273" y="191291"/>
                    <a:pt x="123301" y="201930"/>
                  </a:cubicBezTo>
                  <a:cubicBezTo>
                    <a:pt x="117424" y="212408"/>
                    <a:pt x="107690" y="220447"/>
                    <a:pt x="95488" y="223571"/>
                  </a:cubicBezTo>
                  <a:lnTo>
                    <a:pt x="95431" y="223580"/>
                  </a:lnTo>
                  <a:cubicBezTo>
                    <a:pt x="90478" y="224847"/>
                    <a:pt x="85449" y="223857"/>
                    <a:pt x="81325" y="221266"/>
                  </a:cubicBezTo>
                  <a:cubicBezTo>
                    <a:pt x="77067" y="218599"/>
                    <a:pt x="73733" y="214198"/>
                    <a:pt x="72333" y="208731"/>
                  </a:cubicBezTo>
                  <a:lnTo>
                    <a:pt x="72333" y="208693"/>
                  </a:lnTo>
                  <a:cubicBezTo>
                    <a:pt x="70942" y="203235"/>
                    <a:pt x="71771" y="197768"/>
                    <a:pt x="74238" y="193367"/>
                  </a:cubicBezTo>
                  <a:cubicBezTo>
                    <a:pt x="76619" y="189109"/>
                    <a:pt x="80572" y="185852"/>
                    <a:pt x="85516" y="184594"/>
                  </a:cubicBezTo>
                  <a:lnTo>
                    <a:pt x="85506" y="184556"/>
                  </a:lnTo>
                  <a:cubicBezTo>
                    <a:pt x="85697" y="184509"/>
                    <a:pt x="85897" y="184452"/>
                    <a:pt x="86087" y="184385"/>
                  </a:cubicBezTo>
                  <a:lnTo>
                    <a:pt x="86087" y="184385"/>
                  </a:lnTo>
                  <a:cubicBezTo>
                    <a:pt x="90535" y="182918"/>
                    <a:pt x="92955" y="178127"/>
                    <a:pt x="91478" y="173679"/>
                  </a:cubicBezTo>
                  <a:cubicBezTo>
                    <a:pt x="90078" y="169421"/>
                    <a:pt x="85611" y="167030"/>
                    <a:pt x="81334" y="168135"/>
                  </a:cubicBezTo>
                  <a:lnTo>
                    <a:pt x="81334" y="168097"/>
                  </a:lnTo>
                  <a:cubicBezTo>
                    <a:pt x="71685" y="170545"/>
                    <a:pt x="64018" y="176851"/>
                    <a:pt x="59417" y="185052"/>
                  </a:cubicBezTo>
                  <a:cubicBezTo>
                    <a:pt x="54940" y="193034"/>
                    <a:pt x="53378" y="202816"/>
                    <a:pt x="55769" y="212550"/>
                  </a:cubicBezTo>
                  <a:cubicBezTo>
                    <a:pt x="55817" y="212769"/>
                    <a:pt x="55864" y="212998"/>
                    <a:pt x="55940" y="213217"/>
                  </a:cubicBezTo>
                  <a:cubicBezTo>
                    <a:pt x="58493" y="222914"/>
                    <a:pt x="64551" y="230762"/>
                    <a:pt x="72304" y="235639"/>
                  </a:cubicBezTo>
                  <a:cubicBezTo>
                    <a:pt x="80182" y="240592"/>
                    <a:pt x="89792" y="242478"/>
                    <a:pt x="99298" y="240173"/>
                  </a:cubicBezTo>
                  <a:cubicBezTo>
                    <a:pt x="99527" y="240125"/>
                    <a:pt x="99755" y="240049"/>
                    <a:pt x="99994" y="239992"/>
                  </a:cubicBezTo>
                  <a:cubicBezTo>
                    <a:pt x="116758" y="235620"/>
                    <a:pt x="130102" y="224580"/>
                    <a:pt x="138151" y="210236"/>
                  </a:cubicBezTo>
                  <a:cubicBezTo>
                    <a:pt x="146123" y="196015"/>
                    <a:pt x="148876" y="178537"/>
                    <a:pt x="144542" y="161144"/>
                  </a:cubicBezTo>
                  <a:cubicBezTo>
                    <a:pt x="144494" y="160925"/>
                    <a:pt x="144437" y="160696"/>
                    <a:pt x="144361" y="160477"/>
                  </a:cubicBezTo>
                  <a:cubicBezTo>
                    <a:pt x="139856" y="143142"/>
                    <a:pt x="129083" y="129111"/>
                    <a:pt x="115291" y="120425"/>
                  </a:cubicBezTo>
                  <a:cubicBezTo>
                    <a:pt x="101260" y="111604"/>
                    <a:pt x="84125" y="108309"/>
                    <a:pt x="67208" y="112605"/>
                  </a:cubicBezTo>
                  <a:cubicBezTo>
                    <a:pt x="42996" y="118758"/>
                    <a:pt x="23708" y="134636"/>
                    <a:pt x="12106" y="155315"/>
                  </a:cubicBezTo>
                  <a:cubicBezTo>
                    <a:pt x="591" y="175851"/>
                    <a:pt x="-3343" y="201158"/>
                    <a:pt x="3067" y="226324"/>
                  </a:cubicBezTo>
                  <a:cubicBezTo>
                    <a:pt x="9468" y="251498"/>
                    <a:pt x="25013" y="271815"/>
                    <a:pt x="44949" y="284378"/>
                  </a:cubicBezTo>
                  <a:cubicBezTo>
                    <a:pt x="65027" y="296999"/>
                    <a:pt x="89564" y="301723"/>
                    <a:pt x="113757" y="295580"/>
                  </a:cubicBezTo>
                  <a:cubicBezTo>
                    <a:pt x="145142" y="287588"/>
                    <a:pt x="167040" y="272339"/>
                    <a:pt x="181147" y="249488"/>
                  </a:cubicBezTo>
                  <a:cubicBezTo>
                    <a:pt x="194615" y="227686"/>
                    <a:pt x="200606" y="199292"/>
                    <a:pt x="200711" y="163992"/>
                  </a:cubicBezTo>
                  <a:cubicBezTo>
                    <a:pt x="200759" y="163659"/>
                    <a:pt x="200768" y="163297"/>
                    <a:pt x="200768" y="162944"/>
                  </a:cubicBezTo>
                  <a:lnTo>
                    <a:pt x="200768" y="8506"/>
                  </a:lnTo>
                  <a:cubicBezTo>
                    <a:pt x="200749" y="3810"/>
                    <a:pt x="196939" y="0"/>
                    <a:pt x="192243" y="0"/>
                  </a:cubicBezTo>
                  <a:close/>
                </a:path>
              </a:pathLst>
            </a:custGeom>
            <a:solidFill>
              <a:schemeClr val="bg1"/>
            </a:solidFill>
            <a:ln w="9525" cap="flat">
              <a:noFill/>
              <a:prstDash val="solid"/>
              <a:miter/>
            </a:ln>
          </p:spPr>
          <p:txBody>
            <a:bodyPr rtlCol="0" anchor="ctr"/>
            <a:lstStyle/>
            <a:p>
              <a:endParaRPr lang="uk-UA"/>
            </a:p>
          </p:txBody>
        </p:sp>
        <p:sp>
          <p:nvSpPr>
            <p:cNvPr id="44" name="Freeform: Shape 43">
              <a:extLst>
                <a:ext uri="{FF2B5EF4-FFF2-40B4-BE49-F238E27FC236}">
                  <a16:creationId xmlns:a16="http://schemas.microsoft.com/office/drawing/2014/main" xmlns="" id="{BA782EF3-3196-46AE-A185-F40D489F6D8C}"/>
                </a:ext>
              </a:extLst>
            </p:cNvPr>
            <p:cNvSpPr/>
            <p:nvPr/>
          </p:nvSpPr>
          <p:spPr>
            <a:xfrm>
              <a:off x="4655153" y="2646140"/>
              <a:ext cx="152400" cy="219075"/>
            </a:xfrm>
            <a:custGeom>
              <a:avLst/>
              <a:gdLst>
                <a:gd name="connsiteX0" fmla="*/ 104546 w 152400"/>
                <a:gd name="connsiteY0" fmla="*/ 77562 h 219075"/>
                <a:gd name="connsiteX1" fmla="*/ 66256 w 152400"/>
                <a:gd name="connsiteY1" fmla="*/ 83791 h 219075"/>
                <a:gd name="connsiteX2" fmla="*/ 43301 w 152400"/>
                <a:gd name="connsiteY2" fmla="*/ 115081 h 219075"/>
                <a:gd name="connsiteX3" fmla="*/ 43282 w 152400"/>
                <a:gd name="connsiteY3" fmla="*/ 115110 h 219075"/>
                <a:gd name="connsiteX4" fmla="*/ 43091 w 152400"/>
                <a:gd name="connsiteY4" fmla="*/ 115843 h 219075"/>
                <a:gd name="connsiteX5" fmla="*/ 48101 w 152400"/>
                <a:gd name="connsiteY5" fmla="*/ 155077 h 219075"/>
                <a:gd name="connsiteX6" fmla="*/ 78000 w 152400"/>
                <a:gd name="connsiteY6" fmla="*/ 178632 h 219075"/>
                <a:gd name="connsiteX7" fmla="*/ 78943 w 152400"/>
                <a:gd name="connsiteY7" fmla="*/ 179099 h 219075"/>
                <a:gd name="connsiteX8" fmla="*/ 79934 w 152400"/>
                <a:gd name="connsiteY8" fmla="*/ 179099 h 219075"/>
                <a:gd name="connsiteX9" fmla="*/ 101232 w 152400"/>
                <a:gd name="connsiteY9" fmla="*/ 175193 h 219075"/>
                <a:gd name="connsiteX10" fmla="*/ 114471 w 152400"/>
                <a:gd name="connsiteY10" fmla="*/ 157420 h 219075"/>
                <a:gd name="connsiteX11" fmla="*/ 114481 w 152400"/>
                <a:gd name="connsiteY11" fmla="*/ 157391 h 219075"/>
                <a:gd name="connsiteX12" fmla="*/ 114538 w 152400"/>
                <a:gd name="connsiteY12" fmla="*/ 157163 h 219075"/>
                <a:gd name="connsiteX13" fmla="*/ 114681 w 152400"/>
                <a:gd name="connsiteY13" fmla="*/ 156629 h 219075"/>
                <a:gd name="connsiteX14" fmla="*/ 114671 w 152400"/>
                <a:gd name="connsiteY14" fmla="*/ 156629 h 219075"/>
                <a:gd name="connsiteX15" fmla="*/ 114671 w 152400"/>
                <a:gd name="connsiteY15" fmla="*/ 156620 h 219075"/>
                <a:gd name="connsiteX16" fmla="*/ 114681 w 152400"/>
                <a:gd name="connsiteY16" fmla="*/ 156620 h 219075"/>
                <a:gd name="connsiteX17" fmla="*/ 111757 w 152400"/>
                <a:gd name="connsiteY17" fmla="*/ 133883 h 219075"/>
                <a:gd name="connsiteX18" fmla="*/ 93764 w 152400"/>
                <a:gd name="connsiteY18" fmla="*/ 119958 h 219075"/>
                <a:gd name="connsiteX19" fmla="*/ 93726 w 152400"/>
                <a:gd name="connsiteY19" fmla="*/ 119958 h 219075"/>
                <a:gd name="connsiteX20" fmla="*/ 93726 w 152400"/>
                <a:gd name="connsiteY20" fmla="*/ 119958 h 219075"/>
                <a:gd name="connsiteX21" fmla="*/ 91202 w 152400"/>
                <a:gd name="connsiteY21" fmla="*/ 130045 h 219075"/>
                <a:gd name="connsiteX22" fmla="*/ 89573 w 152400"/>
                <a:gd name="connsiteY22" fmla="*/ 136455 h 219075"/>
                <a:gd name="connsiteX23" fmla="*/ 96917 w 152400"/>
                <a:gd name="connsiteY23" fmla="*/ 142208 h 219075"/>
                <a:gd name="connsiteX24" fmla="*/ 98203 w 152400"/>
                <a:gd name="connsiteY24" fmla="*/ 152333 h 219075"/>
                <a:gd name="connsiteX25" fmla="*/ 98174 w 152400"/>
                <a:gd name="connsiteY25" fmla="*/ 152448 h 219075"/>
                <a:gd name="connsiteX26" fmla="*/ 92183 w 152400"/>
                <a:gd name="connsiteY26" fmla="*/ 160830 h 219075"/>
                <a:gd name="connsiteX27" fmla="*/ 82963 w 152400"/>
                <a:gd name="connsiteY27" fmla="*/ 162354 h 219075"/>
                <a:gd name="connsiteX28" fmla="*/ 82944 w 152400"/>
                <a:gd name="connsiteY28" fmla="*/ 162344 h 219075"/>
                <a:gd name="connsiteX29" fmla="*/ 62922 w 152400"/>
                <a:gd name="connsiteY29" fmla="*/ 146780 h 219075"/>
                <a:gd name="connsiteX30" fmla="*/ 59531 w 152400"/>
                <a:gd name="connsiteY30" fmla="*/ 120206 h 219075"/>
                <a:gd name="connsiteX31" fmla="*/ 59579 w 152400"/>
                <a:gd name="connsiteY31" fmla="*/ 120034 h 219075"/>
                <a:gd name="connsiteX32" fmla="*/ 75286 w 152400"/>
                <a:gd name="connsiteY32" fmla="*/ 98155 h 219075"/>
                <a:gd name="connsiteX33" fmla="*/ 100346 w 152400"/>
                <a:gd name="connsiteY33" fmla="*/ 94050 h 219075"/>
                <a:gd name="connsiteX34" fmla="*/ 133055 w 152400"/>
                <a:gd name="connsiteY34" fmla="*/ 119472 h 219075"/>
                <a:gd name="connsiteX35" fmla="*/ 138493 w 152400"/>
                <a:gd name="connsiteY35" fmla="*/ 162687 h 219075"/>
                <a:gd name="connsiteX36" fmla="*/ 113071 w 152400"/>
                <a:gd name="connsiteY36" fmla="*/ 198044 h 219075"/>
                <a:gd name="connsiteX37" fmla="*/ 72180 w 152400"/>
                <a:gd name="connsiteY37" fmla="*/ 204730 h 219075"/>
                <a:gd name="connsiteX38" fmla="*/ 29728 w 152400"/>
                <a:gd name="connsiteY38" fmla="*/ 176213 h 219075"/>
                <a:gd name="connsiteX39" fmla="*/ 17012 w 152400"/>
                <a:gd name="connsiteY39" fmla="*/ 117958 h 219075"/>
                <a:gd name="connsiteX40" fmla="*/ 17021 w 152400"/>
                <a:gd name="connsiteY40" fmla="*/ 117958 h 219075"/>
                <a:gd name="connsiteX41" fmla="*/ 17021 w 152400"/>
                <a:gd name="connsiteY41" fmla="*/ 0 h 219075"/>
                <a:gd name="connsiteX42" fmla="*/ 0 w 152400"/>
                <a:gd name="connsiteY42" fmla="*/ 0 h 219075"/>
                <a:gd name="connsiteX43" fmla="*/ 0 w 152400"/>
                <a:gd name="connsiteY43" fmla="*/ 117958 h 219075"/>
                <a:gd name="connsiteX44" fmla="*/ 48 w 152400"/>
                <a:gd name="connsiteY44" fmla="*/ 117958 h 219075"/>
                <a:gd name="connsiteX45" fmla="*/ 15307 w 152400"/>
                <a:gd name="connsiteY45" fmla="*/ 185128 h 219075"/>
                <a:gd name="connsiteX46" fmla="*/ 67999 w 152400"/>
                <a:gd name="connsiteY46" fmla="*/ 221228 h 219075"/>
                <a:gd name="connsiteX47" fmla="*/ 122120 w 152400"/>
                <a:gd name="connsiteY47" fmla="*/ 212417 h 219075"/>
                <a:gd name="connsiteX48" fmla="*/ 154991 w 152400"/>
                <a:gd name="connsiteY48" fmla="*/ 166878 h 219075"/>
                <a:gd name="connsiteX49" fmla="*/ 147885 w 152400"/>
                <a:gd name="connsiteY49" fmla="*/ 111157 h 219075"/>
                <a:gd name="connsiteX50" fmla="*/ 104546 w 152400"/>
                <a:gd name="connsiteY50" fmla="*/ 7756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400" h="219075">
                  <a:moveTo>
                    <a:pt x="104546" y="77562"/>
                  </a:moveTo>
                  <a:cubicBezTo>
                    <a:pt x="91069" y="74143"/>
                    <a:pt x="77419" y="76762"/>
                    <a:pt x="66256" y="83791"/>
                  </a:cubicBezTo>
                  <a:cubicBezTo>
                    <a:pt x="55426" y="90592"/>
                    <a:pt x="46949" y="101546"/>
                    <a:pt x="43301" y="115081"/>
                  </a:cubicBezTo>
                  <a:lnTo>
                    <a:pt x="43282" y="115110"/>
                  </a:lnTo>
                  <a:lnTo>
                    <a:pt x="43091" y="115843"/>
                  </a:lnTo>
                  <a:cubicBezTo>
                    <a:pt x="39548" y="129731"/>
                    <a:pt x="41729" y="143723"/>
                    <a:pt x="48101" y="155077"/>
                  </a:cubicBezTo>
                  <a:cubicBezTo>
                    <a:pt x="54435" y="166364"/>
                    <a:pt x="64875" y="175060"/>
                    <a:pt x="78000" y="178632"/>
                  </a:cubicBezTo>
                  <a:lnTo>
                    <a:pt x="78943" y="179099"/>
                  </a:lnTo>
                  <a:lnTo>
                    <a:pt x="79934" y="179099"/>
                  </a:lnTo>
                  <a:cubicBezTo>
                    <a:pt x="87449" y="180699"/>
                    <a:pt x="95012" y="179118"/>
                    <a:pt x="101232" y="175193"/>
                  </a:cubicBezTo>
                  <a:cubicBezTo>
                    <a:pt x="107423" y="171307"/>
                    <a:pt x="112290" y="165078"/>
                    <a:pt x="114471" y="157420"/>
                  </a:cubicBezTo>
                  <a:lnTo>
                    <a:pt x="114481" y="157391"/>
                  </a:lnTo>
                  <a:lnTo>
                    <a:pt x="114538" y="157163"/>
                  </a:lnTo>
                  <a:lnTo>
                    <a:pt x="114681" y="156629"/>
                  </a:lnTo>
                  <a:lnTo>
                    <a:pt x="114671" y="156629"/>
                  </a:lnTo>
                  <a:lnTo>
                    <a:pt x="114671" y="156620"/>
                  </a:lnTo>
                  <a:lnTo>
                    <a:pt x="114681" y="156620"/>
                  </a:lnTo>
                  <a:cubicBezTo>
                    <a:pt x="116729" y="148580"/>
                    <a:pt x="115462" y="140475"/>
                    <a:pt x="111757" y="133883"/>
                  </a:cubicBezTo>
                  <a:cubicBezTo>
                    <a:pt x="107985" y="127149"/>
                    <a:pt x="101679" y="121977"/>
                    <a:pt x="93764" y="119958"/>
                  </a:cubicBezTo>
                  <a:lnTo>
                    <a:pt x="93726" y="119958"/>
                  </a:lnTo>
                  <a:lnTo>
                    <a:pt x="93726" y="119958"/>
                  </a:lnTo>
                  <a:lnTo>
                    <a:pt x="91202" y="130045"/>
                  </a:lnTo>
                  <a:lnTo>
                    <a:pt x="89573" y="136455"/>
                  </a:lnTo>
                  <a:cubicBezTo>
                    <a:pt x="92783" y="137274"/>
                    <a:pt x="95345" y="139417"/>
                    <a:pt x="96917" y="142208"/>
                  </a:cubicBezTo>
                  <a:cubicBezTo>
                    <a:pt x="98536" y="145104"/>
                    <a:pt x="99098" y="148714"/>
                    <a:pt x="98203" y="152333"/>
                  </a:cubicBezTo>
                  <a:lnTo>
                    <a:pt x="98174" y="152448"/>
                  </a:lnTo>
                  <a:cubicBezTo>
                    <a:pt x="97231" y="156124"/>
                    <a:pt x="95012" y="159048"/>
                    <a:pt x="92183" y="160830"/>
                  </a:cubicBezTo>
                  <a:cubicBezTo>
                    <a:pt x="89487" y="162535"/>
                    <a:pt x="86201" y="163182"/>
                    <a:pt x="82963" y="162354"/>
                  </a:cubicBezTo>
                  <a:lnTo>
                    <a:pt x="82944" y="162344"/>
                  </a:lnTo>
                  <a:cubicBezTo>
                    <a:pt x="74171" y="160125"/>
                    <a:pt x="67170" y="154324"/>
                    <a:pt x="62922" y="146780"/>
                  </a:cubicBezTo>
                  <a:cubicBezTo>
                    <a:pt x="58636" y="139122"/>
                    <a:pt x="57169" y="129664"/>
                    <a:pt x="59531" y="120206"/>
                  </a:cubicBezTo>
                  <a:lnTo>
                    <a:pt x="59579" y="120034"/>
                  </a:lnTo>
                  <a:cubicBezTo>
                    <a:pt x="61998" y="110509"/>
                    <a:pt x="67828" y="102841"/>
                    <a:pt x="75286" y="98155"/>
                  </a:cubicBezTo>
                  <a:cubicBezTo>
                    <a:pt x="82610" y="93555"/>
                    <a:pt x="91545" y="91811"/>
                    <a:pt x="100346" y="94050"/>
                  </a:cubicBezTo>
                  <a:cubicBezTo>
                    <a:pt x="114690" y="97698"/>
                    <a:pt x="126140" y="107156"/>
                    <a:pt x="133055" y="119472"/>
                  </a:cubicBezTo>
                  <a:cubicBezTo>
                    <a:pt x="140037" y="131921"/>
                    <a:pt x="142408" y="147323"/>
                    <a:pt x="138493" y="162687"/>
                  </a:cubicBezTo>
                  <a:cubicBezTo>
                    <a:pt x="134588" y="178060"/>
                    <a:pt x="125149" y="190452"/>
                    <a:pt x="113071" y="198044"/>
                  </a:cubicBezTo>
                  <a:cubicBezTo>
                    <a:pt x="101117" y="205559"/>
                    <a:pt x="86535" y="208378"/>
                    <a:pt x="72180" y="204730"/>
                  </a:cubicBezTo>
                  <a:cubicBezTo>
                    <a:pt x="52149" y="199634"/>
                    <a:pt x="38357" y="190195"/>
                    <a:pt x="29728" y="176213"/>
                  </a:cubicBezTo>
                  <a:cubicBezTo>
                    <a:pt x="20879" y="161906"/>
                    <a:pt x="17002" y="142523"/>
                    <a:pt x="17012" y="117958"/>
                  </a:cubicBezTo>
                  <a:lnTo>
                    <a:pt x="17021" y="117958"/>
                  </a:lnTo>
                  <a:lnTo>
                    <a:pt x="17021" y="0"/>
                  </a:lnTo>
                  <a:lnTo>
                    <a:pt x="0" y="0"/>
                  </a:lnTo>
                  <a:lnTo>
                    <a:pt x="0" y="117958"/>
                  </a:lnTo>
                  <a:lnTo>
                    <a:pt x="48" y="117958"/>
                  </a:lnTo>
                  <a:cubicBezTo>
                    <a:pt x="38" y="145666"/>
                    <a:pt x="4696" y="167973"/>
                    <a:pt x="15307" y="185128"/>
                  </a:cubicBezTo>
                  <a:cubicBezTo>
                    <a:pt x="26365" y="203035"/>
                    <a:pt x="43491" y="214998"/>
                    <a:pt x="67999" y="221228"/>
                  </a:cubicBezTo>
                  <a:cubicBezTo>
                    <a:pt x="87020" y="226076"/>
                    <a:pt x="106318" y="222352"/>
                    <a:pt x="122120" y="212417"/>
                  </a:cubicBezTo>
                  <a:cubicBezTo>
                    <a:pt x="137779" y="202578"/>
                    <a:pt x="149971" y="186604"/>
                    <a:pt x="154991" y="166878"/>
                  </a:cubicBezTo>
                  <a:cubicBezTo>
                    <a:pt x="160010" y="147142"/>
                    <a:pt x="156924" y="127292"/>
                    <a:pt x="147885" y="111157"/>
                  </a:cubicBezTo>
                  <a:cubicBezTo>
                    <a:pt x="138760" y="94898"/>
                    <a:pt x="123596" y="82410"/>
                    <a:pt x="104546" y="77562"/>
                  </a:cubicBezTo>
                  <a:close/>
                </a:path>
              </a:pathLst>
            </a:custGeom>
            <a:solidFill>
              <a:schemeClr val="bg1"/>
            </a:solidFill>
            <a:ln w="9525" cap="flat">
              <a:noFill/>
              <a:prstDash val="solid"/>
              <a:miter/>
            </a:ln>
          </p:spPr>
          <p:txBody>
            <a:bodyPr rtlCol="0" anchor="ctr"/>
            <a:lstStyle/>
            <a:p>
              <a:endParaRPr lang="uk-UA"/>
            </a:p>
          </p:txBody>
        </p:sp>
      </p:grpSp>
      <p:pic>
        <p:nvPicPr>
          <p:cNvPr id="54" name="Picture 53">
            <a:extLst>
              <a:ext uri="{FF2B5EF4-FFF2-40B4-BE49-F238E27FC236}">
                <a16:creationId xmlns:a16="http://schemas.microsoft.com/office/drawing/2014/main" xmlns="" id="{A3834F6D-13CE-4790-8E7B-396A4FC1F554}"/>
              </a:ext>
            </a:extLst>
          </p:cNvPr>
          <p:cNvPicPr>
            <a:picLocks noChangeAspect="1"/>
          </p:cNvPicPr>
          <p:nvPr/>
        </p:nvPicPr>
        <p:blipFill>
          <a:blip r:embed="rId3"/>
          <a:stretch>
            <a:fillRect/>
          </a:stretch>
        </p:blipFill>
        <p:spPr>
          <a:xfrm>
            <a:off x="5882255" y="4308253"/>
            <a:ext cx="384081" cy="774259"/>
          </a:xfrm>
          <a:prstGeom prst="rect">
            <a:avLst/>
          </a:prstGeom>
        </p:spPr>
      </p:pic>
      <p:grpSp>
        <p:nvGrpSpPr>
          <p:cNvPr id="8" name="Group 7">
            <a:extLst>
              <a:ext uri="{FF2B5EF4-FFF2-40B4-BE49-F238E27FC236}">
                <a16:creationId xmlns:a16="http://schemas.microsoft.com/office/drawing/2014/main" xmlns="" id="{2B6B1A38-7F82-4D83-B89C-EB1A66D99F57}"/>
              </a:ext>
            </a:extLst>
          </p:cNvPr>
          <p:cNvGrpSpPr/>
          <p:nvPr/>
        </p:nvGrpSpPr>
        <p:grpSpPr>
          <a:xfrm>
            <a:off x="6492012" y="1609726"/>
            <a:ext cx="779376" cy="775664"/>
            <a:chOff x="6492012" y="1609726"/>
            <a:chExt cx="779376" cy="775664"/>
          </a:xfrm>
        </p:grpSpPr>
        <p:sp>
          <p:nvSpPr>
            <p:cNvPr id="58" name="Freeform: Shape 57">
              <a:extLst>
                <a:ext uri="{FF2B5EF4-FFF2-40B4-BE49-F238E27FC236}">
                  <a16:creationId xmlns:a16="http://schemas.microsoft.com/office/drawing/2014/main" xmlns="" id="{E253E82F-3AD5-4AD9-BE99-04851BED0FAC}"/>
                </a:ext>
              </a:extLst>
            </p:cNvPr>
            <p:cNvSpPr/>
            <p:nvPr/>
          </p:nvSpPr>
          <p:spPr>
            <a:xfrm>
              <a:off x="6492012" y="1609726"/>
              <a:ext cx="616509" cy="775664"/>
            </a:xfrm>
            <a:custGeom>
              <a:avLst/>
              <a:gdLst>
                <a:gd name="connsiteX0" fmla="*/ 43737 w 754224"/>
                <a:gd name="connsiteY0" fmla="*/ 869894 h 948932"/>
                <a:gd name="connsiteX1" fmla="*/ 214798 w 754224"/>
                <a:gd name="connsiteY1" fmla="*/ 869894 h 948932"/>
                <a:gd name="connsiteX2" fmla="*/ 556921 w 754224"/>
                <a:gd name="connsiteY2" fmla="*/ 113602 h 948932"/>
                <a:gd name="connsiteX3" fmla="*/ 681329 w 754224"/>
                <a:gd name="connsiteY3" fmla="*/ 13715 h 948932"/>
                <a:gd name="connsiteX4" fmla="*/ 743533 w 754224"/>
                <a:gd name="connsiteY4" fmla="*/ 67226 h 948932"/>
                <a:gd name="connsiteX5" fmla="*/ 471390 w 754224"/>
                <a:gd name="connsiteY5" fmla="*/ 334782 h 948932"/>
                <a:gd name="connsiteX6" fmla="*/ 405298 w 754224"/>
                <a:gd name="connsiteY6" fmla="*/ 277703 h 948932"/>
                <a:gd name="connsiteX7" fmla="*/ 529707 w 754224"/>
                <a:gd name="connsiteY7" fmla="*/ 159979 h 948932"/>
                <a:gd name="connsiteX8" fmla="*/ 273115 w 754224"/>
                <a:gd name="connsiteY8" fmla="*/ 869894 h 948932"/>
                <a:gd name="connsiteX9" fmla="*/ 444176 w 754224"/>
                <a:gd name="connsiteY9" fmla="*/ 869894 h 948932"/>
                <a:gd name="connsiteX10" fmla="*/ 490829 w 754224"/>
                <a:gd name="connsiteY10" fmla="*/ 909136 h 948932"/>
                <a:gd name="connsiteX11" fmla="*/ 444176 w 754224"/>
                <a:gd name="connsiteY11" fmla="*/ 951945 h 948932"/>
                <a:gd name="connsiteX12" fmla="*/ 43737 w 754224"/>
                <a:gd name="connsiteY12" fmla="*/ 951945 h 948932"/>
                <a:gd name="connsiteX13" fmla="*/ 43737 w 754224"/>
                <a:gd name="connsiteY13" fmla="*/ 869894 h 9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4224" h="948932">
                  <a:moveTo>
                    <a:pt x="43737" y="869894"/>
                  </a:moveTo>
                  <a:lnTo>
                    <a:pt x="214798" y="869894"/>
                  </a:lnTo>
                  <a:cubicBezTo>
                    <a:pt x="90390" y="-118280"/>
                    <a:pt x="556921" y="113602"/>
                    <a:pt x="556921" y="113602"/>
                  </a:cubicBezTo>
                  <a:cubicBezTo>
                    <a:pt x="584135" y="127872"/>
                    <a:pt x="658003" y="35119"/>
                    <a:pt x="681329" y="13715"/>
                  </a:cubicBezTo>
                  <a:cubicBezTo>
                    <a:pt x="720207" y="-25527"/>
                    <a:pt x="786299" y="27984"/>
                    <a:pt x="743533" y="67226"/>
                  </a:cubicBezTo>
                  <a:lnTo>
                    <a:pt x="471390" y="334782"/>
                  </a:lnTo>
                  <a:cubicBezTo>
                    <a:pt x="432513" y="374024"/>
                    <a:pt x="366421" y="316945"/>
                    <a:pt x="405298" y="277703"/>
                  </a:cubicBezTo>
                  <a:lnTo>
                    <a:pt x="529707" y="159979"/>
                  </a:lnTo>
                  <a:cubicBezTo>
                    <a:pt x="502492" y="149276"/>
                    <a:pt x="164258" y="10147"/>
                    <a:pt x="273115" y="869894"/>
                  </a:cubicBezTo>
                  <a:cubicBezTo>
                    <a:pt x="273115" y="869894"/>
                    <a:pt x="424737" y="869894"/>
                    <a:pt x="444176" y="869894"/>
                  </a:cubicBezTo>
                  <a:cubicBezTo>
                    <a:pt x="467503" y="869894"/>
                    <a:pt x="490829" y="887731"/>
                    <a:pt x="490829" y="909136"/>
                  </a:cubicBezTo>
                  <a:cubicBezTo>
                    <a:pt x="490829" y="930540"/>
                    <a:pt x="467503" y="951945"/>
                    <a:pt x="444176" y="951945"/>
                  </a:cubicBezTo>
                  <a:lnTo>
                    <a:pt x="43737" y="951945"/>
                  </a:lnTo>
                  <a:cubicBezTo>
                    <a:pt x="-14579" y="951945"/>
                    <a:pt x="-14579" y="869894"/>
                    <a:pt x="43737" y="869894"/>
                  </a:cubicBezTo>
                  <a:close/>
                </a:path>
              </a:pathLst>
            </a:custGeom>
            <a:solidFill>
              <a:schemeClr val="accent1"/>
            </a:solidFill>
            <a:ln w="3888" cap="flat">
              <a:noFill/>
              <a:prstDash val="solid"/>
              <a:miter/>
            </a:ln>
          </p:spPr>
          <p:txBody>
            <a:bodyPr rtlCol="0" anchor="ctr"/>
            <a:lstStyle/>
            <a:p>
              <a:endParaRPr lang="uk-UA"/>
            </a:p>
          </p:txBody>
        </p:sp>
        <p:sp>
          <p:nvSpPr>
            <p:cNvPr id="59" name="Freeform: Shape 58">
              <a:extLst>
                <a:ext uri="{FF2B5EF4-FFF2-40B4-BE49-F238E27FC236}">
                  <a16:creationId xmlns:a16="http://schemas.microsoft.com/office/drawing/2014/main" xmlns="" id="{DC8F977C-80EE-4C34-9F7F-D0BF32D58CB0}"/>
                </a:ext>
              </a:extLst>
            </p:cNvPr>
            <p:cNvSpPr/>
            <p:nvPr/>
          </p:nvSpPr>
          <p:spPr>
            <a:xfrm>
              <a:off x="6769283" y="2309119"/>
              <a:ext cx="79447" cy="8748"/>
            </a:xfrm>
            <a:custGeom>
              <a:avLst/>
              <a:gdLst>
                <a:gd name="connsiteX0" fmla="*/ 0 w 97193"/>
                <a:gd name="connsiteY0" fmla="*/ 0 h 10702"/>
                <a:gd name="connsiteX1" fmla="*/ 97194 w 97193"/>
                <a:gd name="connsiteY1" fmla="*/ 0 h 10702"/>
                <a:gd name="connsiteX2" fmla="*/ 97194 w 97193"/>
                <a:gd name="connsiteY2" fmla="*/ 10702 h 10702"/>
                <a:gd name="connsiteX3" fmla="*/ 0 w 97193"/>
                <a:gd name="connsiteY3" fmla="*/ 10702 h 10702"/>
              </a:gdLst>
              <a:ahLst/>
              <a:cxnLst>
                <a:cxn ang="0">
                  <a:pos x="connsiteX0" y="connsiteY0"/>
                </a:cxn>
                <a:cxn ang="0">
                  <a:pos x="connsiteX1" y="connsiteY1"/>
                </a:cxn>
                <a:cxn ang="0">
                  <a:pos x="connsiteX2" y="connsiteY2"/>
                </a:cxn>
                <a:cxn ang="0">
                  <a:pos x="connsiteX3" y="connsiteY3"/>
                </a:cxn>
              </a:cxnLst>
              <a:rect l="l" t="t" r="r" b="b"/>
              <a:pathLst>
                <a:path w="97193" h="10702">
                  <a:moveTo>
                    <a:pt x="0" y="0"/>
                  </a:moveTo>
                  <a:lnTo>
                    <a:pt x="97194" y="0"/>
                  </a:lnTo>
                  <a:lnTo>
                    <a:pt x="97194" y="10702"/>
                  </a:lnTo>
                  <a:lnTo>
                    <a:pt x="0" y="10702"/>
                  </a:lnTo>
                  <a:close/>
                </a:path>
              </a:pathLst>
            </a:custGeom>
            <a:solidFill>
              <a:schemeClr val="accent1"/>
            </a:solidFill>
            <a:ln w="3888" cap="flat">
              <a:noFill/>
              <a:prstDash val="solid"/>
              <a:miter/>
            </a:ln>
          </p:spPr>
          <p:txBody>
            <a:bodyPr rtlCol="0" anchor="ctr"/>
            <a:lstStyle/>
            <a:p>
              <a:endParaRPr lang="uk-UA"/>
            </a:p>
          </p:txBody>
        </p:sp>
        <p:sp>
          <p:nvSpPr>
            <p:cNvPr id="60" name="Freeform: Shape 59">
              <a:extLst>
                <a:ext uri="{FF2B5EF4-FFF2-40B4-BE49-F238E27FC236}">
                  <a16:creationId xmlns:a16="http://schemas.microsoft.com/office/drawing/2014/main" xmlns="" id="{1CB3A639-9E43-4CC1-A12F-E07F8B84D01D}"/>
                </a:ext>
              </a:extLst>
            </p:cNvPr>
            <p:cNvSpPr/>
            <p:nvPr/>
          </p:nvSpPr>
          <p:spPr>
            <a:xfrm>
              <a:off x="6778816" y="2300372"/>
              <a:ext cx="31779" cy="5832"/>
            </a:xfrm>
            <a:custGeom>
              <a:avLst/>
              <a:gdLst>
                <a:gd name="connsiteX0" fmla="*/ 0 w 38877"/>
                <a:gd name="connsiteY0" fmla="*/ 0 h 7134"/>
                <a:gd name="connsiteX1" fmla="*/ 38878 w 38877"/>
                <a:gd name="connsiteY1" fmla="*/ 0 h 7134"/>
                <a:gd name="connsiteX2" fmla="*/ 38878 w 38877"/>
                <a:gd name="connsiteY2" fmla="*/ 7135 h 7134"/>
                <a:gd name="connsiteX3" fmla="*/ 0 w 38877"/>
                <a:gd name="connsiteY3" fmla="*/ 7135 h 7134"/>
              </a:gdLst>
              <a:ahLst/>
              <a:cxnLst>
                <a:cxn ang="0">
                  <a:pos x="connsiteX0" y="connsiteY0"/>
                </a:cxn>
                <a:cxn ang="0">
                  <a:pos x="connsiteX1" y="connsiteY1"/>
                </a:cxn>
                <a:cxn ang="0">
                  <a:pos x="connsiteX2" y="connsiteY2"/>
                </a:cxn>
                <a:cxn ang="0">
                  <a:pos x="connsiteX3" y="connsiteY3"/>
                </a:cxn>
              </a:cxnLst>
              <a:rect l="l" t="t" r="r" b="b"/>
              <a:pathLst>
                <a:path w="38877" h="7134">
                  <a:moveTo>
                    <a:pt x="0" y="0"/>
                  </a:moveTo>
                  <a:lnTo>
                    <a:pt x="38878" y="0"/>
                  </a:lnTo>
                  <a:lnTo>
                    <a:pt x="38878" y="7135"/>
                  </a:lnTo>
                  <a:lnTo>
                    <a:pt x="0" y="7135"/>
                  </a:lnTo>
                  <a:close/>
                </a:path>
              </a:pathLst>
            </a:custGeom>
            <a:solidFill>
              <a:schemeClr val="accent1"/>
            </a:solidFill>
            <a:ln w="3888" cap="flat">
              <a:noFill/>
              <a:prstDash val="solid"/>
              <a:miter/>
            </a:ln>
          </p:spPr>
          <p:txBody>
            <a:bodyPr rtlCol="0" anchor="ctr"/>
            <a:lstStyle/>
            <a:p>
              <a:endParaRPr lang="uk-UA"/>
            </a:p>
          </p:txBody>
        </p:sp>
        <p:sp>
          <p:nvSpPr>
            <p:cNvPr id="61" name="Freeform: Shape 60">
              <a:extLst>
                <a:ext uri="{FF2B5EF4-FFF2-40B4-BE49-F238E27FC236}">
                  <a16:creationId xmlns:a16="http://schemas.microsoft.com/office/drawing/2014/main" xmlns="" id="{219C09EA-1D1C-41C2-B0FB-F5E908A63443}"/>
                </a:ext>
              </a:extLst>
            </p:cNvPr>
            <p:cNvSpPr/>
            <p:nvPr/>
          </p:nvSpPr>
          <p:spPr>
            <a:xfrm>
              <a:off x="6931354" y="1720082"/>
              <a:ext cx="152538" cy="142885"/>
            </a:xfrm>
            <a:custGeom>
              <a:avLst/>
              <a:gdLst>
                <a:gd name="connsiteX0" fmla="*/ 163286 w 186612"/>
                <a:gd name="connsiteY0" fmla="*/ 0 h 174803"/>
                <a:gd name="connsiteX1" fmla="*/ 0 w 186612"/>
                <a:gd name="connsiteY1" fmla="*/ 156966 h 174803"/>
                <a:gd name="connsiteX2" fmla="*/ 163286 w 186612"/>
                <a:gd name="connsiteY2" fmla="*/ 0 h 174803"/>
              </a:gdLst>
              <a:ahLst/>
              <a:cxnLst>
                <a:cxn ang="0">
                  <a:pos x="connsiteX0" y="connsiteY0"/>
                </a:cxn>
                <a:cxn ang="0">
                  <a:pos x="connsiteX1" y="connsiteY1"/>
                </a:cxn>
                <a:cxn ang="0">
                  <a:pos x="connsiteX2" y="connsiteY2"/>
                </a:cxn>
              </a:cxnLst>
              <a:rect l="l" t="t" r="r" b="b"/>
              <a:pathLst>
                <a:path w="186612" h="174803">
                  <a:moveTo>
                    <a:pt x="163286" y="0"/>
                  </a:moveTo>
                  <a:cubicBezTo>
                    <a:pt x="241041" y="96320"/>
                    <a:pt x="112745" y="224747"/>
                    <a:pt x="0" y="156966"/>
                  </a:cubicBezTo>
                  <a:lnTo>
                    <a:pt x="163286" y="0"/>
                  </a:lnTo>
                  <a:close/>
                </a:path>
              </a:pathLst>
            </a:custGeom>
            <a:solidFill>
              <a:schemeClr val="accent1"/>
            </a:solidFill>
            <a:ln w="3888" cap="flat">
              <a:noFill/>
              <a:prstDash val="solid"/>
              <a:miter/>
            </a:ln>
          </p:spPr>
          <p:txBody>
            <a:bodyPr rtlCol="0" anchor="ctr"/>
            <a:lstStyle/>
            <a:p>
              <a:endParaRPr lang="uk-UA"/>
            </a:p>
          </p:txBody>
        </p:sp>
        <p:sp>
          <p:nvSpPr>
            <p:cNvPr id="62" name="Freeform: Shape 61">
              <a:extLst>
                <a:ext uri="{FF2B5EF4-FFF2-40B4-BE49-F238E27FC236}">
                  <a16:creationId xmlns:a16="http://schemas.microsoft.com/office/drawing/2014/main" xmlns="" id="{84348736-0E46-47C1-8D45-D75A1690075B}"/>
                </a:ext>
              </a:extLst>
            </p:cNvPr>
            <p:cNvSpPr/>
            <p:nvPr/>
          </p:nvSpPr>
          <p:spPr>
            <a:xfrm>
              <a:off x="6905931" y="1871715"/>
              <a:ext cx="79447" cy="163297"/>
            </a:xfrm>
            <a:custGeom>
              <a:avLst/>
              <a:gdLst>
                <a:gd name="connsiteX0" fmla="*/ 42765 w 97193"/>
                <a:gd name="connsiteY0" fmla="*/ 0 h 199775"/>
                <a:gd name="connsiteX1" fmla="*/ 97194 w 97193"/>
                <a:gd name="connsiteY1" fmla="*/ 10702 h 199775"/>
                <a:gd name="connsiteX2" fmla="*/ 58316 w 97193"/>
                <a:gd name="connsiteY2" fmla="*/ 199775 h 199775"/>
                <a:gd name="connsiteX3" fmla="*/ 0 w 97193"/>
                <a:gd name="connsiteY3" fmla="*/ 189073 h 199775"/>
              </a:gdLst>
              <a:ahLst/>
              <a:cxnLst>
                <a:cxn ang="0">
                  <a:pos x="connsiteX0" y="connsiteY0"/>
                </a:cxn>
                <a:cxn ang="0">
                  <a:pos x="connsiteX1" y="connsiteY1"/>
                </a:cxn>
                <a:cxn ang="0">
                  <a:pos x="connsiteX2" y="connsiteY2"/>
                </a:cxn>
                <a:cxn ang="0">
                  <a:pos x="connsiteX3" y="connsiteY3"/>
                </a:cxn>
              </a:cxnLst>
              <a:rect l="l" t="t" r="r" b="b"/>
              <a:pathLst>
                <a:path w="97193" h="199775">
                  <a:moveTo>
                    <a:pt x="42765" y="0"/>
                  </a:moveTo>
                  <a:lnTo>
                    <a:pt x="97194" y="10702"/>
                  </a:lnTo>
                  <a:lnTo>
                    <a:pt x="58316" y="199775"/>
                  </a:lnTo>
                  <a:lnTo>
                    <a:pt x="0" y="189073"/>
                  </a:lnTo>
                  <a:close/>
                </a:path>
              </a:pathLst>
            </a:custGeom>
            <a:solidFill>
              <a:schemeClr val="accent1"/>
            </a:solidFill>
            <a:ln w="3888" cap="flat">
              <a:noFill/>
              <a:prstDash val="solid"/>
              <a:miter/>
            </a:ln>
          </p:spPr>
          <p:txBody>
            <a:bodyPr rtlCol="0" anchor="ctr"/>
            <a:lstStyle/>
            <a:p>
              <a:endParaRPr lang="uk-UA"/>
            </a:p>
          </p:txBody>
        </p:sp>
        <p:sp>
          <p:nvSpPr>
            <p:cNvPr id="63" name="Freeform: Shape 62">
              <a:extLst>
                <a:ext uri="{FF2B5EF4-FFF2-40B4-BE49-F238E27FC236}">
                  <a16:creationId xmlns:a16="http://schemas.microsoft.com/office/drawing/2014/main" xmlns="" id="{C0402F90-EE78-4938-A96B-8B49A90AF83F}"/>
                </a:ext>
              </a:extLst>
            </p:cNvPr>
            <p:cNvSpPr/>
            <p:nvPr/>
          </p:nvSpPr>
          <p:spPr>
            <a:xfrm>
              <a:off x="7093427" y="1696753"/>
              <a:ext cx="177961" cy="81649"/>
            </a:xfrm>
            <a:custGeom>
              <a:avLst/>
              <a:gdLst>
                <a:gd name="connsiteX0" fmla="*/ 15551 w 217714"/>
                <a:gd name="connsiteY0" fmla="*/ 99888 h 99887"/>
                <a:gd name="connsiteX1" fmla="*/ 0 w 217714"/>
                <a:gd name="connsiteY1" fmla="*/ 49944 h 99887"/>
                <a:gd name="connsiteX2" fmla="*/ 202163 w 217714"/>
                <a:gd name="connsiteY2" fmla="*/ 0 h 99887"/>
                <a:gd name="connsiteX3" fmla="*/ 217714 w 217714"/>
                <a:gd name="connsiteY3" fmla="*/ 53511 h 99887"/>
              </a:gdLst>
              <a:ahLst/>
              <a:cxnLst>
                <a:cxn ang="0">
                  <a:pos x="connsiteX0" y="connsiteY0"/>
                </a:cxn>
                <a:cxn ang="0">
                  <a:pos x="connsiteX1" y="connsiteY1"/>
                </a:cxn>
                <a:cxn ang="0">
                  <a:pos x="connsiteX2" y="connsiteY2"/>
                </a:cxn>
                <a:cxn ang="0">
                  <a:pos x="connsiteX3" y="connsiteY3"/>
                </a:cxn>
              </a:cxnLst>
              <a:rect l="l" t="t" r="r" b="b"/>
              <a:pathLst>
                <a:path w="217714" h="99887">
                  <a:moveTo>
                    <a:pt x="15551" y="99888"/>
                  </a:moveTo>
                  <a:lnTo>
                    <a:pt x="0" y="49944"/>
                  </a:lnTo>
                  <a:lnTo>
                    <a:pt x="202163" y="0"/>
                  </a:lnTo>
                  <a:lnTo>
                    <a:pt x="217714" y="53511"/>
                  </a:lnTo>
                  <a:close/>
                </a:path>
              </a:pathLst>
            </a:custGeom>
            <a:solidFill>
              <a:schemeClr val="accent1"/>
            </a:solidFill>
            <a:ln w="3888" cap="flat">
              <a:noFill/>
              <a:prstDash val="solid"/>
              <a:miter/>
            </a:ln>
          </p:spPr>
          <p:txBody>
            <a:bodyPr rtlCol="0" anchor="ctr"/>
            <a:lstStyle/>
            <a:p>
              <a:endParaRPr lang="uk-UA"/>
            </a:p>
          </p:txBody>
        </p:sp>
        <p:sp>
          <p:nvSpPr>
            <p:cNvPr id="64" name="Freeform: Shape 63">
              <a:extLst>
                <a:ext uri="{FF2B5EF4-FFF2-40B4-BE49-F238E27FC236}">
                  <a16:creationId xmlns:a16="http://schemas.microsoft.com/office/drawing/2014/main" xmlns="" id="{AE8F011A-374B-460F-AE28-70ABF2DB81A2}"/>
                </a:ext>
              </a:extLst>
            </p:cNvPr>
            <p:cNvSpPr/>
            <p:nvPr/>
          </p:nvSpPr>
          <p:spPr>
            <a:xfrm>
              <a:off x="7013980" y="1860051"/>
              <a:ext cx="120760" cy="157465"/>
            </a:xfrm>
            <a:custGeom>
              <a:avLst/>
              <a:gdLst>
                <a:gd name="connsiteX0" fmla="*/ 0 w 147734"/>
                <a:gd name="connsiteY0" fmla="*/ 24972 h 192640"/>
                <a:gd name="connsiteX1" fmla="*/ 50541 w 147734"/>
                <a:gd name="connsiteY1" fmla="*/ 0 h 192640"/>
                <a:gd name="connsiteX2" fmla="*/ 147735 w 147734"/>
                <a:gd name="connsiteY2" fmla="*/ 171236 h 192640"/>
                <a:gd name="connsiteX3" fmla="*/ 97194 w 147734"/>
                <a:gd name="connsiteY3" fmla="*/ 192640 h 192640"/>
              </a:gdLst>
              <a:ahLst/>
              <a:cxnLst>
                <a:cxn ang="0">
                  <a:pos x="connsiteX0" y="connsiteY0"/>
                </a:cxn>
                <a:cxn ang="0">
                  <a:pos x="connsiteX1" y="connsiteY1"/>
                </a:cxn>
                <a:cxn ang="0">
                  <a:pos x="connsiteX2" y="connsiteY2"/>
                </a:cxn>
                <a:cxn ang="0">
                  <a:pos x="connsiteX3" y="connsiteY3"/>
                </a:cxn>
              </a:cxnLst>
              <a:rect l="l" t="t" r="r" b="b"/>
              <a:pathLst>
                <a:path w="147734" h="192640">
                  <a:moveTo>
                    <a:pt x="0" y="24972"/>
                  </a:moveTo>
                  <a:lnTo>
                    <a:pt x="50541" y="0"/>
                  </a:lnTo>
                  <a:lnTo>
                    <a:pt x="147735" y="171236"/>
                  </a:lnTo>
                  <a:lnTo>
                    <a:pt x="97194" y="192640"/>
                  </a:lnTo>
                  <a:close/>
                </a:path>
              </a:pathLst>
            </a:custGeom>
            <a:solidFill>
              <a:schemeClr val="accent1"/>
            </a:solidFill>
            <a:ln w="3888" cap="flat">
              <a:noFill/>
              <a:prstDash val="solid"/>
              <a:miter/>
            </a:ln>
          </p:spPr>
          <p:txBody>
            <a:bodyPr rtlCol="0" anchor="ctr"/>
            <a:lstStyle/>
            <a:p>
              <a:endParaRPr lang="uk-UA"/>
            </a:p>
          </p:txBody>
        </p:sp>
        <p:sp>
          <p:nvSpPr>
            <p:cNvPr id="65" name="Freeform: Shape 64">
              <a:extLst>
                <a:ext uri="{FF2B5EF4-FFF2-40B4-BE49-F238E27FC236}">
                  <a16:creationId xmlns:a16="http://schemas.microsoft.com/office/drawing/2014/main" xmlns="" id="{1EC4EC82-433F-4746-948D-F4AAFEEE50D6}"/>
                </a:ext>
              </a:extLst>
            </p:cNvPr>
            <p:cNvSpPr/>
            <p:nvPr/>
          </p:nvSpPr>
          <p:spPr>
            <a:xfrm>
              <a:off x="7083893" y="1801730"/>
              <a:ext cx="174784" cy="99145"/>
            </a:xfrm>
            <a:custGeom>
              <a:avLst/>
              <a:gdLst>
                <a:gd name="connsiteX0" fmla="*/ 0 w 213826"/>
                <a:gd name="connsiteY0" fmla="*/ 49944 h 121292"/>
                <a:gd name="connsiteX1" fmla="*/ 19439 w 213826"/>
                <a:gd name="connsiteY1" fmla="*/ 0 h 121292"/>
                <a:gd name="connsiteX2" fmla="*/ 213827 w 213826"/>
                <a:gd name="connsiteY2" fmla="*/ 74916 h 121292"/>
                <a:gd name="connsiteX3" fmla="*/ 190500 w 213826"/>
                <a:gd name="connsiteY3" fmla="*/ 121292 h 121292"/>
              </a:gdLst>
              <a:ahLst/>
              <a:cxnLst>
                <a:cxn ang="0">
                  <a:pos x="connsiteX0" y="connsiteY0"/>
                </a:cxn>
                <a:cxn ang="0">
                  <a:pos x="connsiteX1" y="connsiteY1"/>
                </a:cxn>
                <a:cxn ang="0">
                  <a:pos x="connsiteX2" y="connsiteY2"/>
                </a:cxn>
                <a:cxn ang="0">
                  <a:pos x="connsiteX3" y="connsiteY3"/>
                </a:cxn>
              </a:cxnLst>
              <a:rect l="l" t="t" r="r" b="b"/>
              <a:pathLst>
                <a:path w="213826" h="121292">
                  <a:moveTo>
                    <a:pt x="0" y="49944"/>
                  </a:moveTo>
                  <a:lnTo>
                    <a:pt x="19439" y="0"/>
                  </a:lnTo>
                  <a:lnTo>
                    <a:pt x="213827" y="74916"/>
                  </a:lnTo>
                  <a:lnTo>
                    <a:pt x="190500" y="121292"/>
                  </a:lnTo>
                  <a:close/>
                </a:path>
              </a:pathLst>
            </a:custGeom>
            <a:solidFill>
              <a:schemeClr val="accent1"/>
            </a:solidFill>
            <a:ln w="3888" cap="flat">
              <a:noFill/>
              <a:prstDash val="solid"/>
              <a:miter/>
            </a:ln>
          </p:spPr>
          <p:txBody>
            <a:bodyPr rtlCol="0" anchor="ctr"/>
            <a:lstStyle/>
            <a:p>
              <a:endParaRPr lang="uk-UA"/>
            </a:p>
          </p:txBody>
        </p:sp>
      </p:grpSp>
      <p:grpSp>
        <p:nvGrpSpPr>
          <p:cNvPr id="73" name="Group 72">
            <a:extLst>
              <a:ext uri="{FF2B5EF4-FFF2-40B4-BE49-F238E27FC236}">
                <a16:creationId xmlns:a16="http://schemas.microsoft.com/office/drawing/2014/main" xmlns="" id="{345C2414-E582-4806-974E-85B9CBA5D044}"/>
              </a:ext>
            </a:extLst>
          </p:cNvPr>
          <p:cNvGrpSpPr/>
          <p:nvPr/>
        </p:nvGrpSpPr>
        <p:grpSpPr>
          <a:xfrm>
            <a:off x="9169295" y="2618726"/>
            <a:ext cx="538656" cy="1174052"/>
            <a:chOff x="9169295" y="2618726"/>
            <a:chExt cx="538656" cy="1174052"/>
          </a:xfrm>
        </p:grpSpPr>
        <p:sp>
          <p:nvSpPr>
            <p:cNvPr id="70" name="Freeform: Shape 69">
              <a:extLst>
                <a:ext uri="{FF2B5EF4-FFF2-40B4-BE49-F238E27FC236}">
                  <a16:creationId xmlns:a16="http://schemas.microsoft.com/office/drawing/2014/main" xmlns="" id="{2C6D8874-2E49-4DB4-8E56-44D9F28E2FE0}"/>
                </a:ext>
              </a:extLst>
            </p:cNvPr>
            <p:cNvSpPr/>
            <p:nvPr/>
          </p:nvSpPr>
          <p:spPr>
            <a:xfrm>
              <a:off x="9283746" y="2618726"/>
              <a:ext cx="319642" cy="275399"/>
            </a:xfrm>
            <a:custGeom>
              <a:avLst/>
              <a:gdLst>
                <a:gd name="connsiteX0" fmla="*/ 406722 w 683958"/>
                <a:gd name="connsiteY0" fmla="*/ 26019 h 275399"/>
                <a:gd name="connsiteX1" fmla="*/ 619585 w 683958"/>
                <a:gd name="connsiteY1" fmla="*/ 163769 h 275399"/>
                <a:gd name="connsiteX2" fmla="*/ 277483 w 683958"/>
                <a:gd name="connsiteY2" fmla="*/ 249479 h 275399"/>
                <a:gd name="connsiteX3" fmla="*/ 64620 w 683958"/>
                <a:gd name="connsiteY3" fmla="*/ 111730 h 275399"/>
                <a:gd name="connsiteX4" fmla="*/ 406722 w 683958"/>
                <a:gd name="connsiteY4" fmla="*/ 26019 h 27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58" h="275399">
                  <a:moveTo>
                    <a:pt x="406722" y="26019"/>
                  </a:moveTo>
                  <a:cubicBezTo>
                    <a:pt x="559972" y="40390"/>
                    <a:pt x="655274" y="102062"/>
                    <a:pt x="619585" y="163769"/>
                  </a:cubicBezTo>
                  <a:cubicBezTo>
                    <a:pt x="583897" y="225475"/>
                    <a:pt x="430732" y="263849"/>
                    <a:pt x="277483" y="249479"/>
                  </a:cubicBezTo>
                  <a:cubicBezTo>
                    <a:pt x="124233" y="235109"/>
                    <a:pt x="28931" y="173436"/>
                    <a:pt x="64620" y="111730"/>
                  </a:cubicBezTo>
                  <a:cubicBezTo>
                    <a:pt x="100308" y="50023"/>
                    <a:pt x="253473" y="11649"/>
                    <a:pt x="406722" y="26019"/>
                  </a:cubicBezTo>
                  <a:close/>
                </a:path>
              </a:pathLst>
            </a:custGeom>
            <a:solidFill>
              <a:schemeClr val="bg1"/>
            </a:solidFill>
            <a:ln w="12665" cap="flat">
              <a:noFill/>
              <a:prstDash val="solid"/>
              <a:miter/>
            </a:ln>
          </p:spPr>
          <p:txBody>
            <a:bodyPr rtlCol="0" anchor="ctr"/>
            <a:lstStyle/>
            <a:p>
              <a:endParaRPr lang="uk-UA"/>
            </a:p>
          </p:txBody>
        </p:sp>
        <p:sp>
          <p:nvSpPr>
            <p:cNvPr id="71" name="Freeform: Shape 70">
              <a:extLst>
                <a:ext uri="{FF2B5EF4-FFF2-40B4-BE49-F238E27FC236}">
                  <a16:creationId xmlns:a16="http://schemas.microsoft.com/office/drawing/2014/main" xmlns="" id="{C179D98E-A4E0-4903-8B7A-79D05853B57F}"/>
                </a:ext>
              </a:extLst>
            </p:cNvPr>
            <p:cNvSpPr/>
            <p:nvPr/>
          </p:nvSpPr>
          <p:spPr>
            <a:xfrm>
              <a:off x="9169295" y="2905381"/>
              <a:ext cx="538656" cy="887397"/>
            </a:xfrm>
            <a:custGeom>
              <a:avLst/>
              <a:gdLst>
                <a:gd name="connsiteX0" fmla="*/ 944660 w 1152596"/>
                <a:gd name="connsiteY0" fmla="*/ 10679 h 887396"/>
                <a:gd name="connsiteX1" fmla="*/ 853352 w 1152596"/>
                <a:gd name="connsiteY1" fmla="*/ 1000 h 887396"/>
                <a:gd name="connsiteX2" fmla="*/ 831668 w 1152596"/>
                <a:gd name="connsiteY2" fmla="*/ 0 h 887396"/>
                <a:gd name="connsiteX3" fmla="*/ 342321 w 1152596"/>
                <a:gd name="connsiteY3" fmla="*/ 0 h 887396"/>
                <a:gd name="connsiteX4" fmla="*/ 323107 w 1152596"/>
                <a:gd name="connsiteY4" fmla="*/ 765 h 887396"/>
                <a:gd name="connsiteX5" fmla="*/ 302588 w 1152596"/>
                <a:gd name="connsiteY5" fmla="*/ 2361 h 887396"/>
                <a:gd name="connsiteX6" fmla="*/ 81822 w 1152596"/>
                <a:gd name="connsiteY6" fmla="*/ 74011 h 887396"/>
                <a:gd name="connsiteX7" fmla="*/ 0 w 1152596"/>
                <a:gd name="connsiteY7" fmla="*/ 177484 h 887396"/>
                <a:gd name="connsiteX8" fmla="*/ 58352 w 1152596"/>
                <a:gd name="connsiteY8" fmla="*/ 246972 h 887396"/>
                <a:gd name="connsiteX9" fmla="*/ 241209 w 1152596"/>
                <a:gd name="connsiteY9" fmla="*/ 278689 h 887396"/>
                <a:gd name="connsiteX10" fmla="*/ 242032 w 1152596"/>
                <a:gd name="connsiteY10" fmla="*/ 278683 h 887396"/>
                <a:gd name="connsiteX11" fmla="*/ 242032 w 1152596"/>
                <a:gd name="connsiteY11" fmla="*/ 278668 h 887396"/>
                <a:gd name="connsiteX12" fmla="*/ 244414 w 1152596"/>
                <a:gd name="connsiteY12" fmla="*/ 278673 h 887396"/>
                <a:gd name="connsiteX13" fmla="*/ 245300 w 1152596"/>
                <a:gd name="connsiteY13" fmla="*/ 278673 h 887396"/>
                <a:gd name="connsiteX14" fmla="*/ 394973 w 1152596"/>
                <a:gd name="connsiteY14" fmla="*/ 267667 h 887396"/>
                <a:gd name="connsiteX15" fmla="*/ 602136 w 1152596"/>
                <a:gd name="connsiteY15" fmla="*/ 227944 h 887396"/>
                <a:gd name="connsiteX16" fmla="*/ 637538 w 1152596"/>
                <a:gd name="connsiteY16" fmla="*/ 172038 h 887396"/>
                <a:gd name="connsiteX17" fmla="*/ 498707 w 1152596"/>
                <a:gd name="connsiteY17" fmla="*/ 157783 h 887396"/>
                <a:gd name="connsiteX18" fmla="*/ 362751 w 1152596"/>
                <a:gd name="connsiteY18" fmla="*/ 185466 h 887396"/>
                <a:gd name="connsiteX19" fmla="*/ 245288 w 1152596"/>
                <a:gd name="connsiteY19" fmla="*/ 197079 h 887396"/>
                <a:gd name="connsiteX20" fmla="*/ 244401 w 1152596"/>
                <a:gd name="connsiteY20" fmla="*/ 197012 h 887396"/>
                <a:gd name="connsiteX21" fmla="*/ 244401 w 1152596"/>
                <a:gd name="connsiteY21" fmla="*/ 197058 h 887396"/>
                <a:gd name="connsiteX22" fmla="*/ 211875 w 1152596"/>
                <a:gd name="connsiteY22" fmla="*/ 193733 h 887396"/>
                <a:gd name="connsiteX23" fmla="*/ 202642 w 1152596"/>
                <a:gd name="connsiteY23" fmla="*/ 177490 h 887396"/>
                <a:gd name="connsiteX24" fmla="*/ 244401 w 1152596"/>
                <a:gd name="connsiteY24" fmla="*/ 123343 h 887396"/>
                <a:gd name="connsiteX25" fmla="*/ 244401 w 1152596"/>
                <a:gd name="connsiteY25" fmla="*/ 186833 h 887396"/>
                <a:gd name="connsiteX26" fmla="*/ 246212 w 1152596"/>
                <a:gd name="connsiteY26" fmla="*/ 186894 h 887396"/>
                <a:gd name="connsiteX27" fmla="*/ 247719 w 1152596"/>
                <a:gd name="connsiteY27" fmla="*/ 186894 h 887396"/>
                <a:gd name="connsiteX28" fmla="*/ 358711 w 1152596"/>
                <a:gd name="connsiteY28" fmla="*/ 175159 h 887396"/>
                <a:gd name="connsiteX29" fmla="*/ 333024 w 1152596"/>
                <a:gd name="connsiteY29" fmla="*/ 109609 h 887396"/>
                <a:gd name="connsiteX30" fmla="*/ 681843 w 1152596"/>
                <a:gd name="connsiteY30" fmla="*/ 87439 h 887396"/>
                <a:gd name="connsiteX31" fmla="*/ 766388 w 1152596"/>
                <a:gd name="connsiteY31" fmla="*/ 303138 h 887396"/>
                <a:gd name="connsiteX32" fmla="*/ 417582 w 1152596"/>
                <a:gd name="connsiteY32" fmla="*/ 325307 h 887396"/>
                <a:gd name="connsiteX33" fmla="*/ 399014 w 1152596"/>
                <a:gd name="connsiteY33" fmla="*/ 277929 h 887396"/>
                <a:gd name="connsiteX34" fmla="*/ 245554 w 1152596"/>
                <a:gd name="connsiteY34" fmla="*/ 288873 h 887396"/>
                <a:gd name="connsiteX35" fmla="*/ 244414 w 1152596"/>
                <a:gd name="connsiteY35" fmla="*/ 288843 h 887396"/>
                <a:gd name="connsiteX36" fmla="*/ 244414 w 1152596"/>
                <a:gd name="connsiteY36" fmla="*/ 291627 h 887396"/>
                <a:gd name="connsiteX37" fmla="*/ 244414 w 1152596"/>
                <a:gd name="connsiteY37" fmla="*/ 388216 h 887396"/>
                <a:gd name="connsiteX38" fmla="*/ 244414 w 1152596"/>
                <a:gd name="connsiteY38" fmla="*/ 826814 h 887396"/>
                <a:gd name="connsiteX39" fmla="*/ 401002 w 1152596"/>
                <a:gd name="connsiteY39" fmla="*/ 889865 h 887396"/>
                <a:gd name="connsiteX40" fmla="*/ 557616 w 1152596"/>
                <a:gd name="connsiteY40" fmla="*/ 826814 h 887396"/>
                <a:gd name="connsiteX41" fmla="*/ 557616 w 1152596"/>
                <a:gd name="connsiteY41" fmla="*/ 427628 h 887396"/>
                <a:gd name="connsiteX42" fmla="*/ 616322 w 1152596"/>
                <a:gd name="connsiteY42" fmla="*/ 427628 h 887396"/>
                <a:gd name="connsiteX43" fmla="*/ 616322 w 1152596"/>
                <a:gd name="connsiteY43" fmla="*/ 826814 h 887396"/>
                <a:gd name="connsiteX44" fmla="*/ 772911 w 1152596"/>
                <a:gd name="connsiteY44" fmla="*/ 889865 h 887396"/>
                <a:gd name="connsiteX45" fmla="*/ 929524 w 1152596"/>
                <a:gd name="connsiteY45" fmla="*/ 826814 h 887396"/>
                <a:gd name="connsiteX46" fmla="*/ 929524 w 1152596"/>
                <a:gd name="connsiteY46" fmla="*/ 429760 h 887396"/>
                <a:gd name="connsiteX47" fmla="*/ 1000567 w 1152596"/>
                <a:gd name="connsiteY47" fmla="*/ 405918 h 887396"/>
                <a:gd name="connsiteX48" fmla="*/ 1153305 w 1152596"/>
                <a:gd name="connsiteY48" fmla="*/ 164464 h 887396"/>
                <a:gd name="connsiteX49" fmla="*/ 1109887 w 1152596"/>
                <a:gd name="connsiteY49" fmla="*/ 76296 h 887396"/>
                <a:gd name="connsiteX50" fmla="*/ 944660 w 1152596"/>
                <a:gd name="connsiteY50" fmla="*/ 10679 h 887396"/>
                <a:gd name="connsiteX51" fmla="*/ 929562 w 1152596"/>
                <a:gd name="connsiteY51" fmla="*/ 233967 h 887396"/>
                <a:gd name="connsiteX52" fmla="*/ 929562 w 1152596"/>
                <a:gd name="connsiteY52" fmla="*/ 113770 h 887396"/>
                <a:gd name="connsiteX53" fmla="*/ 950676 w 1152596"/>
                <a:gd name="connsiteY53" fmla="*/ 164459 h 887396"/>
                <a:gd name="connsiteX54" fmla="*/ 929562 w 1152596"/>
                <a:gd name="connsiteY54" fmla="*/ 233967 h 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52596" h="887396">
                  <a:moveTo>
                    <a:pt x="944660" y="10679"/>
                  </a:moveTo>
                  <a:cubicBezTo>
                    <a:pt x="905307" y="3907"/>
                    <a:pt x="872427" y="1729"/>
                    <a:pt x="853352" y="1000"/>
                  </a:cubicBezTo>
                  <a:cubicBezTo>
                    <a:pt x="846373" y="362"/>
                    <a:pt x="839128" y="0"/>
                    <a:pt x="831668" y="0"/>
                  </a:cubicBezTo>
                  <a:lnTo>
                    <a:pt x="342321" y="0"/>
                  </a:lnTo>
                  <a:cubicBezTo>
                    <a:pt x="335735" y="0"/>
                    <a:pt x="329326" y="270"/>
                    <a:pt x="323107" y="765"/>
                  </a:cubicBezTo>
                  <a:cubicBezTo>
                    <a:pt x="316280" y="1010"/>
                    <a:pt x="309402" y="1530"/>
                    <a:pt x="302588" y="2361"/>
                  </a:cubicBezTo>
                  <a:cubicBezTo>
                    <a:pt x="204630" y="14632"/>
                    <a:pt x="132612" y="42733"/>
                    <a:pt x="81822" y="74011"/>
                  </a:cubicBezTo>
                  <a:cubicBezTo>
                    <a:pt x="31563" y="105677"/>
                    <a:pt x="671" y="141407"/>
                    <a:pt x="0" y="177484"/>
                  </a:cubicBezTo>
                  <a:cubicBezTo>
                    <a:pt x="76" y="200904"/>
                    <a:pt x="14300" y="226189"/>
                    <a:pt x="58352" y="246972"/>
                  </a:cubicBezTo>
                  <a:cubicBezTo>
                    <a:pt x="101327" y="267581"/>
                    <a:pt x="170635" y="278689"/>
                    <a:pt x="241209" y="278689"/>
                  </a:cubicBezTo>
                  <a:cubicBezTo>
                    <a:pt x="241501" y="278689"/>
                    <a:pt x="241767" y="278683"/>
                    <a:pt x="242032" y="278683"/>
                  </a:cubicBezTo>
                  <a:lnTo>
                    <a:pt x="242032" y="278668"/>
                  </a:lnTo>
                  <a:cubicBezTo>
                    <a:pt x="242235" y="278663"/>
                    <a:pt x="243514" y="278668"/>
                    <a:pt x="244414" y="278673"/>
                  </a:cubicBezTo>
                  <a:cubicBezTo>
                    <a:pt x="244844" y="278673"/>
                    <a:pt x="245212" y="278673"/>
                    <a:pt x="245300" y="278673"/>
                  </a:cubicBezTo>
                  <a:cubicBezTo>
                    <a:pt x="292177" y="278495"/>
                    <a:pt x="341422" y="274853"/>
                    <a:pt x="394973" y="267667"/>
                  </a:cubicBezTo>
                  <a:cubicBezTo>
                    <a:pt x="457099" y="259329"/>
                    <a:pt x="525065" y="246212"/>
                    <a:pt x="602136" y="227944"/>
                  </a:cubicBezTo>
                  <a:cubicBezTo>
                    <a:pt x="650254" y="216453"/>
                    <a:pt x="666112" y="191413"/>
                    <a:pt x="637538" y="172038"/>
                  </a:cubicBezTo>
                  <a:cubicBezTo>
                    <a:pt x="608963" y="152668"/>
                    <a:pt x="546825" y="146278"/>
                    <a:pt x="498707" y="157783"/>
                  </a:cubicBezTo>
                  <a:cubicBezTo>
                    <a:pt x="446549" y="170375"/>
                    <a:pt x="401091" y="179305"/>
                    <a:pt x="362751" y="185466"/>
                  </a:cubicBezTo>
                  <a:cubicBezTo>
                    <a:pt x="308718" y="194151"/>
                    <a:pt x="268922" y="197298"/>
                    <a:pt x="245288" y="197079"/>
                  </a:cubicBezTo>
                  <a:cubicBezTo>
                    <a:pt x="245174" y="197074"/>
                    <a:pt x="244819" y="197048"/>
                    <a:pt x="244401" y="197012"/>
                  </a:cubicBezTo>
                  <a:lnTo>
                    <a:pt x="244401" y="197058"/>
                  </a:lnTo>
                  <a:cubicBezTo>
                    <a:pt x="215472" y="196584"/>
                    <a:pt x="214522" y="194457"/>
                    <a:pt x="211875" y="193733"/>
                  </a:cubicBezTo>
                  <a:cubicBezTo>
                    <a:pt x="209405" y="192774"/>
                    <a:pt x="202629" y="187868"/>
                    <a:pt x="202642" y="177490"/>
                  </a:cubicBezTo>
                  <a:cubicBezTo>
                    <a:pt x="202072" y="163296"/>
                    <a:pt x="217321" y="141805"/>
                    <a:pt x="244401" y="123343"/>
                  </a:cubicBezTo>
                  <a:lnTo>
                    <a:pt x="244401" y="186833"/>
                  </a:lnTo>
                  <a:cubicBezTo>
                    <a:pt x="245098" y="186858"/>
                    <a:pt x="245807" y="186889"/>
                    <a:pt x="246212" y="186894"/>
                  </a:cubicBezTo>
                  <a:lnTo>
                    <a:pt x="247719" y="186894"/>
                  </a:lnTo>
                  <a:cubicBezTo>
                    <a:pt x="270556" y="186894"/>
                    <a:pt x="308364" y="183482"/>
                    <a:pt x="358711" y="175159"/>
                  </a:cubicBezTo>
                  <a:lnTo>
                    <a:pt x="333024" y="109609"/>
                  </a:lnTo>
                  <a:lnTo>
                    <a:pt x="681843" y="87439"/>
                  </a:lnTo>
                  <a:lnTo>
                    <a:pt x="766388" y="303138"/>
                  </a:lnTo>
                  <a:lnTo>
                    <a:pt x="417582" y="325307"/>
                  </a:lnTo>
                  <a:lnTo>
                    <a:pt x="399014" y="277929"/>
                  </a:lnTo>
                  <a:cubicBezTo>
                    <a:pt x="344183" y="285140"/>
                    <a:pt x="293887" y="288690"/>
                    <a:pt x="245554" y="288873"/>
                  </a:cubicBezTo>
                  <a:lnTo>
                    <a:pt x="244414" y="288843"/>
                  </a:lnTo>
                  <a:lnTo>
                    <a:pt x="244414" y="291627"/>
                  </a:lnTo>
                  <a:lnTo>
                    <a:pt x="244414" y="388216"/>
                  </a:lnTo>
                  <a:lnTo>
                    <a:pt x="244414" y="826814"/>
                  </a:lnTo>
                  <a:cubicBezTo>
                    <a:pt x="244414" y="861642"/>
                    <a:pt x="314545" y="889865"/>
                    <a:pt x="401002" y="889865"/>
                  </a:cubicBezTo>
                  <a:cubicBezTo>
                    <a:pt x="487485" y="889865"/>
                    <a:pt x="557616" y="861642"/>
                    <a:pt x="557616" y="826814"/>
                  </a:cubicBezTo>
                  <a:lnTo>
                    <a:pt x="557616" y="427628"/>
                  </a:lnTo>
                  <a:lnTo>
                    <a:pt x="616322" y="427628"/>
                  </a:lnTo>
                  <a:lnTo>
                    <a:pt x="616322" y="826814"/>
                  </a:lnTo>
                  <a:cubicBezTo>
                    <a:pt x="616322" y="861642"/>
                    <a:pt x="686453" y="889865"/>
                    <a:pt x="772911" y="889865"/>
                  </a:cubicBezTo>
                  <a:cubicBezTo>
                    <a:pt x="859393" y="889865"/>
                    <a:pt x="929524" y="861642"/>
                    <a:pt x="929524" y="826814"/>
                  </a:cubicBezTo>
                  <a:lnTo>
                    <a:pt x="929524" y="429760"/>
                  </a:lnTo>
                  <a:cubicBezTo>
                    <a:pt x="960265" y="426940"/>
                    <a:pt x="987357" y="418510"/>
                    <a:pt x="1000567" y="405918"/>
                  </a:cubicBezTo>
                  <a:cubicBezTo>
                    <a:pt x="1110659" y="300460"/>
                    <a:pt x="1153001" y="223660"/>
                    <a:pt x="1153305" y="164464"/>
                  </a:cubicBezTo>
                  <a:cubicBezTo>
                    <a:pt x="1153343" y="129142"/>
                    <a:pt x="1137587" y="99904"/>
                    <a:pt x="1109887" y="76296"/>
                  </a:cubicBezTo>
                  <a:cubicBezTo>
                    <a:pt x="1068672" y="40611"/>
                    <a:pt x="999997" y="20038"/>
                    <a:pt x="944660" y="10679"/>
                  </a:cubicBezTo>
                  <a:close/>
                  <a:moveTo>
                    <a:pt x="929562" y="233967"/>
                  </a:moveTo>
                  <a:lnTo>
                    <a:pt x="929562" y="113770"/>
                  </a:lnTo>
                  <a:cubicBezTo>
                    <a:pt x="941063" y="124654"/>
                    <a:pt x="950651" y="140688"/>
                    <a:pt x="950676" y="164459"/>
                  </a:cubicBezTo>
                  <a:cubicBezTo>
                    <a:pt x="950790" y="182885"/>
                    <a:pt x="944698" y="205907"/>
                    <a:pt x="929562" y="233967"/>
                  </a:cubicBezTo>
                  <a:close/>
                </a:path>
              </a:pathLst>
            </a:custGeom>
            <a:solidFill>
              <a:schemeClr val="bg1"/>
            </a:solidFill>
            <a:ln w="12665" cap="flat">
              <a:noFill/>
              <a:prstDash val="solid"/>
              <a:miter/>
            </a:ln>
          </p:spPr>
          <p:txBody>
            <a:bodyPr rtlCol="0" anchor="ctr"/>
            <a:lstStyle/>
            <a:p>
              <a:endParaRPr lang="uk-UA"/>
            </a:p>
          </p:txBody>
        </p:sp>
      </p:grpSp>
    </p:spTree>
    <p:extLst>
      <p:ext uri="{BB962C8B-B14F-4D97-AF65-F5344CB8AC3E}">
        <p14:creationId xmlns:p14="http://schemas.microsoft.com/office/powerpoint/2010/main" val="314184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CCDFE89-3370-4A49-9764-68C719B8ED4B}"/>
              </a:ext>
            </a:extLst>
          </p:cNvPr>
          <p:cNvPicPr>
            <a:picLocks noChangeAspect="1"/>
          </p:cNvPicPr>
          <p:nvPr/>
        </p:nvPicPr>
        <p:blipFill>
          <a:blip r:embed="rId3"/>
          <a:stretch>
            <a:fillRect/>
          </a:stretch>
        </p:blipFill>
        <p:spPr>
          <a:xfrm>
            <a:off x="5875021" y="0"/>
            <a:ext cx="6315456" cy="6858000"/>
          </a:xfrm>
          <a:prstGeom prst="rect">
            <a:avLst/>
          </a:prstGeom>
        </p:spPr>
      </p:pic>
      <p:sp>
        <p:nvSpPr>
          <p:cNvPr id="2" name="Titolo 1">
            <a:extLst>
              <a:ext uri="{FF2B5EF4-FFF2-40B4-BE49-F238E27FC236}">
                <a16:creationId xmlns:a16="http://schemas.microsoft.com/office/drawing/2014/main" xmlns="" id="{0A1C81D7-5BC1-4AEB-BDC9-EE4133A5394F}"/>
              </a:ext>
            </a:extLst>
          </p:cNvPr>
          <p:cNvSpPr>
            <a:spLocks noGrp="1"/>
          </p:cNvSpPr>
          <p:nvPr>
            <p:ph type="title"/>
          </p:nvPr>
        </p:nvSpPr>
        <p:spPr>
          <a:xfrm>
            <a:off x="683118" y="0"/>
            <a:ext cx="5167519" cy="1325563"/>
          </a:xfrm>
        </p:spPr>
        <p:txBody>
          <a:bodyPr/>
          <a:lstStyle/>
          <a:p>
            <a:r>
              <a:rPr lang="it-IT" dirty="0"/>
              <a:t>Classroom Management</a:t>
            </a:r>
          </a:p>
        </p:txBody>
      </p:sp>
      <p:sp>
        <p:nvSpPr>
          <p:cNvPr id="4" name="Segnaposto contenuto 3">
            <a:extLst>
              <a:ext uri="{FF2B5EF4-FFF2-40B4-BE49-F238E27FC236}">
                <a16:creationId xmlns:a16="http://schemas.microsoft.com/office/drawing/2014/main" xmlns="" id="{235F2868-E594-4EF9-B279-208818C39D75}"/>
              </a:ext>
            </a:extLst>
          </p:cNvPr>
          <p:cNvSpPr>
            <a:spLocks noGrp="1"/>
          </p:cNvSpPr>
          <p:nvPr>
            <p:ph sz="half" idx="2"/>
          </p:nvPr>
        </p:nvSpPr>
        <p:spPr>
          <a:xfrm>
            <a:off x="513824" y="1188087"/>
            <a:ext cx="5506109" cy="5212781"/>
          </a:xfrm>
        </p:spPr>
        <p:txBody>
          <a:bodyPr>
            <a:noAutofit/>
          </a:bodyPr>
          <a:lstStyle/>
          <a:p>
            <a:pPr marL="0" indent="0">
              <a:buNone/>
            </a:pPr>
            <a:endParaRPr lang="en-US" sz="500" dirty="0"/>
          </a:p>
          <a:p>
            <a:pPr marL="0" indent="0">
              <a:lnSpc>
                <a:spcPct val="110000"/>
              </a:lnSpc>
              <a:buNone/>
            </a:pPr>
            <a:r>
              <a:rPr lang="en-US" sz="1400" dirty="0"/>
              <a:t>When people from different backgrounds and life experiences meet to go through an intense learning event, there will inevitably be various reactions. Some might sit back, others will fully engage, and there will be some who will adopt blocking roles. This is a </a:t>
            </a:r>
            <a:r>
              <a:rPr lang="en-US" sz="1400" u="sng" dirty="0"/>
              <a:t>natural response </a:t>
            </a:r>
            <a:r>
              <a:rPr lang="en-US" sz="1400" dirty="0"/>
              <a:t>to some sessions or specific tasks, so it is important that trainees be prepared to handle such situations.</a:t>
            </a:r>
          </a:p>
          <a:p>
            <a:pPr marL="0" indent="0">
              <a:lnSpc>
                <a:spcPct val="110000"/>
              </a:lnSpc>
              <a:buNone/>
            </a:pPr>
            <a:r>
              <a:rPr lang="en-US" sz="1400" dirty="0"/>
              <a:t>Try to arrange a facilitated group discussion or a </a:t>
            </a:r>
            <a:r>
              <a:rPr lang="en-US" sz="1400" b="1" dirty="0">
                <a:solidFill>
                  <a:schemeClr val="accent1"/>
                </a:solidFill>
              </a:rPr>
              <a:t>Word Café style conversation</a:t>
            </a:r>
            <a:r>
              <a:rPr lang="en-US" sz="1400" dirty="0"/>
              <a:t> to discuss different topics in smaller groups. This tip will:</a:t>
            </a:r>
          </a:p>
          <a:p>
            <a:pPr>
              <a:lnSpc>
                <a:spcPct val="110000"/>
              </a:lnSpc>
              <a:spcBef>
                <a:spcPts val="0"/>
              </a:spcBef>
              <a:buFont typeface="Wingdings" panose="05000000000000000000" pitchFamily="2" charset="2"/>
              <a:buChar char="Ø"/>
            </a:pPr>
            <a:r>
              <a:rPr lang="en-US" sz="1400" dirty="0"/>
              <a:t>Keep up the attention level (using different interaction techniques)</a:t>
            </a:r>
          </a:p>
          <a:p>
            <a:pPr>
              <a:lnSpc>
                <a:spcPct val="110000"/>
              </a:lnSpc>
              <a:spcBef>
                <a:spcPts val="0"/>
              </a:spcBef>
              <a:buFont typeface="Wingdings" panose="05000000000000000000" pitchFamily="2" charset="2"/>
              <a:buChar char="Ø"/>
            </a:pPr>
            <a:r>
              <a:rPr lang="en-US" sz="1400" dirty="0"/>
              <a:t>Help to handle difficult participants</a:t>
            </a:r>
          </a:p>
          <a:p>
            <a:pPr marL="0" indent="0">
              <a:lnSpc>
                <a:spcPct val="110000"/>
              </a:lnSpc>
              <a:buNone/>
            </a:pPr>
            <a:r>
              <a:rPr lang="en-US" sz="1400" dirty="0"/>
              <a:t>If you look for a specific exercise to address challenging behaviors during a training session, then you might find useful the group exercise “</a:t>
            </a:r>
            <a:r>
              <a:rPr lang="en-US" sz="1400" b="1" dirty="0">
                <a:solidFill>
                  <a:schemeClr val="accent1"/>
                </a:solidFill>
              </a:rPr>
              <a:t>Participants from Hell</a:t>
            </a:r>
            <a:r>
              <a:rPr lang="en-US" sz="1400" dirty="0"/>
              <a:t>”. It gives a handy framework for letting participants brainstorm rules or guidelines for handling different kinds of disruptive </a:t>
            </a:r>
            <a:r>
              <a:rPr lang="en-US" sz="1400" dirty="0" err="1"/>
              <a:t>behaviours</a:t>
            </a:r>
            <a:r>
              <a:rPr lang="en-US" sz="1400" dirty="0"/>
              <a:t>.</a:t>
            </a:r>
          </a:p>
          <a:p>
            <a:pPr marL="0" indent="0">
              <a:lnSpc>
                <a:spcPct val="110000"/>
              </a:lnSpc>
              <a:buNone/>
            </a:pPr>
            <a:endParaRPr lang="en-US" sz="1400" dirty="0"/>
          </a:p>
          <a:p>
            <a:pPr marL="0" indent="0">
              <a:buNone/>
            </a:pPr>
            <a:endParaRPr lang="en-US" sz="500" dirty="0"/>
          </a:p>
          <a:p>
            <a:pPr marL="0" indent="0">
              <a:buNone/>
            </a:pPr>
            <a:endParaRPr lang="it-IT" sz="500" dirty="0"/>
          </a:p>
          <a:p>
            <a:endParaRPr lang="it-IT" sz="500" dirty="0"/>
          </a:p>
        </p:txBody>
      </p:sp>
      <p:sp>
        <p:nvSpPr>
          <p:cNvPr id="5" name="Segnaposto numero diapositiva 4">
            <a:extLst>
              <a:ext uri="{FF2B5EF4-FFF2-40B4-BE49-F238E27FC236}">
                <a16:creationId xmlns:a16="http://schemas.microsoft.com/office/drawing/2014/main" xmlns="" id="{E2627B51-D041-4399-B4B8-9D505A9A64EF}"/>
              </a:ext>
            </a:extLst>
          </p:cNvPr>
          <p:cNvSpPr>
            <a:spLocks noGrp="1"/>
          </p:cNvSpPr>
          <p:nvPr>
            <p:ph type="sldNum" sz="quarter" idx="12"/>
          </p:nvPr>
        </p:nvSpPr>
        <p:spPr>
          <a:xfrm>
            <a:off x="838200" y="6400868"/>
            <a:ext cx="2743200" cy="365125"/>
          </a:xfrm>
        </p:spPr>
        <p:txBody>
          <a:bodyPr/>
          <a:lstStyle/>
          <a:p>
            <a:fld id="{03E55565-F195-45AE-A8B0-E2C07D5DAE07}" type="slidenum">
              <a:rPr lang="uk-UA" smtClean="0">
                <a:solidFill>
                  <a:srgbClr val="2D2D2D">
                    <a:lumMod val="90000"/>
                    <a:lumOff val="10000"/>
                  </a:srgbClr>
                </a:solidFill>
              </a:rPr>
              <a:pPr/>
              <a:t>8</a:t>
            </a:fld>
            <a:endParaRPr lang="uk-UA">
              <a:solidFill>
                <a:srgbClr val="2D2D2D">
                  <a:lumMod val="90000"/>
                  <a:lumOff val="10000"/>
                </a:srgbClr>
              </a:solidFill>
            </a:endParaRPr>
          </a:p>
        </p:txBody>
      </p:sp>
      <p:sp>
        <p:nvSpPr>
          <p:cNvPr id="9" name="Content Placeholder 5">
            <a:extLst>
              <a:ext uri="{FF2B5EF4-FFF2-40B4-BE49-F238E27FC236}">
                <a16:creationId xmlns:a16="http://schemas.microsoft.com/office/drawing/2014/main" xmlns="" id="{5AF19BC9-36AE-40BC-964A-FE743D8CF355}"/>
              </a:ext>
            </a:extLst>
          </p:cNvPr>
          <p:cNvSpPr txBox="1">
            <a:spLocks/>
          </p:cNvSpPr>
          <p:nvPr/>
        </p:nvSpPr>
        <p:spPr>
          <a:xfrm>
            <a:off x="6021456" y="4231690"/>
            <a:ext cx="3000374" cy="172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uk-UA" sz="1800" dirty="0">
              <a:solidFill>
                <a:srgbClr val="2D2D2D"/>
              </a:solidFill>
            </a:endParaRPr>
          </a:p>
        </p:txBody>
      </p:sp>
      <p:sp>
        <p:nvSpPr>
          <p:cNvPr id="8" name="Rectangle 7">
            <a:extLst>
              <a:ext uri="{FF2B5EF4-FFF2-40B4-BE49-F238E27FC236}">
                <a16:creationId xmlns:a16="http://schemas.microsoft.com/office/drawing/2014/main" xmlns="" id="{C5D4B868-D227-495B-892A-E4EC5AE3DA82}"/>
              </a:ext>
            </a:extLst>
          </p:cNvPr>
          <p:cNvSpPr/>
          <p:nvPr/>
        </p:nvSpPr>
        <p:spPr>
          <a:xfrm>
            <a:off x="0"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pic>
        <p:nvPicPr>
          <p:cNvPr id="10" name="Picture 2" descr="TEAMS">
            <a:extLst>
              <a:ext uri="{FF2B5EF4-FFF2-40B4-BE49-F238E27FC236}">
                <a16:creationId xmlns:a16="http://schemas.microsoft.com/office/drawing/2014/main" xmlns="" id="{ACD518A5-0F94-4492-93A5-C8E314AFD8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6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211" y="4441370"/>
            <a:ext cx="3117190" cy="1676095"/>
          </a:xfrm>
          <a:prstGeom prst="rect">
            <a:avLst/>
          </a:prstGeom>
        </p:spPr>
      </p:pic>
      <p:sp>
        <p:nvSpPr>
          <p:cNvPr id="2" name="Title 1"/>
          <p:cNvSpPr>
            <a:spLocks noGrp="1"/>
          </p:cNvSpPr>
          <p:nvPr>
            <p:ph type="title"/>
          </p:nvPr>
        </p:nvSpPr>
        <p:spPr/>
        <p:txBody>
          <a:bodyPr>
            <a:normAutofit/>
          </a:bodyPr>
          <a:lstStyle/>
          <a:p>
            <a:r>
              <a:rPr lang="en-US" dirty="0"/>
              <a:t>Methods to facilitate interaction within a group</a:t>
            </a:r>
            <a:br>
              <a:rPr lang="en-US" dirty="0"/>
            </a:br>
            <a:endParaRPr lang="en-US" dirty="0"/>
          </a:p>
        </p:txBody>
      </p:sp>
      <p:sp>
        <p:nvSpPr>
          <p:cNvPr id="3" name="Content Placeholder 2"/>
          <p:cNvSpPr>
            <a:spLocks noGrp="1"/>
          </p:cNvSpPr>
          <p:nvPr>
            <p:ph sz="half" idx="1"/>
          </p:nvPr>
        </p:nvSpPr>
        <p:spPr>
          <a:xfrm>
            <a:off x="838200" y="1482725"/>
            <a:ext cx="4241800" cy="4351338"/>
          </a:xfrm>
        </p:spPr>
        <p:txBody>
          <a:bodyPr>
            <a:noAutofit/>
          </a:bodyPr>
          <a:lstStyle/>
          <a:p>
            <a:pPr marL="0" indent="0">
              <a:lnSpc>
                <a:spcPct val="110000"/>
              </a:lnSpc>
              <a:buNone/>
            </a:pPr>
            <a:r>
              <a:rPr lang="en-US" sz="2000" dirty="0"/>
              <a:t>If your participants sit in a theater-style arrangement during a whole session, sooner or later you will hear snoring sounds. </a:t>
            </a:r>
            <a:endParaRPr lang="en-US" sz="2000" dirty="0" smtClean="0"/>
          </a:p>
          <a:p>
            <a:pPr marL="0" indent="0">
              <a:lnSpc>
                <a:spcPct val="110000"/>
              </a:lnSpc>
              <a:buNone/>
            </a:pPr>
            <a:r>
              <a:rPr lang="en-US" sz="2000" dirty="0" smtClean="0"/>
              <a:t>Likewise</a:t>
            </a:r>
            <a:r>
              <a:rPr lang="en-US" sz="2000" dirty="0"/>
              <a:t>, if you only switch between plenary discussion and individual work, your participants might get bored of the monotony</a:t>
            </a:r>
            <a:r>
              <a:rPr lang="en-US" sz="2000" dirty="0" smtClean="0"/>
              <a:t>.</a:t>
            </a:r>
          </a:p>
          <a:p>
            <a:pPr marL="0" indent="0">
              <a:lnSpc>
                <a:spcPct val="110000"/>
              </a:lnSpc>
              <a:buNone/>
            </a:pPr>
            <a:r>
              <a:rPr lang="en-US" sz="2000" dirty="0" smtClean="0"/>
              <a:t> </a:t>
            </a:r>
            <a:endParaRPr lang="en-US" sz="2000" dirty="0"/>
          </a:p>
        </p:txBody>
      </p:sp>
      <p:sp>
        <p:nvSpPr>
          <p:cNvPr id="4" name="Content Placeholder 3"/>
          <p:cNvSpPr>
            <a:spLocks noGrp="1"/>
          </p:cNvSpPr>
          <p:nvPr>
            <p:ph sz="half" idx="2"/>
          </p:nvPr>
        </p:nvSpPr>
        <p:spPr>
          <a:xfrm>
            <a:off x="6375400" y="1482725"/>
            <a:ext cx="4716178" cy="4351338"/>
          </a:xfrm>
        </p:spPr>
        <p:txBody>
          <a:bodyPr>
            <a:normAutofit/>
          </a:bodyPr>
          <a:lstStyle/>
          <a:p>
            <a:pPr marL="0" indent="0">
              <a:spcAft>
                <a:spcPts val="600"/>
              </a:spcAft>
              <a:buNone/>
            </a:pPr>
            <a:r>
              <a:rPr lang="en-US" sz="2000" dirty="0"/>
              <a:t>Trainers should be aware of the most frequently-used methods to facilitate interaction within a group:</a:t>
            </a:r>
          </a:p>
          <a:p>
            <a:r>
              <a:rPr lang="en-US" sz="2000" dirty="0"/>
              <a:t>One-way presenting</a:t>
            </a:r>
          </a:p>
          <a:p>
            <a:r>
              <a:rPr lang="en-US" sz="2000" dirty="0"/>
              <a:t>Individual reflection</a:t>
            </a:r>
          </a:p>
          <a:p>
            <a:r>
              <a:rPr lang="en-US" sz="2000" dirty="0"/>
              <a:t>Working in groups</a:t>
            </a:r>
          </a:p>
          <a:p>
            <a:r>
              <a:rPr lang="en-US" sz="2000" dirty="0"/>
              <a:t>In pairs, triads and bigger groups</a:t>
            </a:r>
          </a:p>
          <a:p>
            <a:r>
              <a:rPr lang="en-US" sz="2000" dirty="0"/>
              <a:t>Plenary discussion (with the whole group)</a:t>
            </a:r>
          </a:p>
          <a:p>
            <a:endParaRPr lang="en-US" sz="2000" dirty="0"/>
          </a:p>
        </p:txBody>
      </p:sp>
      <p:sp>
        <p:nvSpPr>
          <p:cNvPr id="5" name="Slide Number Placeholder 4"/>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9</a:t>
            </a:fld>
            <a:endParaRPr lang="uk-UA">
              <a:solidFill>
                <a:srgbClr val="2D2D2D">
                  <a:lumMod val="90000"/>
                  <a:lumOff val="10000"/>
                </a:srgbClr>
              </a:solidFill>
            </a:endParaRPr>
          </a:p>
        </p:txBody>
      </p:sp>
    </p:spTree>
    <p:extLst>
      <p:ext uri="{BB962C8B-B14F-4D97-AF65-F5344CB8AC3E}">
        <p14:creationId xmlns:p14="http://schemas.microsoft.com/office/powerpoint/2010/main" val="2769267089"/>
      </p:ext>
    </p:extLst>
  </p:cSld>
  <p:clrMapOvr>
    <a:masterClrMapping/>
  </p:clrMapOvr>
</p:sld>
</file>

<file path=ppt/theme/theme1.xml><?xml version="1.0" encoding="utf-8"?>
<a:theme xmlns:a="http://schemas.openxmlformats.org/drawingml/2006/main" name="Office Theme">
  <a:themeElements>
    <a:clrScheme name="Custom 66">
      <a:dk1>
        <a:srgbClr val="2D2D2D"/>
      </a:dk1>
      <a:lt1>
        <a:sysClr val="window" lastClr="FFFFFF"/>
      </a:lt1>
      <a:dk2>
        <a:srgbClr val="44546A"/>
      </a:dk2>
      <a:lt2>
        <a:srgbClr val="E7E6E6"/>
      </a:lt2>
      <a:accent1>
        <a:srgbClr val="1250A9"/>
      </a:accent1>
      <a:accent2>
        <a:srgbClr val="E0E0E0"/>
      </a:accent2>
      <a:accent3>
        <a:srgbClr val="A5A5A5"/>
      </a:accent3>
      <a:accent4>
        <a:srgbClr val="FFC000"/>
      </a:accent4>
      <a:accent5>
        <a:srgbClr val="5B9BD5"/>
      </a:accent5>
      <a:accent6>
        <a:srgbClr val="70AD47"/>
      </a:accent6>
      <a:hlink>
        <a:srgbClr val="0563C1"/>
      </a:hlink>
      <a:folHlink>
        <a:srgbClr val="954F72"/>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66">
      <a:dk1>
        <a:srgbClr val="2D2D2D"/>
      </a:dk1>
      <a:lt1>
        <a:sysClr val="window" lastClr="FFFFFF"/>
      </a:lt1>
      <a:dk2>
        <a:srgbClr val="44546A"/>
      </a:dk2>
      <a:lt2>
        <a:srgbClr val="E7E6E6"/>
      </a:lt2>
      <a:accent1>
        <a:srgbClr val="1250A9"/>
      </a:accent1>
      <a:accent2>
        <a:srgbClr val="E0E0E0"/>
      </a:accent2>
      <a:accent3>
        <a:srgbClr val="A5A5A5"/>
      </a:accent3>
      <a:accent4>
        <a:srgbClr val="FFC000"/>
      </a:accent4>
      <a:accent5>
        <a:srgbClr val="5B9BD5"/>
      </a:accent5>
      <a:accent6>
        <a:srgbClr val="70AD47"/>
      </a:accent6>
      <a:hlink>
        <a:srgbClr val="0563C1"/>
      </a:hlink>
      <a:folHlink>
        <a:srgbClr val="954F72"/>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2167</Words>
  <Application>Microsoft Office PowerPoint</Application>
  <PresentationFormat>Widescreen</PresentationFormat>
  <Paragraphs>168</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Cambria</vt:lpstr>
      <vt:lpstr>Open Sans</vt:lpstr>
      <vt:lpstr>Wingdings</vt:lpstr>
      <vt:lpstr>Office Theme</vt:lpstr>
      <vt:lpstr>1_Office Theme</vt:lpstr>
      <vt:lpstr>Physical Context in Training and Facilitation</vt:lpstr>
      <vt:lpstr>PowerPoint Presentation</vt:lpstr>
      <vt:lpstr>Topics</vt:lpstr>
      <vt:lpstr>Learning Space Design</vt:lpstr>
      <vt:lpstr>Learning Space Design- Room Set Up</vt:lpstr>
      <vt:lpstr>Considerations when choosing a supportive room design (part I)</vt:lpstr>
      <vt:lpstr>Considerations when choosing a supportive room design (part II)</vt:lpstr>
      <vt:lpstr>Classroom Management</vt:lpstr>
      <vt:lpstr>Methods to facilitate interaction within a group </vt:lpstr>
      <vt:lpstr>Components of group dynamics</vt:lpstr>
      <vt:lpstr>PowerPoint Presentation</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Context in Learning</dc:title>
  <dc:creator>olena leus</dc:creator>
  <cp:lastModifiedBy>Daniela</cp:lastModifiedBy>
  <cp:revision>6</cp:revision>
  <dcterms:created xsi:type="dcterms:W3CDTF">2019-07-14T14:03:12Z</dcterms:created>
  <dcterms:modified xsi:type="dcterms:W3CDTF">2019-07-14T19:32:39Z</dcterms:modified>
</cp:coreProperties>
</file>