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73" r:id="rId2"/>
    <p:sldId id="259" r:id="rId3"/>
    <p:sldId id="264" r:id="rId4"/>
    <p:sldId id="265" r:id="rId5"/>
    <p:sldId id="262" r:id="rId6"/>
    <p:sldId id="267" r:id="rId7"/>
    <p:sldId id="274" r:id="rId8"/>
    <p:sldId id="268" r:id="rId9"/>
    <p:sldId id="269" r:id="rId10"/>
    <p:sldId id="270" r:id="rId11"/>
    <p:sldId id="271" r:id="rId12"/>
    <p:sldId id="272" r:id="rId1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50A"/>
    <a:srgbClr val="1250A9"/>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9175" autoAdjust="0"/>
  </p:normalViewPr>
  <p:slideViewPr>
    <p:cSldViewPr snapToGrid="0">
      <p:cViewPr varScale="1">
        <p:scale>
          <a:sx n="61" d="100"/>
          <a:sy n="61" d="100"/>
        </p:scale>
        <p:origin x="1397" y="38"/>
      </p:cViewPr>
      <p:guideLst>
        <p:guide orient="horz" pos="2160"/>
        <p:guide pos="3840"/>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DD358-C2BE-4616-8539-89B7610A349B}" type="datetimeFigureOut">
              <a:rPr lang="uk-UA" smtClean="0"/>
              <a:t>29.08.2019</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7AE34-5FED-4CE7-8C97-131DD1091E04}" type="slidenum">
              <a:rPr lang="uk-UA" smtClean="0"/>
              <a:t>‹#›</a:t>
            </a:fld>
            <a:endParaRPr lang="uk-UA"/>
          </a:p>
        </p:txBody>
      </p:sp>
    </p:spTree>
    <p:extLst>
      <p:ext uri="{BB962C8B-B14F-4D97-AF65-F5344CB8AC3E}">
        <p14:creationId xmlns:p14="http://schemas.microsoft.com/office/powerpoint/2010/main" val="86982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your will learn about</a:t>
            </a:r>
            <a:r>
              <a:rPr lang="en-US" baseline="0" dirty="0"/>
              <a:t> </a:t>
            </a:r>
          </a:p>
          <a:p>
            <a:pPr marL="171450" indent="-171450">
              <a:buFontTx/>
              <a:buChar char="-"/>
            </a:pPr>
            <a:r>
              <a:rPr lang="en-US" sz="1200" baseline="0" dirty="0"/>
              <a:t>Some basic p</a:t>
            </a:r>
            <a:r>
              <a:rPr lang="en-GB" sz="1200" dirty="0" err="1"/>
              <a:t>rinciples</a:t>
            </a:r>
            <a:r>
              <a:rPr lang="en-GB" sz="1200" dirty="0"/>
              <a:t> of adult learning, and how to integrate them into facilitation</a:t>
            </a:r>
          </a:p>
          <a:p>
            <a:pPr marL="171450" indent="-171450">
              <a:buFontTx/>
              <a:buChar char="-"/>
            </a:pPr>
            <a:r>
              <a:rPr lang="en-GB" sz="1200" dirty="0"/>
              <a:t>The main</a:t>
            </a:r>
            <a:r>
              <a:rPr lang="en-GB" sz="1200" baseline="0" dirty="0"/>
              <a:t> c</a:t>
            </a:r>
            <a:r>
              <a:rPr lang="en-GB" sz="1200" dirty="0"/>
              <a:t>haracteristics and skills of a good facilitator</a:t>
            </a:r>
          </a:p>
          <a:p>
            <a:pPr marL="171450" indent="-171450">
              <a:buFontTx/>
              <a:buChar char="-"/>
            </a:pPr>
            <a:r>
              <a:rPr lang="en-GB" sz="1200" dirty="0"/>
              <a:t>How to prepare for effective facilitation</a:t>
            </a:r>
          </a:p>
          <a:p>
            <a:pPr marL="171450" indent="-171450">
              <a:buFontTx/>
              <a:buChar char="-"/>
            </a:pPr>
            <a:r>
              <a:rPr lang="en-GB" sz="1200" dirty="0"/>
              <a:t>Some</a:t>
            </a:r>
            <a:r>
              <a:rPr lang="en-GB" sz="1200" baseline="0" dirty="0"/>
              <a:t> practical f</a:t>
            </a:r>
            <a:r>
              <a:rPr lang="en-GB" sz="1200" dirty="0"/>
              <a:t>acilitation strategies</a:t>
            </a:r>
            <a:r>
              <a:rPr lang="en-GB" sz="1200" baseline="0" dirty="0"/>
              <a:t> to implement</a:t>
            </a:r>
            <a:r>
              <a:rPr lang="en-GB" sz="1200" dirty="0"/>
              <a:t> throughout exercises</a:t>
            </a:r>
          </a:p>
          <a:p>
            <a:pPr marL="171450" indent="-171450">
              <a:buFontTx/>
              <a:buChar char="-"/>
            </a:pPr>
            <a:r>
              <a:rPr lang="en-GB" sz="1200" dirty="0"/>
              <a:t>And</a:t>
            </a:r>
            <a:r>
              <a:rPr lang="en-GB" sz="1200" baseline="0" dirty="0"/>
              <a:t> h</a:t>
            </a:r>
            <a:r>
              <a:rPr lang="en-GB" sz="1200" dirty="0"/>
              <a:t>ow to manage possible challenges while facilitating exercises</a:t>
            </a:r>
          </a:p>
          <a:p>
            <a:endParaRPr lang="en-US" dirty="0"/>
          </a:p>
        </p:txBody>
      </p:sp>
      <p:sp>
        <p:nvSpPr>
          <p:cNvPr id="4" name="Slide Number Placeholder 3"/>
          <p:cNvSpPr>
            <a:spLocks noGrp="1"/>
          </p:cNvSpPr>
          <p:nvPr>
            <p:ph type="sldNum" sz="quarter" idx="10"/>
          </p:nvPr>
        </p:nvSpPr>
        <p:spPr/>
        <p:txBody>
          <a:bodyPr/>
          <a:lstStyle/>
          <a:p>
            <a:fld id="{2367AE34-5FED-4CE7-8C97-131DD1091E04}" type="slidenum">
              <a:rPr lang="uk-UA" smtClean="0"/>
              <a:t>2</a:t>
            </a:fld>
            <a:endParaRPr lang="uk-UA"/>
          </a:p>
        </p:txBody>
      </p:sp>
    </p:spTree>
    <p:extLst>
      <p:ext uri="{BB962C8B-B14F-4D97-AF65-F5344CB8AC3E}">
        <p14:creationId xmlns:p14="http://schemas.microsoft.com/office/powerpoint/2010/main" val="348098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At the end of the training event, facilitators</a:t>
            </a:r>
            <a:r>
              <a:rPr lang="en-US" sz="1200" i="1" kern="1200" baseline="0" dirty="0">
                <a:solidFill>
                  <a:schemeClr val="tx1"/>
                </a:solidFill>
                <a:effectLst/>
                <a:latin typeface="+mn-lt"/>
                <a:ea typeface="+mn-ea"/>
                <a:cs typeface="+mn-cs"/>
              </a:rPr>
              <a:t> should</a:t>
            </a:r>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Consolidate what has been learnt</a:t>
            </a:r>
            <a:r>
              <a:rPr lang="en-US" sz="1200" kern="1200" dirty="0">
                <a:solidFill>
                  <a:schemeClr val="tx1"/>
                </a:solidFill>
                <a:effectLst/>
                <a:latin typeface="+mn-lt"/>
                <a:ea typeface="+mn-ea"/>
                <a:cs typeface="+mn-cs"/>
              </a:rPr>
              <a:t>. Encourage participants to summarize the main lessons learnt during the training (for</a:t>
            </a:r>
            <a:r>
              <a:rPr lang="en-US" sz="1200" kern="1200" baseline="0" dirty="0">
                <a:solidFill>
                  <a:schemeClr val="tx1"/>
                </a:solidFill>
                <a:effectLst/>
                <a:latin typeface="+mn-lt"/>
                <a:ea typeface="+mn-ea"/>
                <a:cs typeface="+mn-cs"/>
              </a:rPr>
              <a:t> example,</a:t>
            </a:r>
            <a:r>
              <a:rPr lang="en-US" sz="1200" kern="1200" dirty="0">
                <a:solidFill>
                  <a:schemeClr val="tx1"/>
                </a:solidFill>
                <a:effectLst/>
                <a:latin typeface="+mn-lt"/>
                <a:ea typeface="+mn-ea"/>
                <a:cs typeface="+mn-cs"/>
              </a:rPr>
              <a:t> revealed individual and group strengths and weaknesses, new knowledge and skills acquired, etc.). </a:t>
            </a:r>
            <a:endParaRPr lang="en-US" sz="1200" i="1" kern="1200" dirty="0">
              <a:solidFill>
                <a:schemeClr val="tx1"/>
              </a:solidFill>
              <a:effectLst/>
              <a:latin typeface="+mn-lt"/>
              <a:ea typeface="+mn-ea"/>
              <a:cs typeface="+mn-cs"/>
            </a:endParaRPr>
          </a:p>
          <a:p>
            <a:pPr marL="171450" indent="-171450">
              <a:buFontTx/>
              <a:buChar char="-"/>
            </a:pPr>
            <a:r>
              <a:rPr lang="en-US" sz="1200" i="1" kern="1200" dirty="0">
                <a:solidFill>
                  <a:schemeClr val="tx1"/>
                </a:solidFill>
                <a:effectLst/>
                <a:latin typeface="+mn-lt"/>
                <a:ea typeface="+mn-ea"/>
                <a:cs typeface="+mn-cs"/>
              </a:rPr>
              <a:t>Emphasize the achievement of the learning objectives</a:t>
            </a:r>
            <a:r>
              <a:rPr lang="en-US" sz="1200" kern="1200" dirty="0">
                <a:solidFill>
                  <a:schemeClr val="tx1"/>
                </a:solidFill>
                <a:effectLst/>
                <a:latin typeface="+mn-lt"/>
                <a:ea typeface="+mn-ea"/>
                <a:cs typeface="+mn-cs"/>
              </a:rPr>
              <a:t>. Make</a:t>
            </a:r>
            <a:r>
              <a:rPr lang="en-US" sz="1200" kern="1200" baseline="0" dirty="0">
                <a:solidFill>
                  <a:schemeClr val="tx1"/>
                </a:solidFill>
                <a:effectLst/>
                <a:latin typeface="+mn-lt"/>
                <a:ea typeface="+mn-ea"/>
                <a:cs typeface="+mn-cs"/>
              </a:rPr>
              <a:t> sure you c</a:t>
            </a:r>
            <a:r>
              <a:rPr lang="en-US" sz="1200" kern="1200" dirty="0">
                <a:solidFill>
                  <a:schemeClr val="tx1"/>
                </a:solidFill>
                <a:effectLst/>
                <a:latin typeface="+mn-lt"/>
                <a:ea typeface="+mn-ea"/>
                <a:cs typeface="+mn-cs"/>
              </a:rPr>
              <a:t>ongratulate participants for their efforts and achievements. </a:t>
            </a:r>
          </a:p>
          <a:p>
            <a:pPr marL="171450" indent="-171450">
              <a:buFontTx/>
              <a:buChar char="-"/>
            </a:pPr>
            <a:r>
              <a:rPr lang="en-US" sz="1200" kern="1200" dirty="0">
                <a:solidFill>
                  <a:schemeClr val="tx1"/>
                </a:solidFill>
                <a:effectLst/>
                <a:latin typeface="+mn-lt"/>
                <a:ea typeface="+mn-ea"/>
                <a:cs typeface="+mn-cs"/>
              </a:rPr>
              <a:t>Invite all participants to provide feedback about their impressions on the training (content, methods, organization, faculty) and suggestions for improvement. </a:t>
            </a:r>
          </a:p>
          <a:p>
            <a:pPr marL="17145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7AE34-5FED-4CE7-8C97-131DD1091E04}" type="slidenum">
              <a:rPr lang="uk-UA" smtClean="0"/>
              <a:t>11</a:t>
            </a:fld>
            <a:endParaRPr lang="uk-UA"/>
          </a:p>
        </p:txBody>
      </p:sp>
    </p:spTree>
    <p:extLst>
      <p:ext uri="{BB962C8B-B14F-4D97-AF65-F5344CB8AC3E}">
        <p14:creationId xmlns:p14="http://schemas.microsoft.com/office/powerpoint/2010/main" val="233556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a:solidFill>
                  <a:schemeClr val="tx1"/>
                </a:solidFill>
                <a:effectLst/>
                <a:latin typeface="+mn-lt"/>
                <a:ea typeface="+mn-ea"/>
                <a:cs typeface="+mn-cs"/>
              </a:rPr>
              <a:t>Multiple</a:t>
            </a:r>
            <a:r>
              <a:rPr lang="en-US" sz="1200" kern="1200" baseline="0" dirty="0">
                <a:solidFill>
                  <a:schemeClr val="tx1"/>
                </a:solidFill>
                <a:effectLst/>
                <a:latin typeface="+mn-lt"/>
                <a:ea typeface="+mn-ea"/>
                <a:cs typeface="+mn-cs"/>
              </a:rPr>
              <a:t> challenges can arise while facilitating exercises. The response to those will depend on each specific situation, but some general recommendations can help facilitators managing different scenarios that may appear and compromise the success of the training. </a:t>
            </a:r>
          </a:p>
          <a:p>
            <a:pPr marL="0" indent="0">
              <a:buFontTx/>
              <a:buNone/>
            </a:pPr>
            <a:endParaRPr lang="en-US" sz="1200" kern="1200" baseline="0" dirty="0">
              <a:solidFill>
                <a:schemeClr val="tx1"/>
              </a:solidFill>
              <a:effectLst/>
              <a:latin typeface="+mn-lt"/>
              <a:ea typeface="+mn-ea"/>
              <a:cs typeface="+mn-cs"/>
            </a:endParaRPr>
          </a:p>
          <a:p>
            <a:pPr marL="0" indent="0">
              <a:buFontTx/>
              <a:buNone/>
            </a:pPr>
            <a:r>
              <a:rPr lang="en-US" sz="1200" kern="1200" baseline="0" dirty="0">
                <a:solidFill>
                  <a:schemeClr val="tx1"/>
                </a:solidFill>
                <a:effectLst/>
                <a:latin typeface="+mn-lt"/>
                <a:ea typeface="+mn-ea"/>
                <a:cs typeface="+mn-cs"/>
              </a:rPr>
              <a:t>- As a facilitator you may be confronted by difficult questions, but do not panic! You don’t have to know all the answers. Tell participants you will get back to them later on that point, or throw the question back to the group, in case someone has an answer.</a:t>
            </a:r>
          </a:p>
          <a:p>
            <a:pPr marL="0" indent="0">
              <a:buFontTx/>
              <a:buNone/>
            </a:pPr>
            <a:endParaRPr lang="en-US" sz="120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latin typeface="+mn-lt"/>
                <a:cs typeface="Calibri"/>
              </a:rPr>
              <a:t>Conflicts between participants may arise. As a general rule, leave participants to solve conflicts by themselves. When you are moderator within the group, listen to everyone and refocus the discussion around the expected achievement of the tasks and learning objectives. Suggest participants to limit the conversation to key questions, and do not continue elaborating on the conflicting ideas.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cs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Y</a:t>
            </a:r>
            <a:r>
              <a:rPr lang="en-US" sz="1200" dirty="0">
                <a:latin typeface="+mn-lt"/>
                <a:cs typeface="Calibri"/>
              </a:rPr>
              <a:t>ou may</a:t>
            </a:r>
            <a:r>
              <a:rPr lang="en-US" sz="1200" baseline="0" dirty="0">
                <a:latin typeface="+mn-lt"/>
                <a:cs typeface="Calibri"/>
              </a:rPr>
              <a:t> </a:t>
            </a:r>
            <a:r>
              <a:rPr lang="en-US" sz="1200" dirty="0">
                <a:latin typeface="+mn-lt"/>
                <a:cs typeface="Calibri"/>
              </a:rPr>
              <a:t>observe low motivation or involvement</a:t>
            </a:r>
            <a:r>
              <a:rPr lang="en-US" sz="1200" baseline="0" dirty="0">
                <a:latin typeface="+mn-lt"/>
                <a:cs typeface="Calibri"/>
              </a:rPr>
              <a:t> of some participants. In that case, consider changing the group dynamic by splitting in smaller groups or changing their composition. You could also consider adding extra tasks or injects to increase action and dynamism. Help the group with hints or extra information if they seem to loose motivation cause they find the task too difficult.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aseline="0" dirty="0">
              <a:latin typeface="+mn-lt"/>
              <a:cs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latin typeface="+mn-lt"/>
                <a:cs typeface="Calibri"/>
              </a:rPr>
              <a:t>If you identify shy participants, motivate their participation by giving them a specific role, and providing them with positive feedback after their contributions.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aseline="0" dirty="0">
              <a:latin typeface="+mn-lt"/>
              <a:cs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latin typeface="+mn-lt"/>
                <a:cs typeface="Calibri"/>
              </a:rPr>
              <a:t>There may be dominant participants who tend to dominate discussions and frequently take decisions for the group. Place those people in leadership positions, to give them responsibilities, but ensure they allow the rest of the team members to participate and contribute. You may occasionally take out the more dominant participants to see how the rest of the groups reacts, cope and change their work dynamic.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aseline="0" dirty="0">
              <a:latin typeface="+mn-lt"/>
              <a:cs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There can also be participants who speak a lot but always bring up diversionary ideas that lead the group out of focus if not controlled. In that case, listen to their ideas, but re-focus the conversation when going out of scope.</a:t>
            </a:r>
            <a:r>
              <a:rPr lang="en-US" dirty="0">
                <a:effectLst/>
              </a:rPr>
              <a:t> Ask the group to limit their discussions to the</a:t>
            </a:r>
            <a:r>
              <a:rPr lang="en-US" baseline="0" dirty="0">
                <a:effectLst/>
              </a:rPr>
              <a:t> scope of the training or specific subject.</a:t>
            </a:r>
            <a:endParaRPr lang="en-US" sz="1200" baseline="0" dirty="0">
              <a:effectLst/>
              <a:latin typeface="+mn-lt"/>
              <a:cs typeface="Calibri"/>
            </a:endParaRPr>
          </a:p>
          <a:p>
            <a:pPr marL="0" indent="0">
              <a:buFontTx/>
              <a:buNone/>
            </a:pPr>
            <a:r>
              <a:rPr lang="en-US" sz="1200" kern="1200" baseline="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367AE34-5FED-4CE7-8C97-131DD1091E04}" type="slidenum">
              <a:rPr lang="uk-UA" smtClean="0"/>
              <a:t>12</a:t>
            </a:fld>
            <a:endParaRPr lang="uk-UA"/>
          </a:p>
        </p:txBody>
      </p:sp>
    </p:spTree>
    <p:extLst>
      <p:ext uri="{BB962C8B-B14F-4D97-AF65-F5344CB8AC3E}">
        <p14:creationId xmlns:p14="http://schemas.microsoft.com/office/powerpoint/2010/main" val="233556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is a change in behavior that occurs as a result of practice, experience and reflection. </a:t>
            </a:r>
            <a:r>
              <a:rPr lang="en-US" dirty="0"/>
              <a:t>As we can see in the </a:t>
            </a:r>
            <a:r>
              <a:rPr lang="en-US" sz="1200" kern="1200" dirty="0">
                <a:solidFill>
                  <a:schemeClr val="tx1"/>
                </a:solidFill>
                <a:effectLst/>
                <a:latin typeface="+mn-lt"/>
                <a:ea typeface="+mn-ea"/>
                <a:cs typeface="+mn-cs"/>
              </a:rPr>
              <a:t>learning cycle, as described by David Kolb, experience leads to reflection and this reflections</a:t>
            </a:r>
            <a:r>
              <a:rPr lang="en-US"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new theory and concepts that can again be applied and tested through practice,</a:t>
            </a:r>
            <a:r>
              <a:rPr lang="en-US" sz="1200" kern="1200" baseline="0" dirty="0">
                <a:solidFill>
                  <a:schemeClr val="tx1"/>
                </a:solidFill>
                <a:effectLst/>
                <a:latin typeface="+mn-lt"/>
                <a:ea typeface="+mn-ea"/>
                <a:cs typeface="+mn-cs"/>
              </a:rPr>
              <a:t> to be improved or generate new theories and concepts</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367AE34-5FED-4CE7-8C97-131DD1091E04}" type="slidenum">
              <a:rPr lang="uk-UA" smtClean="0"/>
              <a:t>3</a:t>
            </a:fld>
            <a:endParaRPr lang="uk-UA"/>
          </a:p>
        </p:txBody>
      </p:sp>
    </p:spTree>
    <p:extLst>
      <p:ext uri="{BB962C8B-B14F-4D97-AF65-F5344CB8AC3E}">
        <p14:creationId xmlns:p14="http://schemas.microsoft.com/office/powerpoint/2010/main" val="75748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a:t>
            </a:r>
            <a:r>
              <a:rPr lang="en-US" sz="1200" kern="1200" baseline="0" dirty="0">
                <a:solidFill>
                  <a:schemeClr val="tx1"/>
                </a:solidFill>
                <a:effectLst/>
                <a:latin typeface="+mn-lt"/>
                <a:ea typeface="+mn-ea"/>
                <a:cs typeface="+mn-cs"/>
              </a:rPr>
              <a:t> can now see how the</a:t>
            </a:r>
            <a:r>
              <a:rPr lang="en-US" sz="1200" kern="1200" dirty="0">
                <a:solidFill>
                  <a:schemeClr val="tx1"/>
                </a:solidFill>
                <a:effectLst/>
                <a:latin typeface="+mn-lt"/>
                <a:ea typeface="+mn-ea"/>
                <a:cs typeface="+mn-cs"/>
              </a:rPr>
              <a:t> TEAMS training</a:t>
            </a:r>
            <a:r>
              <a:rPr lang="en-US" sz="1200" kern="1200" baseline="0" dirty="0">
                <a:solidFill>
                  <a:schemeClr val="tx1"/>
                </a:solidFill>
                <a:effectLst/>
                <a:latin typeface="+mn-lt"/>
                <a:ea typeface="+mn-ea"/>
                <a:cs typeface="+mn-cs"/>
              </a:rPr>
              <a:t> fits into this cycle: </a:t>
            </a:r>
          </a:p>
          <a:p>
            <a:r>
              <a:rPr lang="en-US" sz="1200" kern="1200" baseline="0" dirty="0">
                <a:solidFill>
                  <a:schemeClr val="tx1"/>
                </a:solidFill>
                <a:effectLst/>
                <a:latin typeface="+mn-lt"/>
                <a:ea typeface="+mn-ea"/>
                <a:cs typeface="+mn-cs"/>
              </a:rPr>
              <a:t>At the beginning of the training, participants bring their own knowledge and skills. Those are put in practice throughout the different exercises, and will lead to concrete experiences that participants will reflect upon. These group reflections will allow them to acquire and generate new knowledge that they can use in their future practice.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So, what is the role of facilitators within this learning cycle? </a:t>
            </a: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67AE34-5FED-4CE7-8C97-131DD1091E04}" type="slidenum">
              <a:rPr lang="uk-UA" smtClean="0"/>
              <a:t>4</a:t>
            </a:fld>
            <a:endParaRPr lang="uk-UA"/>
          </a:p>
        </p:txBody>
      </p:sp>
    </p:spTree>
    <p:extLst>
      <p:ext uri="{BB962C8B-B14F-4D97-AF65-F5344CB8AC3E}">
        <p14:creationId xmlns:p14="http://schemas.microsoft.com/office/powerpoint/2010/main" val="75748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Facilitation is the act of helping training participants learning through self-discovery, by exposing them to experiences and guiding them from practice to reflection. </a:t>
            </a:r>
          </a:p>
          <a:p>
            <a:endParaRPr lang="en-US" dirty="0"/>
          </a:p>
          <a:p>
            <a:r>
              <a:rPr lang="en-US" sz="1200" kern="1200" dirty="0">
                <a:solidFill>
                  <a:schemeClr val="tx1"/>
                </a:solidFill>
                <a:effectLst/>
                <a:latin typeface="+mn-lt"/>
                <a:ea typeface="+mn-ea"/>
                <a:cs typeface="+mn-cs"/>
              </a:rPr>
              <a:t>The</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role</a:t>
            </a:r>
            <a:r>
              <a:rPr lang="en-US" sz="1200" kern="1200" dirty="0">
                <a:solidFill>
                  <a:schemeClr val="tx1"/>
                </a:solidFill>
                <a:effectLst/>
                <a:latin typeface="+mn-lt"/>
                <a:ea typeface="+mn-ea"/>
                <a:cs typeface="+mn-cs"/>
              </a:rPr>
              <a:t> of facilitators involves:</a:t>
            </a:r>
          </a:p>
          <a:p>
            <a:r>
              <a:rPr lang="en-US" sz="1200" kern="1200" dirty="0">
                <a:solidFill>
                  <a:schemeClr val="tx1"/>
                </a:solidFill>
                <a:effectLst/>
                <a:latin typeface="+mn-lt"/>
                <a:ea typeface="+mn-ea"/>
                <a:cs typeface="+mn-cs"/>
              </a:rPr>
              <a:t> </a:t>
            </a:r>
          </a:p>
          <a:p>
            <a:pPr marL="171450" lvl="0" indent="-171450">
              <a:buFontTx/>
              <a:buChar char="-"/>
            </a:pPr>
            <a:r>
              <a:rPr lang="en-US" sz="1200" kern="1200" dirty="0">
                <a:solidFill>
                  <a:schemeClr val="tx1"/>
                </a:solidFill>
                <a:effectLst/>
                <a:latin typeface="+mn-lt"/>
                <a:ea typeface="+mn-ea"/>
                <a:cs typeface="+mn-cs"/>
              </a:rPr>
              <a:t>Encouraging groups to critically think and analyze situations that will lead them to reaching meaningful conclusions.</a:t>
            </a:r>
          </a:p>
          <a:p>
            <a:pPr marL="171450" lvl="0" indent="-171450">
              <a:buFontTx/>
              <a:buChar char="-"/>
            </a:pPr>
            <a:r>
              <a:rPr lang="en-US" sz="1200" kern="1200" dirty="0">
                <a:solidFill>
                  <a:schemeClr val="tx1"/>
                </a:solidFill>
                <a:effectLst/>
                <a:latin typeface="+mn-lt"/>
                <a:ea typeface="+mn-ea"/>
                <a:cs typeface="+mn-cs"/>
              </a:rPr>
              <a:t>Building trust and respect between the members of the group and encouraging dialogue and </a:t>
            </a:r>
            <a:r>
              <a:rPr lang="en-US" sz="1200" kern="1200">
                <a:solidFill>
                  <a:schemeClr val="tx1"/>
                </a:solidFill>
                <a:effectLst/>
                <a:latin typeface="+mn-lt"/>
                <a:ea typeface="+mn-ea"/>
                <a:cs typeface="+mn-cs"/>
              </a:rPr>
              <a:t>learning.</a:t>
            </a:r>
          </a:p>
          <a:p>
            <a:pPr marL="171450" lvl="0" indent="-171450">
              <a:buFontTx/>
              <a:buChar char="-"/>
            </a:pPr>
            <a:r>
              <a:rPr lang="en-US" sz="1200" kern="1200">
                <a:solidFill>
                  <a:schemeClr val="tx1"/>
                </a:solidFill>
                <a:effectLst/>
                <a:latin typeface="+mn-lt"/>
                <a:ea typeface="+mn-ea"/>
                <a:cs typeface="+mn-cs"/>
              </a:rPr>
              <a:t>Keeping </a:t>
            </a:r>
            <a:r>
              <a:rPr lang="en-US" sz="1200" kern="1200" dirty="0">
                <a:solidFill>
                  <a:schemeClr val="tx1"/>
                </a:solidFill>
                <a:effectLst/>
                <a:latin typeface="+mn-lt"/>
                <a:ea typeface="+mn-ea"/>
                <a:cs typeface="+mn-cs"/>
              </a:rPr>
              <a:t>group members within the scope of the training so they can achieve pre-defined learning objectives by themselves </a:t>
            </a:r>
          </a:p>
          <a:p>
            <a:endParaRPr lang="en-US" dirty="0"/>
          </a:p>
        </p:txBody>
      </p:sp>
      <p:sp>
        <p:nvSpPr>
          <p:cNvPr id="4" name="Slide Number Placeholder 3"/>
          <p:cNvSpPr>
            <a:spLocks noGrp="1"/>
          </p:cNvSpPr>
          <p:nvPr>
            <p:ph type="sldNum" sz="quarter" idx="10"/>
          </p:nvPr>
        </p:nvSpPr>
        <p:spPr/>
        <p:txBody>
          <a:bodyPr/>
          <a:lstStyle/>
          <a:p>
            <a:fld id="{2367AE34-5FED-4CE7-8C97-131DD1091E04}" type="slidenum">
              <a:rPr lang="uk-UA" smtClean="0"/>
              <a:t>5</a:t>
            </a:fld>
            <a:endParaRPr lang="uk-UA"/>
          </a:p>
        </p:txBody>
      </p:sp>
    </p:spTree>
    <p:extLst>
      <p:ext uri="{BB962C8B-B14F-4D97-AF65-F5344CB8AC3E}">
        <p14:creationId xmlns:p14="http://schemas.microsoft.com/office/powerpoint/2010/main" val="233556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Consider</a:t>
            </a:r>
            <a:r>
              <a:rPr lang="en-US" baseline="0" dirty="0"/>
              <a:t> that </a:t>
            </a:r>
            <a:r>
              <a:rPr lang="en-US" sz="1200" dirty="0"/>
              <a:t>Facilitation and teaching are different!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While facilitation is built on participants’ knowledge and experience, teaching starts from the teacher’s own knowledge and the information flows in only one direction (from teacher</a:t>
            </a:r>
            <a:r>
              <a:rPr lang="en-US" sz="1200" i="0" kern="1200" baseline="0" dirty="0">
                <a:solidFill>
                  <a:schemeClr val="tx1"/>
                </a:solidFill>
                <a:effectLst/>
                <a:latin typeface="+mn-lt"/>
                <a:ea typeface="+mn-ea"/>
                <a:cs typeface="+mn-cs"/>
              </a:rPr>
              <a:t> to</a:t>
            </a:r>
            <a:r>
              <a:rPr lang="en-US" sz="1200" i="0" kern="1200" dirty="0">
                <a:solidFill>
                  <a:schemeClr val="tx1"/>
                </a:solidFill>
                <a:effectLst/>
                <a:latin typeface="+mn-lt"/>
                <a:ea typeface="+mn-ea"/>
                <a:cs typeface="+mn-cs"/>
              </a:rPr>
              <a:t> student).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Remember</a:t>
            </a:r>
            <a:r>
              <a:rPr lang="en-US" sz="1200" i="0" kern="1200" baseline="0" dirty="0">
                <a:solidFill>
                  <a:schemeClr val="tx1"/>
                </a:solidFill>
                <a:effectLst/>
                <a:latin typeface="+mn-lt"/>
                <a:ea typeface="+mn-ea"/>
                <a:cs typeface="+mn-cs"/>
              </a:rPr>
              <a:t> that </a:t>
            </a:r>
            <a:r>
              <a:rPr lang="en-US" sz="1200" dirty="0"/>
              <a:t>facilitators should let the training participants be in charge of their learning process, and just concentrate on promoting positive and effective group dynamics and maintaining the group within the scope and objectives of the training</a:t>
            </a:r>
          </a:p>
        </p:txBody>
      </p:sp>
      <p:sp>
        <p:nvSpPr>
          <p:cNvPr id="4" name="Slide Number Placeholder 3"/>
          <p:cNvSpPr>
            <a:spLocks noGrp="1"/>
          </p:cNvSpPr>
          <p:nvPr>
            <p:ph type="sldNum" sz="quarter" idx="10"/>
          </p:nvPr>
        </p:nvSpPr>
        <p:spPr/>
        <p:txBody>
          <a:bodyPr/>
          <a:lstStyle/>
          <a:p>
            <a:fld id="{2367AE34-5FED-4CE7-8C97-131DD1091E04}" type="slidenum">
              <a:rPr lang="uk-UA" smtClean="0"/>
              <a:t>6</a:t>
            </a:fld>
            <a:endParaRPr lang="uk-UA"/>
          </a:p>
        </p:txBody>
      </p:sp>
    </p:spTree>
    <p:extLst>
      <p:ext uri="{BB962C8B-B14F-4D97-AF65-F5344CB8AC3E}">
        <p14:creationId xmlns:p14="http://schemas.microsoft.com/office/powerpoint/2010/main" val="2335566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some </a:t>
            </a:r>
            <a:r>
              <a:rPr lang="en-US" sz="1200" dirty="0"/>
              <a:t>characteristics and skills recognized</a:t>
            </a:r>
            <a:r>
              <a:rPr lang="en-US" sz="1200" baseline="0" dirty="0"/>
              <a:t> in a</a:t>
            </a:r>
            <a:r>
              <a:rPr lang="en-US" sz="1200" dirty="0"/>
              <a:t> good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list</a:t>
            </a:r>
            <a:endParaRPr lang="uk-UA" sz="1200" dirty="0"/>
          </a:p>
          <a:p>
            <a:endParaRPr lang="en-US" dirty="0"/>
          </a:p>
          <a:p>
            <a:endParaRPr lang="uk-UA" dirty="0"/>
          </a:p>
        </p:txBody>
      </p:sp>
      <p:sp>
        <p:nvSpPr>
          <p:cNvPr id="4" name="Slide Number Placeholder 3"/>
          <p:cNvSpPr>
            <a:spLocks noGrp="1"/>
          </p:cNvSpPr>
          <p:nvPr>
            <p:ph type="sldNum" sz="quarter" idx="5"/>
          </p:nvPr>
        </p:nvSpPr>
        <p:spPr/>
        <p:txBody>
          <a:bodyPr/>
          <a:lstStyle/>
          <a:p>
            <a:fld id="{2367AE34-5FED-4CE7-8C97-131DD1091E04}" type="slidenum">
              <a:rPr lang="uk-UA" smtClean="0"/>
              <a:t>7</a:t>
            </a:fld>
            <a:endParaRPr lang="uk-UA"/>
          </a:p>
        </p:txBody>
      </p:sp>
    </p:spTree>
    <p:extLst>
      <p:ext uri="{BB962C8B-B14F-4D97-AF65-F5344CB8AC3E}">
        <p14:creationId xmlns:p14="http://schemas.microsoft.com/office/powerpoint/2010/main" val="418316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 series of important steps that facilitators need to take to ensure that the training event is well planned and facilitated, and therefore translates into a successful learning experience achieving the expected objectives. These steps include:</a:t>
            </a:r>
          </a:p>
          <a:p>
            <a:endParaRPr lang="en-US" sz="1200" kern="1200" dirty="0">
              <a:solidFill>
                <a:schemeClr val="tx1"/>
              </a:solidFill>
              <a:effectLst/>
              <a:latin typeface="+mn-lt"/>
              <a:ea typeface="+mn-ea"/>
              <a:cs typeface="+mn-cs"/>
            </a:endParaRPr>
          </a:p>
          <a:p>
            <a:pPr marL="171450" indent="-171450">
              <a:buFontTx/>
              <a:buChar char="-"/>
            </a:pPr>
            <a:r>
              <a:rPr lang="en-US" sz="1200" kern="1200" baseline="0" dirty="0">
                <a:solidFill>
                  <a:schemeClr val="tx1"/>
                </a:solidFill>
                <a:effectLst/>
                <a:latin typeface="+mn-lt"/>
                <a:ea typeface="+mn-ea"/>
                <a:cs typeface="+mn-cs"/>
              </a:rPr>
              <a:t>Know yourself: what are your strengths and weaknesses, and how to improve your facilitation skills</a:t>
            </a:r>
          </a:p>
          <a:p>
            <a:pPr marL="171450" indent="-171450">
              <a:buFontTx/>
              <a:buChar char="-"/>
            </a:pPr>
            <a:r>
              <a:rPr lang="en-US" sz="1200" kern="1200" baseline="0" dirty="0">
                <a:solidFill>
                  <a:schemeClr val="tx1"/>
                </a:solidFill>
                <a:effectLst/>
                <a:latin typeface="+mn-lt"/>
                <a:ea typeface="+mn-ea"/>
                <a:cs typeface="+mn-cs"/>
              </a:rPr>
              <a:t>Know the training package, by reading and </a:t>
            </a:r>
            <a:r>
              <a:rPr lang="en-US" sz="1200" kern="1200" baseline="0" dirty="0" err="1">
                <a:solidFill>
                  <a:schemeClr val="tx1"/>
                </a:solidFill>
                <a:effectLst/>
                <a:latin typeface="+mn-lt"/>
                <a:ea typeface="+mn-ea"/>
                <a:cs typeface="+mn-cs"/>
              </a:rPr>
              <a:t>analizing</a:t>
            </a:r>
            <a:r>
              <a:rPr lang="en-US" sz="1200" kern="1200" baseline="0" dirty="0">
                <a:solidFill>
                  <a:schemeClr val="tx1"/>
                </a:solidFill>
                <a:effectLst/>
                <a:latin typeface="+mn-lt"/>
                <a:ea typeface="+mn-ea"/>
                <a:cs typeface="+mn-cs"/>
              </a:rPr>
              <a:t> all the training carefully, and adapting it if needed</a:t>
            </a:r>
          </a:p>
          <a:p>
            <a:pPr marL="171450" indent="-171450">
              <a:buFontTx/>
              <a:buChar char="-"/>
            </a:pPr>
            <a:r>
              <a:rPr lang="en-US" sz="1200" kern="1200" baseline="0" dirty="0">
                <a:solidFill>
                  <a:schemeClr val="tx1"/>
                </a:solidFill>
                <a:effectLst/>
                <a:latin typeface="+mn-lt"/>
                <a:ea typeface="+mn-ea"/>
                <a:cs typeface="+mn-cs"/>
              </a:rPr>
              <a:t>Know the training participants: who they are, what are their background, experience and training needs</a:t>
            </a:r>
          </a:p>
          <a:p>
            <a:pPr marL="171450" indent="-171450">
              <a:buFontTx/>
              <a:buChar char="-"/>
            </a:pPr>
            <a:r>
              <a:rPr lang="en-US" sz="1200" kern="1200" baseline="0" dirty="0">
                <a:solidFill>
                  <a:schemeClr val="tx1"/>
                </a:solidFill>
                <a:effectLst/>
                <a:latin typeface="+mn-lt"/>
                <a:ea typeface="+mn-ea"/>
                <a:cs typeface="+mn-cs"/>
              </a:rPr>
              <a:t>Choose and set up the right learning environment, which should encourage participation and enable all planned activities</a:t>
            </a:r>
          </a:p>
          <a:p>
            <a:pPr marL="171450" indent="-171450">
              <a:buFontTx/>
              <a:buChar char="-"/>
            </a:pPr>
            <a:r>
              <a:rPr lang="en-US" sz="1200" kern="1200" baseline="0" dirty="0">
                <a:solidFill>
                  <a:schemeClr val="tx1"/>
                </a:solidFill>
                <a:effectLst/>
                <a:latin typeface="+mn-lt"/>
                <a:ea typeface="+mn-ea"/>
                <a:cs typeface="+mn-cs"/>
              </a:rPr>
              <a:t>Set a schedule, by previously assessing what will be the right timing for each training activity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Prepare all materials needed well in advance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Ensure health and safety aspects are covered, identifying all possible hazards that may affect the training and providing everyone involved with appropriate information and equipment to handle potentially dangerous tasks or equipment </a:t>
            </a:r>
          </a:p>
          <a:p>
            <a:pPr marL="17145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7AE34-5FED-4CE7-8C97-131DD1091E04}" type="slidenum">
              <a:rPr lang="uk-UA" smtClean="0"/>
              <a:t>8</a:t>
            </a:fld>
            <a:endParaRPr lang="uk-UA"/>
          </a:p>
        </p:txBody>
      </p:sp>
    </p:spTree>
    <p:extLst>
      <p:ext uri="{BB962C8B-B14F-4D97-AF65-F5344CB8AC3E}">
        <p14:creationId xmlns:p14="http://schemas.microsoft.com/office/powerpoint/2010/main" val="233556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now present some strategies that will help facilitating learning through the different phases of a training event. </a:t>
            </a:r>
          </a:p>
          <a:p>
            <a:endParaRPr lang="en-US" baseline="0" dirty="0"/>
          </a:p>
          <a:p>
            <a:r>
              <a:rPr lang="en-US" baseline="0" dirty="0"/>
              <a:t>At the beginning of an exercise it is important to: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i="1" kern="1200" dirty="0">
                <a:solidFill>
                  <a:schemeClr val="tx1"/>
                </a:solidFill>
                <a:effectLst/>
                <a:latin typeface="+mn-lt"/>
                <a:ea typeface="+mn-ea"/>
                <a:cs typeface="+mn-cs"/>
              </a:rPr>
              <a:t>Start building a relationship of trust and equity between the training faculty and the participants</a:t>
            </a:r>
            <a:r>
              <a:rPr lang="en-US" dirty="0">
                <a:effectLst/>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i="1" kern="1200" dirty="0">
                <a:solidFill>
                  <a:schemeClr val="tx1"/>
                </a:solidFill>
                <a:effectLst/>
                <a:latin typeface="+mn-lt"/>
                <a:ea typeface="+mn-ea"/>
                <a:cs typeface="+mn-cs"/>
              </a:rPr>
              <a:t>Promote positive interactions between participants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i="1" kern="1200" dirty="0">
                <a:solidFill>
                  <a:schemeClr val="tx1"/>
                </a:solidFill>
                <a:effectLst/>
                <a:latin typeface="+mn-lt"/>
                <a:ea typeface="+mn-ea"/>
                <a:cs typeface="+mn-cs"/>
              </a:rPr>
              <a:t>Agree the ground rules.</a:t>
            </a:r>
            <a:r>
              <a:rPr lang="en-US" sz="1200" kern="1200" dirty="0">
                <a:solidFill>
                  <a:schemeClr val="tx1"/>
                </a:solidFill>
                <a:effectLst/>
                <a:latin typeface="+mn-lt"/>
                <a:ea typeface="+mn-ea"/>
                <a:cs typeface="+mn-cs"/>
              </a:rPr>
              <a:t> Set out and agree with participants the way facilitators and learners will relate to each other, and what are their rights and responsibilities during the event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i="1"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effectLs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chemeClr val="tx1"/>
              </a:solidFill>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2367AE34-5FED-4CE7-8C97-131DD1091E04}" type="slidenum">
              <a:rPr lang="uk-UA" smtClean="0"/>
              <a:t>9</a:t>
            </a:fld>
            <a:endParaRPr lang="uk-UA"/>
          </a:p>
        </p:txBody>
      </p:sp>
    </p:spTree>
    <p:extLst>
      <p:ext uri="{BB962C8B-B14F-4D97-AF65-F5344CB8AC3E}">
        <p14:creationId xmlns:p14="http://schemas.microsoft.com/office/powerpoint/2010/main" val="233556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participants are </a:t>
            </a:r>
            <a:r>
              <a:rPr lang="en-US" sz="1200" kern="1200" dirty="0">
                <a:solidFill>
                  <a:schemeClr val="tx1"/>
                </a:solidFill>
                <a:effectLst/>
                <a:latin typeface="+mn-lt"/>
                <a:ea typeface="+mn-ea"/>
                <a:cs typeface="+mn-cs"/>
              </a:rPr>
              <a:t>fully immersed in the simulation and actively involved in achieving the expected learning objectives,</a:t>
            </a:r>
            <a:r>
              <a:rPr lang="en-US" sz="1200" kern="1200" baseline="0" dirty="0">
                <a:solidFill>
                  <a:schemeClr val="tx1"/>
                </a:solidFill>
                <a:effectLst/>
                <a:latin typeface="+mn-lt"/>
                <a:ea typeface="+mn-ea"/>
                <a:cs typeface="+mn-cs"/>
              </a:rPr>
              <a:t> the facilitator should focus on aspects like:</a:t>
            </a:r>
          </a:p>
          <a:p>
            <a:endParaRPr lang="en-US" sz="120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mn-lt"/>
                <a:cs typeface="Calibri"/>
              </a:rPr>
              <a:t>Follow the progression of the exercise according to plan.</a:t>
            </a:r>
            <a:r>
              <a:rPr lang="en-US" sz="1200" baseline="0" dirty="0">
                <a:latin typeface="+mn-lt"/>
                <a:cs typeface="Calibri"/>
              </a:rPr>
              <a:t> Change timing if needed, shortening or prolonging certain stages of the exercise</a:t>
            </a:r>
            <a:endParaRPr lang="en-US" sz="1200" dirty="0">
              <a:latin typeface="+mn-lt"/>
              <a:cs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solidFill>
                <a:latin typeface="+mn-lt"/>
                <a:cs typeface="Calibri"/>
              </a:rPr>
              <a:t>Check if the tasks</a:t>
            </a:r>
            <a:r>
              <a:rPr lang="en-US" sz="1200" baseline="0" dirty="0">
                <a:solidFill>
                  <a:schemeClr val="tx1"/>
                </a:solidFill>
                <a:latin typeface="+mn-lt"/>
                <a:cs typeface="Calibri"/>
              </a:rPr>
              <a:t> are</a:t>
            </a:r>
            <a:r>
              <a:rPr lang="en-US" sz="1200" dirty="0">
                <a:solidFill>
                  <a:schemeClr val="tx1"/>
                </a:solidFill>
                <a:latin typeface="+mn-lt"/>
                <a:cs typeface="Calibri"/>
              </a:rPr>
              <a:t> clear and well focused towards achieving the learning objectives.</a:t>
            </a:r>
            <a:r>
              <a:rPr lang="en-US" sz="1200" baseline="0" dirty="0">
                <a:solidFill>
                  <a:schemeClr val="tx1"/>
                </a:solidFill>
                <a:latin typeface="+mn-lt"/>
                <a:cs typeface="Calibri"/>
              </a:rPr>
              <a:t> Otherwise,</a:t>
            </a:r>
            <a:r>
              <a:rPr lang="en-US" sz="1200" dirty="0">
                <a:solidFill>
                  <a:schemeClr val="tx1"/>
                </a:solidFill>
                <a:latin typeface="+mn-lt"/>
                <a:cs typeface="Calibri"/>
              </a:rPr>
              <a:t> consider a</a:t>
            </a:r>
            <a:r>
              <a:rPr lang="en-US" sz="1200" baseline="0" dirty="0">
                <a:solidFill>
                  <a:schemeClr val="tx1"/>
                </a:solidFill>
                <a:latin typeface="+mn-lt"/>
                <a:cs typeface="Calibri"/>
              </a:rPr>
              <a:t> technical stop to refocus or explain again the tasks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mn-lt"/>
                <a:cs typeface="Calibri"/>
              </a:rPr>
              <a:t>Check participants involvement and motivation.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mn-lt"/>
                <a:cs typeface="Calibri"/>
              </a:rPr>
              <a:t>Remember to minimize the interactions with participants as much as possible so they can focus</a:t>
            </a:r>
            <a:r>
              <a:rPr lang="en-US" sz="1200" baseline="0" dirty="0">
                <a:latin typeface="+mn-lt"/>
                <a:cs typeface="Calibri"/>
              </a:rPr>
              <a:t> and work independently. Take notes about their performance and bring them up in the debriefing session once the exercise is finished.</a:t>
            </a:r>
            <a:endParaRPr lang="en-US" sz="1200" dirty="0">
              <a:latin typeface="+mn-lt"/>
              <a:cs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aseline="0" dirty="0">
              <a:solidFill>
                <a:schemeClr val="tx1"/>
              </a:solidFill>
              <a:latin typeface="+mn-lt"/>
              <a:cs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chemeClr val="tx1"/>
              </a:solidFill>
              <a:latin typeface="+mn-lt"/>
              <a:cs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chemeClr val="tx1"/>
              </a:solidFill>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2367AE34-5FED-4CE7-8C97-131DD1091E04}" type="slidenum">
              <a:rPr lang="uk-UA" smtClean="0"/>
              <a:t>10</a:t>
            </a:fld>
            <a:endParaRPr lang="uk-UA"/>
          </a:p>
        </p:txBody>
      </p:sp>
    </p:spTree>
    <p:extLst>
      <p:ext uri="{BB962C8B-B14F-4D97-AF65-F5344CB8AC3E}">
        <p14:creationId xmlns:p14="http://schemas.microsoft.com/office/powerpoint/2010/main" val="2335566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728091-E085-486D-B669-514AAEFB58C6}"/>
              </a:ext>
            </a:extLst>
          </p:cNvPr>
          <p:cNvSpPr/>
          <p:nvPr userDrawn="1"/>
        </p:nvSpPr>
        <p:spPr>
          <a:xfrm>
            <a:off x="0" y="3209925"/>
            <a:ext cx="12192000" cy="3648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a:extLst>
              <a:ext uri="{FF2B5EF4-FFF2-40B4-BE49-F238E27FC236}">
                <a16:creationId xmlns:a16="http://schemas.microsoft.com/office/drawing/2014/main" id="{A47204A6-66D6-4F6E-B712-7208706FDC65}"/>
              </a:ext>
            </a:extLst>
          </p:cNvPr>
          <p:cNvSpPr>
            <a:spLocks noGrp="1"/>
          </p:cNvSpPr>
          <p:nvPr>
            <p:ph type="ctrTitle"/>
          </p:nvPr>
        </p:nvSpPr>
        <p:spPr>
          <a:xfrm>
            <a:off x="426547" y="1520030"/>
            <a:ext cx="6288578" cy="1585913"/>
          </a:xfrm>
        </p:spPr>
        <p:txBody>
          <a:bodyPr anchor="b"/>
          <a:lstStyle>
            <a:lvl1pPr algn="l">
              <a:defRPr sz="5400"/>
            </a:lvl1pPr>
          </a:lstStyle>
          <a:p>
            <a:r>
              <a:rPr lang="en-US" dirty="0"/>
              <a:t>Click to edit Master title style</a:t>
            </a:r>
            <a:endParaRPr lang="uk-UA" dirty="0"/>
          </a:p>
        </p:txBody>
      </p:sp>
      <p:sp>
        <p:nvSpPr>
          <p:cNvPr id="3" name="Subtitle 2">
            <a:extLst>
              <a:ext uri="{FF2B5EF4-FFF2-40B4-BE49-F238E27FC236}">
                <a16:creationId xmlns:a16="http://schemas.microsoft.com/office/drawing/2014/main" id="{D4842710-9FEB-4D1C-80B4-38D25BB1F45B}"/>
              </a:ext>
            </a:extLst>
          </p:cNvPr>
          <p:cNvSpPr>
            <a:spLocks noGrp="1"/>
          </p:cNvSpPr>
          <p:nvPr>
            <p:ph type="subTitle" idx="1"/>
          </p:nvPr>
        </p:nvSpPr>
        <p:spPr>
          <a:xfrm>
            <a:off x="426547" y="3344863"/>
            <a:ext cx="4862107"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grpSp>
        <p:nvGrpSpPr>
          <p:cNvPr id="9" name="Group 8">
            <a:extLst>
              <a:ext uri="{FF2B5EF4-FFF2-40B4-BE49-F238E27FC236}">
                <a16:creationId xmlns:a16="http://schemas.microsoft.com/office/drawing/2014/main" id="{B407931E-DE8D-424A-A0D6-19CCA8D0C05C}"/>
              </a:ext>
            </a:extLst>
          </p:cNvPr>
          <p:cNvGrpSpPr/>
          <p:nvPr userDrawn="1"/>
        </p:nvGrpSpPr>
        <p:grpSpPr>
          <a:xfrm>
            <a:off x="5673974" y="2609850"/>
            <a:ext cx="6103283" cy="3767860"/>
            <a:chOff x="2995037" y="225740"/>
            <a:chExt cx="8749364" cy="5401417"/>
          </a:xfrm>
        </p:grpSpPr>
        <p:pic>
          <p:nvPicPr>
            <p:cNvPr id="11" name="Picture 10" descr="https://agora-file-storage-prod.s3-us-west-1.amazonaws.com/workplace/attachment/9653946336834885011?response-content-disposition=inline%3B%20filename%3D%22TEAMS%2520picture%2520for%2520PPT.jpg%22%3B%20filename%2A%3Dutf-8%27%27TEAMS%2520picture%2520for%2520PPT.jpg&amp;X-Amz-Security-Token=FQoGZXIvYXdzECMaDLDqnXxh2BhesF0lXCK3Ay5V6xjVfr3XFTjtc45h%2F2qF1MBmrsUaLKQNknKKAWsk%2FtrXZ2DCS3zi3elYlkMia4w%2BJZLC3l8Esi8rZcgYW1Vvqiwlkauf%2FpGCeArn%2FgubOLwqLJ%2BYS13Eqn9Cojsbiu%2F2X1XghS5FKZ7OYlFzbl9bV2m5JOMs94XLr76G%2BAquQgC%2B05oIa4IhmAlBgI8C%2F%2B9DZKulReZ6IxyrPOOmnc535N605HfDs87mFSbN2JTKQbIXlp0CwR1%2F6sobHz0XRNKLOGnmRvH%2FypVg%2FNZTxc19%2BwOYrWYoPqFT7maYT3CR8OmDDVE9jfbBs8w4hhGVqg7OOrM4IcLpfZt%2Bb6dWDY6QwsbL359yJmhAhQ%2Fuxmp4Qgy1xJH0wIdOynIIQ6qk7j4NrK4UvQ8ZRv2QlHu46bB2lgmcosXctv%2BZIDkaae31PYu1joLPJ%2F0qrLqUeK5iZtYo4yIdtWwlxLApW6TKg1QRUY8F7%2BNRBzvLGUuXUVVeiIhXB9tLORSBUKYSCBbZ%2Btei7VGPtZYE6MMNcRnPtmrnWN60fUjS%2BFhqXkjCKGdF6kUXhOkyJ93hagttcnnEYd8dNQrRAUMokoml5AU%3D&amp;X-Amz-Algorithm=AWS4-HMAC-SHA256&amp;X-Amz-Date=20190313T190356Z&amp;X-Amz-SignedHeaders=host&amp;X-Amz-Expires=599&amp;X-Amz-Credential=ASIA2YR6PYW5XAJJRP3P%2F20190313%2Fus-west-1%2Fs3%2Faws4_request&amp;X-Amz-Signature=47cdde17764038b523cd2d9c67575c7ec16a48dee2d96fc16c236f57afe444c5">
              <a:extLst>
                <a:ext uri="{FF2B5EF4-FFF2-40B4-BE49-F238E27FC236}">
                  <a16:creationId xmlns:a16="http://schemas.microsoft.com/office/drawing/2014/main" id="{609D8F03-1878-426A-AC4B-021F9F3D40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496" t="2677" r="3405" b="2205"/>
            <a:stretch>
              <a:fillRect/>
            </a:stretch>
          </p:blipFill>
          <p:spPr bwMode="auto">
            <a:xfrm>
              <a:off x="4016338" y="225740"/>
              <a:ext cx="7728063" cy="5312549"/>
            </a:xfrm>
            <a:custGeom>
              <a:avLst/>
              <a:gdLst>
                <a:gd name="connsiteX0" fmla="*/ 2995717 w 7728063"/>
                <a:gd name="connsiteY0" fmla="*/ 176 h 5312549"/>
                <a:gd name="connsiteX1" fmla="*/ 4150459 w 7728063"/>
                <a:gd name="connsiteY1" fmla="*/ 118355 h 5312549"/>
                <a:gd name="connsiteX2" fmla="*/ 7711938 w 7728063"/>
                <a:gd name="connsiteY2" fmla="*/ 3581861 h 5312549"/>
                <a:gd name="connsiteX3" fmla="*/ 3396417 w 7728063"/>
                <a:gd name="connsiteY3" fmla="*/ 5240437 h 5312549"/>
                <a:gd name="connsiteX4" fmla="*/ 15913 w 7728063"/>
                <a:gd name="connsiteY4" fmla="*/ 2005532 h 5312549"/>
                <a:gd name="connsiteX5" fmla="*/ 2995717 w 7728063"/>
                <a:gd name="connsiteY5" fmla="*/ 176 h 531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8063" h="5312549">
                  <a:moveTo>
                    <a:pt x="2995717" y="176"/>
                  </a:moveTo>
                  <a:cubicBezTo>
                    <a:pt x="3425452" y="3465"/>
                    <a:pt x="3829792" y="52675"/>
                    <a:pt x="4150459" y="118355"/>
                  </a:cubicBezTo>
                  <a:cubicBezTo>
                    <a:pt x="5433130" y="381077"/>
                    <a:pt x="7952922" y="1474897"/>
                    <a:pt x="7711938" y="3581861"/>
                  </a:cubicBezTo>
                  <a:cubicBezTo>
                    <a:pt x="7575728" y="5069699"/>
                    <a:pt x="4679088" y="5503159"/>
                    <a:pt x="3396417" y="5240437"/>
                  </a:cubicBezTo>
                  <a:cubicBezTo>
                    <a:pt x="2113746" y="4977715"/>
                    <a:pt x="-214535" y="4154611"/>
                    <a:pt x="15913" y="2005532"/>
                  </a:cubicBezTo>
                  <a:cubicBezTo>
                    <a:pt x="188750" y="393722"/>
                    <a:pt x="1706511" y="-9691"/>
                    <a:pt x="2995717" y="176"/>
                  </a:cubicBezTo>
                  <a:close/>
                </a:path>
              </a:pathLst>
            </a:custGeom>
            <a:noFill/>
            <a:extLst>
              <a:ext uri="{909E8E84-426E-40dd-AFC4-6F175D3DCCD1}">
                <a14:hiddenFill xmlns="" xmlns:a14="http://schemas.microsoft.com/office/drawing/2010/main">
                  <a:solidFill>
                    <a:srgbClr val="FFFFFF"/>
                  </a:solidFill>
                </a14:hiddenFill>
              </a:ext>
            </a:extLst>
          </p:spPr>
        </p:pic>
        <p:sp>
          <p:nvSpPr>
            <p:cNvPr id="12" name="Moon 27">
              <a:extLst>
                <a:ext uri="{FF2B5EF4-FFF2-40B4-BE49-F238E27FC236}">
                  <a16:creationId xmlns:a16="http://schemas.microsoft.com/office/drawing/2014/main" id="{B718A1C2-6F1C-46D7-8493-F296B29D1142}"/>
                </a:ext>
              </a:extLst>
            </p:cNvPr>
            <p:cNvSpPr/>
            <p:nvPr userDrawn="1"/>
          </p:nvSpPr>
          <p:spPr>
            <a:xfrm rot="17853696">
              <a:off x="4837345" y="1691766"/>
              <a:ext cx="2093083" cy="5777699"/>
            </a:xfrm>
            <a:custGeom>
              <a:avLst/>
              <a:gdLst>
                <a:gd name="connsiteX0" fmla="*/ 1480714 w 1480714"/>
                <a:gd name="connsiteY0" fmla="*/ 5793361 h 5793361"/>
                <a:gd name="connsiteX1" fmla="*/ 0 w 1480714"/>
                <a:gd name="connsiteY1" fmla="*/ 2896680 h 5793361"/>
                <a:gd name="connsiteX2" fmla="*/ 1480714 w 1480714"/>
                <a:gd name="connsiteY2" fmla="*/ -1 h 5793361"/>
                <a:gd name="connsiteX3" fmla="*/ 740357 w 1480714"/>
                <a:gd name="connsiteY3" fmla="*/ 2896680 h 5793361"/>
                <a:gd name="connsiteX4" fmla="*/ 1480714 w 1480714"/>
                <a:gd name="connsiteY4" fmla="*/ 5793361 h 5793361"/>
                <a:gd name="connsiteX0" fmla="*/ 737093 w 1551093"/>
                <a:gd name="connsiteY0" fmla="*/ 5777699 h 5777699"/>
                <a:gd name="connsiteX1" fmla="*/ 70379 w 1551093"/>
                <a:gd name="connsiteY1" fmla="*/ 2896681 h 5777699"/>
                <a:gd name="connsiteX2" fmla="*/ 1551093 w 1551093"/>
                <a:gd name="connsiteY2" fmla="*/ 0 h 5777699"/>
                <a:gd name="connsiteX3" fmla="*/ 810736 w 1551093"/>
                <a:gd name="connsiteY3" fmla="*/ 2896681 h 5777699"/>
                <a:gd name="connsiteX4" fmla="*/ 737093 w 1551093"/>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1390059 w 2130416"/>
                <a:gd name="connsiteY3" fmla="*/ 2896681 h 5777699"/>
                <a:gd name="connsiteX4" fmla="*/ 1316416 w 2130416"/>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570465 w 2130416"/>
                <a:gd name="connsiteY3" fmla="*/ 2314488 h 5777699"/>
                <a:gd name="connsiteX4" fmla="*/ 1316416 w 2130416"/>
                <a:gd name="connsiteY4" fmla="*/ 5777699 h 5777699"/>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369622 w 2130416"/>
                <a:gd name="connsiteY3" fmla="*/ 227968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20503 w 2134503"/>
                <a:gd name="connsiteY0" fmla="*/ 5777743 h 5777743"/>
                <a:gd name="connsiteX1" fmla="*/ 22889 w 2134503"/>
                <a:gd name="connsiteY1" fmla="*/ 2140836 h 5777743"/>
                <a:gd name="connsiteX2" fmla="*/ 2134503 w 2134503"/>
                <a:gd name="connsiteY2" fmla="*/ 44 h 5777743"/>
                <a:gd name="connsiteX3" fmla="*/ 511036 w 2134503"/>
                <a:gd name="connsiteY3" fmla="*/ 2336940 h 5777743"/>
                <a:gd name="connsiteX4" fmla="*/ 1320503 w 2134503"/>
                <a:gd name="connsiteY4" fmla="*/ 5777743 h 5777743"/>
                <a:gd name="connsiteX0" fmla="*/ 1334470 w 2148470"/>
                <a:gd name="connsiteY0" fmla="*/ 5777743 h 5777743"/>
                <a:gd name="connsiteX1" fmla="*/ 36856 w 2148470"/>
                <a:gd name="connsiteY1" fmla="*/ 2140836 h 5777743"/>
                <a:gd name="connsiteX2" fmla="*/ 2148470 w 2148470"/>
                <a:gd name="connsiteY2" fmla="*/ 44 h 5777743"/>
                <a:gd name="connsiteX3" fmla="*/ 525003 w 2148470"/>
                <a:gd name="connsiteY3" fmla="*/ 2336940 h 5777743"/>
                <a:gd name="connsiteX4" fmla="*/ 1334470 w 2148470"/>
                <a:gd name="connsiteY4" fmla="*/ 5777743 h 5777743"/>
                <a:gd name="connsiteX0" fmla="*/ 1324442 w 2138442"/>
                <a:gd name="connsiteY0" fmla="*/ 5777743 h 5777743"/>
                <a:gd name="connsiteX1" fmla="*/ 26828 w 2138442"/>
                <a:gd name="connsiteY1" fmla="*/ 2140836 h 5777743"/>
                <a:gd name="connsiteX2" fmla="*/ 2138442 w 2138442"/>
                <a:gd name="connsiteY2" fmla="*/ 44 h 5777743"/>
                <a:gd name="connsiteX3" fmla="*/ 514975 w 2138442"/>
                <a:gd name="connsiteY3" fmla="*/ 2336940 h 5777743"/>
                <a:gd name="connsiteX4" fmla="*/ 1324442 w 2138442"/>
                <a:gd name="connsiteY4" fmla="*/ 5777743 h 5777743"/>
                <a:gd name="connsiteX0" fmla="*/ 1307939 w 2121939"/>
                <a:gd name="connsiteY0" fmla="*/ 5777740 h 5777740"/>
                <a:gd name="connsiteX1" fmla="*/ 10325 w 2121939"/>
                <a:gd name="connsiteY1" fmla="*/ 2140833 h 5777740"/>
                <a:gd name="connsiteX2" fmla="*/ 2121939 w 2121939"/>
                <a:gd name="connsiteY2" fmla="*/ 41 h 5777740"/>
                <a:gd name="connsiteX3" fmla="*/ 498472 w 2121939"/>
                <a:gd name="connsiteY3" fmla="*/ 2336937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94065 w 2121939"/>
                <a:gd name="connsiteY3" fmla="*/ 2328493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42289 w 2121939"/>
                <a:gd name="connsiteY3" fmla="*/ 2291050 h 5777740"/>
                <a:gd name="connsiteX4" fmla="*/ 1307939 w 2121939"/>
                <a:gd name="connsiteY4" fmla="*/ 5777740 h 5777740"/>
                <a:gd name="connsiteX0" fmla="*/ 1274672 w 2088672"/>
                <a:gd name="connsiteY0" fmla="*/ 5777740 h 5777740"/>
                <a:gd name="connsiteX1" fmla="*/ 11204 w 2088672"/>
                <a:gd name="connsiteY1" fmla="*/ 2144499 h 5777740"/>
                <a:gd name="connsiteX2" fmla="*/ 2088672 w 2088672"/>
                <a:gd name="connsiteY2" fmla="*/ 41 h 5777740"/>
                <a:gd name="connsiteX3" fmla="*/ 409022 w 2088672"/>
                <a:gd name="connsiteY3" fmla="*/ 2291050 h 5777740"/>
                <a:gd name="connsiteX4" fmla="*/ 1274672 w 2088672"/>
                <a:gd name="connsiteY4" fmla="*/ 5777740 h 5777740"/>
                <a:gd name="connsiteX0" fmla="*/ 1274672 w 2088672"/>
                <a:gd name="connsiteY0" fmla="*/ 5777699 h 5777699"/>
                <a:gd name="connsiteX1" fmla="*/ 11204 w 2088672"/>
                <a:gd name="connsiteY1" fmla="*/ 2144458 h 5777699"/>
                <a:gd name="connsiteX2" fmla="*/ 2088672 w 2088672"/>
                <a:gd name="connsiteY2" fmla="*/ 0 h 5777699"/>
                <a:gd name="connsiteX3" fmla="*/ 409022 w 2088672"/>
                <a:gd name="connsiteY3" fmla="*/ 2291009 h 5777699"/>
                <a:gd name="connsiteX4" fmla="*/ 1274672 w 2088672"/>
                <a:gd name="connsiteY4" fmla="*/ 5777699 h 5777699"/>
                <a:gd name="connsiteX0" fmla="*/ 1279017 w 2093017"/>
                <a:gd name="connsiteY0" fmla="*/ 5777699 h 5777699"/>
                <a:gd name="connsiteX1" fmla="*/ 11081 w 2093017"/>
                <a:gd name="connsiteY1" fmla="*/ 2219617 h 5777699"/>
                <a:gd name="connsiteX2" fmla="*/ 2093017 w 2093017"/>
                <a:gd name="connsiteY2" fmla="*/ 0 h 5777699"/>
                <a:gd name="connsiteX3" fmla="*/ 413367 w 2093017"/>
                <a:gd name="connsiteY3" fmla="*/ 2291009 h 5777699"/>
                <a:gd name="connsiteX4" fmla="*/ 1279017 w 2093017"/>
                <a:gd name="connsiteY4" fmla="*/ 5777699 h 5777699"/>
                <a:gd name="connsiteX0" fmla="*/ 1279083 w 2093083"/>
                <a:gd name="connsiteY0" fmla="*/ 5777699 h 5777699"/>
                <a:gd name="connsiteX1" fmla="*/ 11147 w 2093083"/>
                <a:gd name="connsiteY1" fmla="*/ 2219617 h 5777699"/>
                <a:gd name="connsiteX2" fmla="*/ 2093083 w 2093083"/>
                <a:gd name="connsiteY2" fmla="*/ 0 h 5777699"/>
                <a:gd name="connsiteX3" fmla="*/ 413433 w 2093083"/>
                <a:gd name="connsiteY3" fmla="*/ 2291009 h 5777699"/>
                <a:gd name="connsiteX4" fmla="*/ 1279083 w 2093083"/>
                <a:gd name="connsiteY4" fmla="*/ 5777699 h 577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083" h="5777699">
                  <a:moveTo>
                    <a:pt x="1279083" y="5777699"/>
                  </a:moveTo>
                  <a:cubicBezTo>
                    <a:pt x="214061" y="4299862"/>
                    <a:pt x="-62486" y="3074980"/>
                    <a:pt x="11147" y="2219617"/>
                  </a:cubicBezTo>
                  <a:cubicBezTo>
                    <a:pt x="84780" y="1364254"/>
                    <a:pt x="829254" y="318765"/>
                    <a:pt x="2093083" y="0"/>
                  </a:cubicBezTo>
                  <a:cubicBezTo>
                    <a:pt x="790278" y="830441"/>
                    <a:pt x="549100" y="1328059"/>
                    <a:pt x="413433" y="2291009"/>
                  </a:cubicBezTo>
                  <a:cubicBezTo>
                    <a:pt x="277766" y="3253959"/>
                    <a:pt x="622025" y="4645610"/>
                    <a:pt x="1279083" y="57776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14" name="Picture 2" descr="TEAMS">
            <a:extLst>
              <a:ext uri="{FF2B5EF4-FFF2-40B4-BE49-F238E27FC236}">
                <a16:creationId xmlns:a16="http://schemas.microsoft.com/office/drawing/2014/main" id="{8B3F970C-9326-4A27-9D21-FD4433491B8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48089" y="542282"/>
            <a:ext cx="3429168" cy="5594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33322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78B7-1FA8-4F36-A2B8-A69E01094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a:extLst>
              <a:ext uri="{FF2B5EF4-FFF2-40B4-BE49-F238E27FC236}">
                <a16:creationId xmlns:a16="http://schemas.microsoft.com/office/drawing/2014/main" id="{065A7D37-3779-4355-963D-A51CAF4F9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a:extLst>
              <a:ext uri="{FF2B5EF4-FFF2-40B4-BE49-F238E27FC236}">
                <a16:creationId xmlns:a16="http://schemas.microsoft.com/office/drawing/2014/main" id="{5A87FABC-9668-46D1-98C9-795624650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0453E8-8AE7-4411-99EF-93BE19EF334A}"/>
              </a:ext>
            </a:extLst>
          </p:cNvPr>
          <p:cNvSpPr>
            <a:spLocks noGrp="1"/>
          </p:cNvSpPr>
          <p:nvPr>
            <p:ph type="dt" sz="half" idx="10"/>
          </p:nvPr>
        </p:nvSpPr>
        <p:spPr>
          <a:xfrm>
            <a:off x="838200" y="6356350"/>
            <a:ext cx="2743200" cy="365125"/>
          </a:xfrm>
          <a:prstGeom prst="rect">
            <a:avLst/>
          </a:prstGeom>
        </p:spPr>
        <p:txBody>
          <a:bodyPr/>
          <a:lstStyle/>
          <a:p>
            <a:fld id="{E6A390EC-E8B3-4BFF-807C-3044259B09E0}" type="datetime1">
              <a:rPr lang="uk-UA" smtClean="0"/>
              <a:t>29.08.2019</a:t>
            </a:fld>
            <a:endParaRPr lang="uk-UA"/>
          </a:p>
        </p:txBody>
      </p:sp>
      <p:sp>
        <p:nvSpPr>
          <p:cNvPr id="6" name="Footer Placeholder 5">
            <a:extLst>
              <a:ext uri="{FF2B5EF4-FFF2-40B4-BE49-F238E27FC236}">
                <a16:creationId xmlns:a16="http://schemas.microsoft.com/office/drawing/2014/main" id="{495D3F80-F68A-4036-BF9C-8D87C87C91BB}"/>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id="{DC8CA63E-3EA1-406A-9893-12E5A1D0353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44665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F454-C576-4F09-AB3C-1EABCE0ADD62}"/>
              </a:ext>
            </a:extLst>
          </p:cNvPr>
          <p:cNvSpPr>
            <a:spLocks noGrp="1"/>
          </p:cNvSpPr>
          <p:nvPr>
            <p:ph type="title"/>
          </p:nvPr>
        </p:nvSpPr>
        <p:spPr/>
        <p:txBody>
          <a:bodyPr/>
          <a:lstStyle/>
          <a:p>
            <a:r>
              <a:rPr lang="en-US"/>
              <a:t>Click to edit Master title style</a:t>
            </a:r>
            <a:endParaRPr lang="uk-UA"/>
          </a:p>
        </p:txBody>
      </p:sp>
      <p:sp>
        <p:nvSpPr>
          <p:cNvPr id="3" name="Vertical Text Placeholder 2">
            <a:extLst>
              <a:ext uri="{FF2B5EF4-FFF2-40B4-BE49-F238E27FC236}">
                <a16:creationId xmlns:a16="http://schemas.microsoft.com/office/drawing/2014/main" id="{8FAE1FF3-FBEE-4747-9196-662B0235F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id="{3A56ABF1-0310-4E5C-94FA-B0460E23231D}"/>
              </a:ext>
            </a:extLst>
          </p:cNvPr>
          <p:cNvSpPr>
            <a:spLocks noGrp="1"/>
          </p:cNvSpPr>
          <p:nvPr>
            <p:ph type="dt" sz="half" idx="10"/>
          </p:nvPr>
        </p:nvSpPr>
        <p:spPr>
          <a:xfrm>
            <a:off x="838200" y="6356350"/>
            <a:ext cx="2743200" cy="365125"/>
          </a:xfrm>
          <a:prstGeom prst="rect">
            <a:avLst/>
          </a:prstGeom>
        </p:spPr>
        <p:txBody>
          <a:bodyPr/>
          <a:lstStyle/>
          <a:p>
            <a:fld id="{12218FD5-A7C0-4497-936B-09461F075541}" type="datetime1">
              <a:rPr lang="uk-UA" smtClean="0"/>
              <a:t>29.08.2019</a:t>
            </a:fld>
            <a:endParaRPr lang="uk-UA"/>
          </a:p>
        </p:txBody>
      </p:sp>
      <p:sp>
        <p:nvSpPr>
          <p:cNvPr id="5" name="Footer Placeholder 4">
            <a:extLst>
              <a:ext uri="{FF2B5EF4-FFF2-40B4-BE49-F238E27FC236}">
                <a16:creationId xmlns:a16="http://schemas.microsoft.com/office/drawing/2014/main" id="{63C3BEDF-7794-4AA9-A629-BC7C46F7B733}"/>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78004B51-4458-48BC-84C4-15DEE156005A}"/>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2317054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27E9A-DD1E-489F-9055-693E153AA1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a:extLst>
              <a:ext uri="{FF2B5EF4-FFF2-40B4-BE49-F238E27FC236}">
                <a16:creationId xmlns:a16="http://schemas.microsoft.com/office/drawing/2014/main" id="{BB31FDAA-C719-44EF-BC5C-54D8452E0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id="{2A698C42-01F8-44A9-8A1F-8F334335B0E8}"/>
              </a:ext>
            </a:extLst>
          </p:cNvPr>
          <p:cNvSpPr>
            <a:spLocks noGrp="1"/>
          </p:cNvSpPr>
          <p:nvPr>
            <p:ph type="dt" sz="half" idx="10"/>
          </p:nvPr>
        </p:nvSpPr>
        <p:spPr>
          <a:xfrm>
            <a:off x="838200" y="6356350"/>
            <a:ext cx="2743200" cy="365125"/>
          </a:xfrm>
          <a:prstGeom prst="rect">
            <a:avLst/>
          </a:prstGeom>
        </p:spPr>
        <p:txBody>
          <a:bodyPr/>
          <a:lstStyle/>
          <a:p>
            <a:fld id="{A0957D32-2C74-4EC2-99CF-C21DBEF45B97}" type="datetime1">
              <a:rPr lang="uk-UA" smtClean="0"/>
              <a:t>29.08.2019</a:t>
            </a:fld>
            <a:endParaRPr lang="uk-UA"/>
          </a:p>
        </p:txBody>
      </p:sp>
      <p:sp>
        <p:nvSpPr>
          <p:cNvPr id="5" name="Footer Placeholder 4">
            <a:extLst>
              <a:ext uri="{FF2B5EF4-FFF2-40B4-BE49-F238E27FC236}">
                <a16:creationId xmlns:a16="http://schemas.microsoft.com/office/drawing/2014/main" id="{F97D2871-CE95-4857-90AB-822659384851}"/>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E71CC5BE-4845-42D3-8AF5-6493E0B5CC53}"/>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410742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5878A6-138B-424E-9960-C03179D205E5}"/>
              </a:ext>
            </a:extLst>
          </p:cNvPr>
          <p:cNvSpPr/>
          <p:nvPr userDrawn="1"/>
        </p:nvSpPr>
        <p:spPr>
          <a:xfrm>
            <a:off x="1" y="0"/>
            <a:ext cx="12191999" cy="5337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9">
            <a:extLst>
              <a:ext uri="{FF2B5EF4-FFF2-40B4-BE49-F238E27FC236}">
                <a16:creationId xmlns:a16="http://schemas.microsoft.com/office/drawing/2014/main" id="{A3F8831B-93D7-4F19-99F9-EDFF7EA93050}"/>
              </a:ext>
            </a:extLst>
          </p:cNvPr>
          <p:cNvSpPr/>
          <p:nvPr userDrawn="1"/>
        </p:nvSpPr>
        <p:spPr>
          <a:xfrm>
            <a:off x="-1" y="5337970"/>
            <a:ext cx="12192001" cy="1520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Rectangle 14">
            <a:extLst>
              <a:ext uri="{FF2B5EF4-FFF2-40B4-BE49-F238E27FC236}">
                <a16:creationId xmlns:a16="http://schemas.microsoft.com/office/drawing/2014/main" id="{8066448A-9029-47AA-83AB-B9C81C49B746}"/>
              </a:ext>
            </a:extLst>
          </p:cNvPr>
          <p:cNvSpPr/>
          <p:nvPr userDrawn="1"/>
        </p:nvSpPr>
        <p:spPr>
          <a:xfrm>
            <a:off x="6391276" y="1130496"/>
            <a:ext cx="4743449" cy="3946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a:extLst>
              <a:ext uri="{FF2B5EF4-FFF2-40B4-BE49-F238E27FC236}">
                <a16:creationId xmlns:a16="http://schemas.microsoft.com/office/drawing/2014/main" id="{A47204A6-66D6-4F6E-B712-7208706FDC65}"/>
              </a:ext>
            </a:extLst>
          </p:cNvPr>
          <p:cNvSpPr>
            <a:spLocks noGrp="1"/>
          </p:cNvSpPr>
          <p:nvPr>
            <p:ph type="ctrTitle"/>
          </p:nvPr>
        </p:nvSpPr>
        <p:spPr>
          <a:xfrm>
            <a:off x="426547" y="2310605"/>
            <a:ext cx="4955078" cy="1585913"/>
          </a:xfrm>
        </p:spPr>
        <p:txBody>
          <a:bodyPr anchor="b">
            <a:normAutofit/>
          </a:bodyPr>
          <a:lstStyle>
            <a:lvl1pPr algn="l">
              <a:defRPr sz="4400"/>
            </a:lvl1pPr>
          </a:lstStyle>
          <a:p>
            <a:r>
              <a:rPr lang="en-US" dirty="0"/>
              <a:t>Click to edit Master title style</a:t>
            </a:r>
            <a:endParaRPr lang="uk-UA" dirty="0"/>
          </a:p>
        </p:txBody>
      </p:sp>
      <p:sp>
        <p:nvSpPr>
          <p:cNvPr id="3" name="Subtitle 2">
            <a:extLst>
              <a:ext uri="{FF2B5EF4-FFF2-40B4-BE49-F238E27FC236}">
                <a16:creationId xmlns:a16="http://schemas.microsoft.com/office/drawing/2014/main" id="{D4842710-9FEB-4D1C-80B4-38D25BB1F45B}"/>
              </a:ext>
            </a:extLst>
          </p:cNvPr>
          <p:cNvSpPr>
            <a:spLocks noGrp="1"/>
          </p:cNvSpPr>
          <p:nvPr>
            <p:ph type="subTitle" idx="1"/>
          </p:nvPr>
        </p:nvSpPr>
        <p:spPr>
          <a:xfrm>
            <a:off x="426547" y="4135438"/>
            <a:ext cx="4862107"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pic>
        <p:nvPicPr>
          <p:cNvPr id="14" name="Picture 2" descr="TEAMS">
            <a:extLst>
              <a:ext uri="{FF2B5EF4-FFF2-40B4-BE49-F238E27FC236}">
                <a16:creationId xmlns:a16="http://schemas.microsoft.com/office/drawing/2014/main" id="{8B3F970C-9326-4A27-9D21-FD4433491B8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547" y="1105378"/>
            <a:ext cx="3429168" cy="55947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A group of people in a room&#10;&#10;Description automatically generated">
            <a:extLst>
              <a:ext uri="{FF2B5EF4-FFF2-40B4-BE49-F238E27FC236}">
                <a16:creationId xmlns:a16="http://schemas.microsoft.com/office/drawing/2014/main" id="{58E04348-F447-49D7-8007-CDE53A4EF3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843" r="7747"/>
          <a:stretch/>
        </p:blipFill>
        <p:spPr>
          <a:xfrm>
            <a:off x="6753225" y="810103"/>
            <a:ext cx="4743450" cy="3926601"/>
          </a:xfrm>
          <a:prstGeom prst="rect">
            <a:avLst/>
          </a:prstGeom>
        </p:spPr>
      </p:pic>
    </p:spTree>
    <p:extLst>
      <p:ext uri="{BB962C8B-B14F-4D97-AF65-F5344CB8AC3E}">
        <p14:creationId xmlns:p14="http://schemas.microsoft.com/office/powerpoint/2010/main" val="195011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90D0-15B4-4DC9-B273-7980D61FE523}"/>
              </a:ext>
            </a:extLst>
          </p:cNvPr>
          <p:cNvSpPr>
            <a:spLocks noGrp="1"/>
          </p:cNvSpPr>
          <p:nvPr>
            <p:ph type="title"/>
          </p:nvPr>
        </p:nvSpPr>
        <p:spPr/>
        <p:txBody>
          <a:bodyPr/>
          <a:lstStyle/>
          <a:p>
            <a:r>
              <a:rPr lang="en-US"/>
              <a:t>Click to edit Master title style</a:t>
            </a:r>
            <a:endParaRPr lang="uk-UA"/>
          </a:p>
        </p:txBody>
      </p:sp>
      <p:sp>
        <p:nvSpPr>
          <p:cNvPr id="3" name="Content Placeholder 2">
            <a:extLst>
              <a:ext uri="{FF2B5EF4-FFF2-40B4-BE49-F238E27FC236}">
                <a16:creationId xmlns:a16="http://schemas.microsoft.com/office/drawing/2014/main" id="{72B95CF9-12F9-4E69-B935-A9E2E6E91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Footer Placeholder 4">
            <a:extLst>
              <a:ext uri="{FF2B5EF4-FFF2-40B4-BE49-F238E27FC236}">
                <a16:creationId xmlns:a16="http://schemas.microsoft.com/office/drawing/2014/main" id="{7E5F2CAE-E5A1-4BCD-B1DD-033B36CF7874}"/>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6C197F13-F380-417F-9092-EF83050C0684}"/>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1607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B81B-B65F-4D48-B472-4D7716AFE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a:extLst>
              <a:ext uri="{FF2B5EF4-FFF2-40B4-BE49-F238E27FC236}">
                <a16:creationId xmlns:a16="http://schemas.microsoft.com/office/drawing/2014/main" id="{4209E905-634A-4B5E-8590-F693C9220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297756-B224-4A2E-AB91-779F3CDDAE57}"/>
              </a:ext>
            </a:extLst>
          </p:cNvPr>
          <p:cNvSpPr>
            <a:spLocks noGrp="1"/>
          </p:cNvSpPr>
          <p:nvPr>
            <p:ph type="dt" sz="half" idx="10"/>
          </p:nvPr>
        </p:nvSpPr>
        <p:spPr>
          <a:xfrm>
            <a:off x="838200" y="6356350"/>
            <a:ext cx="2743200" cy="365125"/>
          </a:xfrm>
          <a:prstGeom prst="rect">
            <a:avLst/>
          </a:prstGeom>
        </p:spPr>
        <p:txBody>
          <a:bodyPr/>
          <a:lstStyle/>
          <a:p>
            <a:fld id="{C3AF9D74-06C5-4FF0-8790-DB118488F39D}" type="datetime1">
              <a:rPr lang="uk-UA" smtClean="0"/>
              <a:t>29.08.2019</a:t>
            </a:fld>
            <a:endParaRPr lang="uk-UA"/>
          </a:p>
        </p:txBody>
      </p:sp>
      <p:sp>
        <p:nvSpPr>
          <p:cNvPr id="5" name="Footer Placeholder 4">
            <a:extLst>
              <a:ext uri="{FF2B5EF4-FFF2-40B4-BE49-F238E27FC236}">
                <a16:creationId xmlns:a16="http://schemas.microsoft.com/office/drawing/2014/main" id="{D804C433-93C6-4CD2-80D2-96E74A29936B}"/>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357572D8-5604-49CB-9C6F-607C54EE74A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99531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A525-664E-4B48-AE20-4A1CD6C5E396}"/>
              </a:ext>
            </a:extLst>
          </p:cNvPr>
          <p:cNvSpPr>
            <a:spLocks noGrp="1"/>
          </p:cNvSpPr>
          <p:nvPr>
            <p:ph type="title"/>
          </p:nvPr>
        </p:nvSpPr>
        <p:spPr/>
        <p:txBody>
          <a:bodyPr/>
          <a:lstStyle/>
          <a:p>
            <a:r>
              <a:rPr lang="en-US" dirty="0"/>
              <a:t>Click to edit Master title style</a:t>
            </a:r>
            <a:endParaRPr lang="uk-UA" dirty="0"/>
          </a:p>
        </p:txBody>
      </p:sp>
      <p:sp>
        <p:nvSpPr>
          <p:cNvPr id="3" name="Content Placeholder 2">
            <a:extLst>
              <a:ext uri="{FF2B5EF4-FFF2-40B4-BE49-F238E27FC236}">
                <a16:creationId xmlns:a16="http://schemas.microsoft.com/office/drawing/2014/main" id="{DE1C4075-810F-4FD2-8E7D-994254D7E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a:extLst>
              <a:ext uri="{FF2B5EF4-FFF2-40B4-BE49-F238E27FC236}">
                <a16:creationId xmlns:a16="http://schemas.microsoft.com/office/drawing/2014/main" id="{C94E1845-F976-4AF4-8A85-968C4B7BCD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a:extLst>
              <a:ext uri="{FF2B5EF4-FFF2-40B4-BE49-F238E27FC236}">
                <a16:creationId xmlns:a16="http://schemas.microsoft.com/office/drawing/2014/main" id="{5C60D877-8912-47F2-AF95-A009B9978155}"/>
              </a:ext>
            </a:extLst>
          </p:cNvPr>
          <p:cNvSpPr>
            <a:spLocks noGrp="1"/>
          </p:cNvSpPr>
          <p:nvPr>
            <p:ph type="dt" sz="half" idx="10"/>
          </p:nvPr>
        </p:nvSpPr>
        <p:spPr>
          <a:xfrm>
            <a:off x="838200" y="6356350"/>
            <a:ext cx="2743200" cy="365125"/>
          </a:xfrm>
          <a:prstGeom prst="rect">
            <a:avLst/>
          </a:prstGeom>
        </p:spPr>
        <p:txBody>
          <a:bodyPr/>
          <a:lstStyle/>
          <a:p>
            <a:fld id="{94B70FF8-AB7A-488D-A800-5EA160F9CF2F}" type="datetime1">
              <a:rPr lang="uk-UA" smtClean="0"/>
              <a:t>29.08.2019</a:t>
            </a:fld>
            <a:endParaRPr lang="uk-UA"/>
          </a:p>
        </p:txBody>
      </p:sp>
      <p:sp>
        <p:nvSpPr>
          <p:cNvPr id="6" name="Footer Placeholder 5">
            <a:extLst>
              <a:ext uri="{FF2B5EF4-FFF2-40B4-BE49-F238E27FC236}">
                <a16:creationId xmlns:a16="http://schemas.microsoft.com/office/drawing/2014/main" id="{F35766AD-BE47-4C8F-A069-4FB0773A40CE}"/>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id="{FA1286B0-98EA-4C80-8202-D61F36CAA3E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287573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5699-0C90-43E2-AE29-0E0801CF93FA}"/>
              </a:ext>
            </a:extLst>
          </p:cNvPr>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a:extLst>
              <a:ext uri="{FF2B5EF4-FFF2-40B4-BE49-F238E27FC236}">
                <a16:creationId xmlns:a16="http://schemas.microsoft.com/office/drawing/2014/main" id="{67E1CEAB-9F86-4F4D-842D-E89CEEB86F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13E354-F107-4CB6-9AFE-5DA13E6E2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a:extLst>
              <a:ext uri="{FF2B5EF4-FFF2-40B4-BE49-F238E27FC236}">
                <a16:creationId xmlns:a16="http://schemas.microsoft.com/office/drawing/2014/main" id="{92EF4E1F-7AB7-4560-A94B-1F22205C8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CEB935-9732-4897-A6E3-37F9606C0B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a:extLst>
              <a:ext uri="{FF2B5EF4-FFF2-40B4-BE49-F238E27FC236}">
                <a16:creationId xmlns:a16="http://schemas.microsoft.com/office/drawing/2014/main" id="{0D87DDF5-0963-45F7-BE78-CE880566D2F1}"/>
              </a:ext>
            </a:extLst>
          </p:cNvPr>
          <p:cNvSpPr>
            <a:spLocks noGrp="1"/>
          </p:cNvSpPr>
          <p:nvPr>
            <p:ph type="dt" sz="half" idx="10"/>
          </p:nvPr>
        </p:nvSpPr>
        <p:spPr>
          <a:xfrm>
            <a:off x="838200" y="6356350"/>
            <a:ext cx="2743200" cy="365125"/>
          </a:xfrm>
          <a:prstGeom prst="rect">
            <a:avLst/>
          </a:prstGeom>
        </p:spPr>
        <p:txBody>
          <a:bodyPr/>
          <a:lstStyle/>
          <a:p>
            <a:fld id="{60EFC62C-FBB9-46DF-B816-22BA001587E7}" type="datetime1">
              <a:rPr lang="uk-UA" smtClean="0"/>
              <a:t>29.08.2019</a:t>
            </a:fld>
            <a:endParaRPr lang="uk-UA"/>
          </a:p>
        </p:txBody>
      </p:sp>
      <p:sp>
        <p:nvSpPr>
          <p:cNvPr id="8" name="Footer Placeholder 7">
            <a:extLst>
              <a:ext uri="{FF2B5EF4-FFF2-40B4-BE49-F238E27FC236}">
                <a16:creationId xmlns:a16="http://schemas.microsoft.com/office/drawing/2014/main" id="{6AE6370A-C643-49DB-BF11-BA4A6F009BB9}"/>
              </a:ext>
            </a:extLst>
          </p:cNvPr>
          <p:cNvSpPr>
            <a:spLocks noGrp="1"/>
          </p:cNvSpPr>
          <p:nvPr>
            <p:ph type="ftr" sz="quarter" idx="11"/>
          </p:nvPr>
        </p:nvSpPr>
        <p:spPr/>
        <p:txBody>
          <a:bodyPr/>
          <a:lstStyle/>
          <a:p>
            <a:endParaRPr lang="uk-UA"/>
          </a:p>
        </p:txBody>
      </p:sp>
      <p:sp>
        <p:nvSpPr>
          <p:cNvPr id="9" name="Slide Number Placeholder 8">
            <a:extLst>
              <a:ext uri="{FF2B5EF4-FFF2-40B4-BE49-F238E27FC236}">
                <a16:creationId xmlns:a16="http://schemas.microsoft.com/office/drawing/2014/main" id="{B5C9E1D6-30BE-4198-90D4-1091BAE3770E}"/>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387607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6AAE-A2F2-4019-B0B6-4659E4DEC7EC}"/>
              </a:ext>
            </a:extLst>
          </p:cNvPr>
          <p:cNvSpPr>
            <a:spLocks noGrp="1"/>
          </p:cNvSpPr>
          <p:nvPr>
            <p:ph type="title"/>
          </p:nvPr>
        </p:nvSpPr>
        <p:spPr/>
        <p:txBody>
          <a:bodyPr/>
          <a:lstStyle/>
          <a:p>
            <a:r>
              <a:rPr lang="en-US"/>
              <a:t>Click to edit Master title style</a:t>
            </a:r>
            <a:endParaRPr lang="uk-UA"/>
          </a:p>
        </p:txBody>
      </p:sp>
      <p:sp>
        <p:nvSpPr>
          <p:cNvPr id="3" name="Date Placeholder 2">
            <a:extLst>
              <a:ext uri="{FF2B5EF4-FFF2-40B4-BE49-F238E27FC236}">
                <a16:creationId xmlns:a16="http://schemas.microsoft.com/office/drawing/2014/main" id="{D519666D-9253-4985-982B-4DCCF4211D84}"/>
              </a:ext>
            </a:extLst>
          </p:cNvPr>
          <p:cNvSpPr>
            <a:spLocks noGrp="1"/>
          </p:cNvSpPr>
          <p:nvPr>
            <p:ph type="dt" sz="half" idx="10"/>
          </p:nvPr>
        </p:nvSpPr>
        <p:spPr>
          <a:xfrm>
            <a:off x="838200" y="6356350"/>
            <a:ext cx="2743200" cy="365125"/>
          </a:xfrm>
          <a:prstGeom prst="rect">
            <a:avLst/>
          </a:prstGeom>
        </p:spPr>
        <p:txBody>
          <a:bodyPr/>
          <a:lstStyle/>
          <a:p>
            <a:fld id="{6B99C0BB-930A-414F-897F-DBCE10BEA2D5}" type="datetime1">
              <a:rPr lang="uk-UA" smtClean="0"/>
              <a:t>29.08.2019</a:t>
            </a:fld>
            <a:endParaRPr lang="uk-UA"/>
          </a:p>
        </p:txBody>
      </p:sp>
      <p:sp>
        <p:nvSpPr>
          <p:cNvPr id="4" name="Footer Placeholder 3">
            <a:extLst>
              <a:ext uri="{FF2B5EF4-FFF2-40B4-BE49-F238E27FC236}">
                <a16:creationId xmlns:a16="http://schemas.microsoft.com/office/drawing/2014/main" id="{BFFE9FA4-0F1E-4385-AD47-7E0914FE10C0}"/>
              </a:ext>
            </a:extLst>
          </p:cNvPr>
          <p:cNvSpPr>
            <a:spLocks noGrp="1"/>
          </p:cNvSpPr>
          <p:nvPr>
            <p:ph type="ftr" sz="quarter" idx="11"/>
          </p:nvPr>
        </p:nvSpPr>
        <p:spPr/>
        <p:txBody>
          <a:bodyPr/>
          <a:lstStyle/>
          <a:p>
            <a:endParaRPr lang="uk-UA"/>
          </a:p>
        </p:txBody>
      </p:sp>
      <p:sp>
        <p:nvSpPr>
          <p:cNvPr id="5" name="Slide Number Placeholder 4">
            <a:extLst>
              <a:ext uri="{FF2B5EF4-FFF2-40B4-BE49-F238E27FC236}">
                <a16:creationId xmlns:a16="http://schemas.microsoft.com/office/drawing/2014/main" id="{C1B78FB8-BF7C-4F2A-9277-8CB6073C3F28}"/>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82474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241B4F-2F9F-41D1-B09D-DC0BE9DBCDD0}"/>
              </a:ext>
            </a:extLst>
          </p:cNvPr>
          <p:cNvSpPr>
            <a:spLocks noGrp="1"/>
          </p:cNvSpPr>
          <p:nvPr>
            <p:ph type="dt" sz="half" idx="10"/>
          </p:nvPr>
        </p:nvSpPr>
        <p:spPr>
          <a:xfrm>
            <a:off x="838200" y="6356350"/>
            <a:ext cx="2743200" cy="365125"/>
          </a:xfrm>
          <a:prstGeom prst="rect">
            <a:avLst/>
          </a:prstGeom>
        </p:spPr>
        <p:txBody>
          <a:bodyPr/>
          <a:lstStyle/>
          <a:p>
            <a:fld id="{2871EC11-65AD-409A-AC39-A549E5E4A04D}" type="datetime1">
              <a:rPr lang="uk-UA" smtClean="0"/>
              <a:t>29.08.2019</a:t>
            </a:fld>
            <a:endParaRPr lang="uk-UA"/>
          </a:p>
        </p:txBody>
      </p:sp>
      <p:sp>
        <p:nvSpPr>
          <p:cNvPr id="3" name="Footer Placeholder 2">
            <a:extLst>
              <a:ext uri="{FF2B5EF4-FFF2-40B4-BE49-F238E27FC236}">
                <a16:creationId xmlns:a16="http://schemas.microsoft.com/office/drawing/2014/main" id="{58F4F06C-29D8-462E-A630-98B2655AAADE}"/>
              </a:ext>
            </a:extLst>
          </p:cNvPr>
          <p:cNvSpPr>
            <a:spLocks noGrp="1"/>
          </p:cNvSpPr>
          <p:nvPr>
            <p:ph type="ftr" sz="quarter" idx="11"/>
          </p:nvPr>
        </p:nvSpPr>
        <p:spPr/>
        <p:txBody>
          <a:bodyPr/>
          <a:lstStyle/>
          <a:p>
            <a:endParaRPr lang="uk-UA"/>
          </a:p>
        </p:txBody>
      </p:sp>
      <p:sp>
        <p:nvSpPr>
          <p:cNvPr id="4" name="Slide Number Placeholder 3">
            <a:extLst>
              <a:ext uri="{FF2B5EF4-FFF2-40B4-BE49-F238E27FC236}">
                <a16:creationId xmlns:a16="http://schemas.microsoft.com/office/drawing/2014/main" id="{B0E16F75-C520-4C3C-8001-3221E8E5BF52}"/>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102212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48FE-353C-48EA-B2BA-B8B722CF68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a:extLst>
              <a:ext uri="{FF2B5EF4-FFF2-40B4-BE49-F238E27FC236}">
                <a16:creationId xmlns:a16="http://schemas.microsoft.com/office/drawing/2014/main" id="{E65C5D23-24B7-4B8D-9C0C-2E5E7FFCA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a:extLst>
              <a:ext uri="{FF2B5EF4-FFF2-40B4-BE49-F238E27FC236}">
                <a16:creationId xmlns:a16="http://schemas.microsoft.com/office/drawing/2014/main" id="{112111EB-A403-4A5E-ABA8-2BE8775A1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D0190-3684-43C7-92BC-B40757422F8C}"/>
              </a:ext>
            </a:extLst>
          </p:cNvPr>
          <p:cNvSpPr>
            <a:spLocks noGrp="1"/>
          </p:cNvSpPr>
          <p:nvPr>
            <p:ph type="dt" sz="half" idx="10"/>
          </p:nvPr>
        </p:nvSpPr>
        <p:spPr>
          <a:xfrm>
            <a:off x="838200" y="6356350"/>
            <a:ext cx="2743200" cy="365125"/>
          </a:xfrm>
          <a:prstGeom prst="rect">
            <a:avLst/>
          </a:prstGeom>
        </p:spPr>
        <p:txBody>
          <a:bodyPr/>
          <a:lstStyle/>
          <a:p>
            <a:fld id="{892DC643-07E6-4BCE-A73E-A9E3A41D8119}" type="datetime1">
              <a:rPr lang="uk-UA" smtClean="0"/>
              <a:t>29.08.2019</a:t>
            </a:fld>
            <a:endParaRPr lang="uk-UA"/>
          </a:p>
        </p:txBody>
      </p:sp>
      <p:sp>
        <p:nvSpPr>
          <p:cNvPr id="6" name="Footer Placeholder 5">
            <a:extLst>
              <a:ext uri="{FF2B5EF4-FFF2-40B4-BE49-F238E27FC236}">
                <a16:creationId xmlns:a16="http://schemas.microsoft.com/office/drawing/2014/main" id="{D9C03E66-677C-4B26-9B62-14C1ED4A3DE9}"/>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id="{EFE5A38A-6937-425E-B75C-0A371BB695F7}"/>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34253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A5FF3F4-4FD9-4C5C-9464-FC5276F7DEB5}"/>
              </a:ext>
            </a:extLst>
          </p:cNvPr>
          <p:cNvSpPr/>
          <p:nvPr userDrawn="1"/>
        </p:nvSpPr>
        <p:spPr>
          <a:xfrm>
            <a:off x="0" y="6176963"/>
            <a:ext cx="12192000" cy="68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Placeholder 1">
            <a:extLst>
              <a:ext uri="{FF2B5EF4-FFF2-40B4-BE49-F238E27FC236}">
                <a16:creationId xmlns:a16="http://schemas.microsoft.com/office/drawing/2014/main" id="{951971CD-1108-4455-BA9B-04CD54974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uk-UA" dirty="0"/>
          </a:p>
        </p:txBody>
      </p:sp>
      <p:sp>
        <p:nvSpPr>
          <p:cNvPr id="3" name="Text Placeholder 2">
            <a:extLst>
              <a:ext uri="{FF2B5EF4-FFF2-40B4-BE49-F238E27FC236}">
                <a16:creationId xmlns:a16="http://schemas.microsoft.com/office/drawing/2014/main" id="{91583AF0-B2CC-4F74-94EC-8CA9729B6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pic>
        <p:nvPicPr>
          <p:cNvPr id="1026" name="Picture 2" descr="TEAMS">
            <a:extLst>
              <a:ext uri="{FF2B5EF4-FFF2-40B4-BE49-F238E27FC236}">
                <a16:creationId xmlns:a16="http://schemas.microsoft.com/office/drawing/2014/main" id="{C7D7310A-CF77-4AA8-AA80-A1B63ED5D8F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50644" y="6356350"/>
            <a:ext cx="2203156" cy="35944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B2A4EF9-C159-4886-9908-5E2A27B7A29B}"/>
              </a:ext>
            </a:extLst>
          </p:cNvPr>
          <p:cNvSpPr>
            <a:spLocks noGrp="1"/>
          </p:cNvSpPr>
          <p:nvPr>
            <p:ph type="ftr" sz="quarter" idx="3"/>
          </p:nvPr>
        </p:nvSpPr>
        <p:spPr>
          <a:xfrm>
            <a:off x="3919146" y="6400868"/>
            <a:ext cx="4526697" cy="365125"/>
          </a:xfrm>
          <a:prstGeom prst="rect">
            <a:avLst/>
          </a:prstGeom>
        </p:spPr>
        <p:txBody>
          <a:bodyPr vert="horz" lIns="91440" tIns="45720" rIns="91440" bIns="45720" rtlCol="0" anchor="ctr"/>
          <a:lstStyle>
            <a:lvl1pPr algn="ctr">
              <a:defRPr sz="1600" b="0">
                <a:solidFill>
                  <a:schemeClr val="tx1">
                    <a:lumMod val="90000"/>
                    <a:lumOff val="10000"/>
                  </a:schemeClr>
                </a:solidFill>
              </a:defRPr>
            </a:lvl1pPr>
          </a:lstStyle>
          <a:p>
            <a:endParaRPr lang="uk-UA" dirty="0"/>
          </a:p>
        </p:txBody>
      </p:sp>
      <p:sp>
        <p:nvSpPr>
          <p:cNvPr id="6" name="Slide Number Placeholder 5">
            <a:extLst>
              <a:ext uri="{FF2B5EF4-FFF2-40B4-BE49-F238E27FC236}">
                <a16:creationId xmlns:a16="http://schemas.microsoft.com/office/drawing/2014/main" id="{B6CD2AE4-4CB4-4748-9C00-F78CB69086F0}"/>
              </a:ext>
            </a:extLst>
          </p:cNvPr>
          <p:cNvSpPr>
            <a:spLocks noGrp="1"/>
          </p:cNvSpPr>
          <p:nvPr>
            <p:ph type="sldNum" sz="quarter" idx="4"/>
          </p:nvPr>
        </p:nvSpPr>
        <p:spPr>
          <a:xfrm>
            <a:off x="838200" y="6400868"/>
            <a:ext cx="2743200" cy="365125"/>
          </a:xfrm>
          <a:prstGeom prst="rect">
            <a:avLst/>
          </a:prstGeom>
        </p:spPr>
        <p:txBody>
          <a:bodyPr vert="horz" lIns="91440" tIns="45720" rIns="91440" bIns="45720" rtlCol="0" anchor="ctr"/>
          <a:lstStyle>
            <a:lvl1pPr algn="l">
              <a:defRPr sz="1600" b="0">
                <a:solidFill>
                  <a:schemeClr val="tx1">
                    <a:lumMod val="90000"/>
                    <a:lumOff val="10000"/>
                  </a:schemeClr>
                </a:solidFill>
              </a:defRPr>
            </a:lvl1pPr>
          </a:lstStyle>
          <a:p>
            <a:fld id="{03E55565-F195-45AE-A8B0-E2C07D5DAE07}" type="slidenum">
              <a:rPr lang="uk-UA" smtClean="0"/>
              <a:pPr/>
              <a:t>‹#›</a:t>
            </a:fld>
            <a:endParaRPr lang="uk-UA"/>
          </a:p>
        </p:txBody>
      </p:sp>
    </p:spTree>
    <p:extLst>
      <p:ext uri="{BB962C8B-B14F-4D97-AF65-F5344CB8AC3E}">
        <p14:creationId xmlns:p14="http://schemas.microsoft.com/office/powerpoint/2010/main" val="12837910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E78A2C91-90C8-40A4-B7B5-3BB02FDD1A3C}"/>
              </a:ext>
            </a:extLst>
          </p:cNvPr>
          <p:cNvSpPr>
            <a:spLocks noGrp="1"/>
          </p:cNvSpPr>
          <p:nvPr>
            <p:ph type="ctrTitle"/>
          </p:nvPr>
        </p:nvSpPr>
        <p:spPr/>
        <p:txBody>
          <a:bodyPr>
            <a:normAutofit/>
          </a:bodyPr>
          <a:lstStyle/>
          <a:p>
            <a:r>
              <a:rPr lang="en-US" sz="4800" dirty="0"/>
              <a:t>FACILITATION</a:t>
            </a:r>
            <a:endParaRPr lang="uk-UA" sz="4800" dirty="0"/>
          </a:p>
        </p:txBody>
      </p:sp>
      <p:pic>
        <p:nvPicPr>
          <p:cNvPr id="1026" name="Picture 2">
            <a:extLst>
              <a:ext uri="{FF2B5EF4-FFF2-40B4-BE49-F238E27FC236}">
                <a16:creationId xmlns:a16="http://schemas.microsoft.com/office/drawing/2014/main" id="{4E745E33-6E28-44C5-A958-B820DB333D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665" b="30102"/>
          <a:stretch/>
        </p:blipFill>
        <p:spPr bwMode="auto">
          <a:xfrm>
            <a:off x="6689464" y="808476"/>
            <a:ext cx="4824000" cy="399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145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BCD8-FDDC-4980-A6F1-AFE229CC09CF}"/>
              </a:ext>
            </a:extLst>
          </p:cNvPr>
          <p:cNvSpPr>
            <a:spLocks noGrp="1"/>
          </p:cNvSpPr>
          <p:nvPr>
            <p:ph type="title"/>
          </p:nvPr>
        </p:nvSpPr>
        <p:spPr>
          <a:xfrm>
            <a:off x="838200" y="85015"/>
            <a:ext cx="10515600" cy="1325563"/>
          </a:xfrm>
        </p:spPr>
        <p:txBody>
          <a:bodyPr/>
          <a:lstStyle/>
          <a:p>
            <a:r>
              <a:rPr lang="en-US" dirty="0"/>
              <a:t>Facilitation strategies</a:t>
            </a:r>
            <a:endParaRPr lang="uk-UA" dirty="0"/>
          </a:p>
        </p:txBody>
      </p:sp>
      <p:sp>
        <p:nvSpPr>
          <p:cNvPr id="5" name="Slide Number Placeholder 4">
            <a:extLst>
              <a:ext uri="{FF2B5EF4-FFF2-40B4-BE49-F238E27FC236}">
                <a16:creationId xmlns:a16="http://schemas.microsoft.com/office/drawing/2014/main" id="{7426BD1B-C12F-4673-95D2-B18A42110D6F}"/>
              </a:ext>
            </a:extLst>
          </p:cNvPr>
          <p:cNvSpPr>
            <a:spLocks noGrp="1"/>
          </p:cNvSpPr>
          <p:nvPr>
            <p:ph type="sldNum" sz="quarter" idx="12"/>
          </p:nvPr>
        </p:nvSpPr>
        <p:spPr/>
        <p:txBody>
          <a:bodyPr/>
          <a:lstStyle/>
          <a:p>
            <a:fld id="{03E55565-F195-45AE-A8B0-E2C07D5DAE07}" type="slidenum">
              <a:rPr lang="uk-UA" smtClean="0"/>
              <a:t>10</a:t>
            </a:fld>
            <a:endParaRPr lang="uk-UA"/>
          </a:p>
        </p:txBody>
      </p:sp>
      <p:sp>
        <p:nvSpPr>
          <p:cNvPr id="7" name="Title 1">
            <a:extLst>
              <a:ext uri="{FF2B5EF4-FFF2-40B4-BE49-F238E27FC236}">
                <a16:creationId xmlns:a16="http://schemas.microsoft.com/office/drawing/2014/main" id="{7FFABCD8-FDDC-4980-A6F1-AFE229CC09CF}"/>
              </a:ext>
            </a:extLst>
          </p:cNvPr>
          <p:cNvSpPr txBox="1">
            <a:spLocks/>
          </p:cNvSpPr>
          <p:nvPr/>
        </p:nvSpPr>
        <p:spPr>
          <a:xfrm>
            <a:off x="838200" y="10421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sz="2400" b="1" dirty="0">
                <a:solidFill>
                  <a:schemeClr val="tx1"/>
                </a:solidFill>
              </a:rPr>
              <a:t>While performing exercises…</a:t>
            </a:r>
            <a:endParaRPr lang="uk-UA" sz="2400" b="1" dirty="0">
              <a:solidFill>
                <a:schemeClr val="tx1"/>
              </a:solidFill>
            </a:endParaRPr>
          </a:p>
        </p:txBody>
      </p:sp>
      <p:pic>
        <p:nvPicPr>
          <p:cNvPr id="8" name="Picture 7" descr="facilitator.jpe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47111" y="2558327"/>
            <a:ext cx="3993346" cy="3268747"/>
          </a:xfrm>
          <a:prstGeom prst="rect">
            <a:avLst/>
          </a:prstGeom>
        </p:spPr>
      </p:pic>
      <p:sp>
        <p:nvSpPr>
          <p:cNvPr id="6" name="Oval Callout 5"/>
          <p:cNvSpPr/>
          <p:nvPr/>
        </p:nvSpPr>
        <p:spPr>
          <a:xfrm>
            <a:off x="6742723" y="410829"/>
            <a:ext cx="3100532" cy="1979434"/>
          </a:xfrm>
          <a:prstGeom prst="wedgeEllipseCallout">
            <a:avLst>
              <a:gd name="adj1" fmla="val -52992"/>
              <a:gd name="adj2" fmla="val 36053"/>
            </a:avLst>
          </a:prstGeom>
          <a:solidFill>
            <a:schemeClr val="bg1">
              <a:lumMod val="95000"/>
            </a:schemeClr>
          </a:solidFill>
        </p:spPr>
        <p:style>
          <a:lnRef idx="0">
            <a:schemeClr val="lt1">
              <a:hueOff val="0"/>
              <a:satOff val="0"/>
              <a:lumOff val="0"/>
              <a:alphaOff val="0"/>
            </a:schemeClr>
          </a:lnRef>
          <a:fillRef idx="3">
            <a:schemeClr val="accent3">
              <a:alpha val="50000"/>
              <a:hueOff val="1084240"/>
              <a:satOff val="40000"/>
              <a:lumOff val="-5882"/>
              <a:alphaOff val="0"/>
            </a:schemeClr>
          </a:fillRef>
          <a:effectRef idx="0">
            <a:schemeClr val="accent3">
              <a:alpha val="50000"/>
              <a:hueOff val="1084240"/>
              <a:satOff val="40000"/>
              <a:lumOff val="-5882"/>
              <a:alphaOff val="0"/>
            </a:schemeClr>
          </a:effectRef>
          <a:fontRef idx="minor">
            <a:schemeClr val="tx1"/>
          </a:fontRef>
        </p:style>
        <p:txBody>
          <a:bodyPr/>
          <a:lstStyle/>
          <a:p>
            <a:pPr algn="ctr"/>
            <a:r>
              <a:rPr lang="en-US" sz="2000" dirty="0">
                <a:latin typeface="+mj-lt"/>
                <a:cs typeface="Calibri"/>
              </a:rPr>
              <a:t>Follow the progression of the exercise according to plan </a:t>
            </a:r>
            <a:endParaRPr lang="en-US" sz="2000" dirty="0">
              <a:solidFill>
                <a:schemeClr val="tx1"/>
              </a:solidFill>
              <a:latin typeface="+mj-lt"/>
              <a:cs typeface="Calibri"/>
            </a:endParaRPr>
          </a:p>
        </p:txBody>
      </p:sp>
      <p:sp>
        <p:nvSpPr>
          <p:cNvPr id="9" name="Oval Callout 8"/>
          <p:cNvSpPr/>
          <p:nvPr/>
        </p:nvSpPr>
        <p:spPr>
          <a:xfrm>
            <a:off x="5416591" y="2710730"/>
            <a:ext cx="3362022" cy="2331231"/>
          </a:xfrm>
          <a:prstGeom prst="wedgeEllipseCallout">
            <a:avLst>
              <a:gd name="adj1" fmla="val -52992"/>
              <a:gd name="adj2" fmla="val 36053"/>
            </a:avLst>
          </a:prstGeom>
          <a:solidFill>
            <a:schemeClr val="accent3"/>
          </a:solidFill>
        </p:spPr>
        <p:style>
          <a:lnRef idx="0">
            <a:schemeClr val="lt1">
              <a:hueOff val="0"/>
              <a:satOff val="0"/>
              <a:lumOff val="0"/>
              <a:alphaOff val="0"/>
            </a:schemeClr>
          </a:lnRef>
          <a:fillRef idx="3">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txBody>
          <a:bodyPr/>
          <a:lstStyle/>
          <a:p>
            <a:pPr algn="ctr"/>
            <a:r>
              <a:rPr lang="en-US" sz="2000" dirty="0">
                <a:solidFill>
                  <a:schemeClr val="tx1"/>
                </a:solidFill>
                <a:latin typeface="+mj-lt"/>
                <a:cs typeface="Calibri"/>
              </a:rPr>
              <a:t>Check if the task is clear and well  focused towards achieving the learning objectives</a:t>
            </a:r>
          </a:p>
        </p:txBody>
      </p:sp>
      <p:sp>
        <p:nvSpPr>
          <p:cNvPr id="10" name="Oval Callout 9"/>
          <p:cNvSpPr/>
          <p:nvPr/>
        </p:nvSpPr>
        <p:spPr>
          <a:xfrm>
            <a:off x="8479766" y="4132956"/>
            <a:ext cx="3231277" cy="1805354"/>
          </a:xfrm>
          <a:prstGeom prst="wedgeEllipseCallout">
            <a:avLst>
              <a:gd name="adj1" fmla="val -52992"/>
              <a:gd name="adj2" fmla="val 36053"/>
            </a:avLst>
          </a:prstGeom>
          <a:solidFill>
            <a:schemeClr val="bg1">
              <a:lumMod val="95000"/>
            </a:schemeClr>
          </a:solidFill>
        </p:spPr>
        <p:style>
          <a:lnRef idx="0">
            <a:schemeClr val="lt1">
              <a:hueOff val="0"/>
              <a:satOff val="0"/>
              <a:lumOff val="0"/>
              <a:alphaOff val="0"/>
            </a:schemeClr>
          </a:lnRef>
          <a:fillRef idx="3">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pPr algn="ctr"/>
            <a:r>
              <a:rPr lang="en-US" sz="2000" dirty="0">
                <a:latin typeface="+mj-lt"/>
                <a:cs typeface="Calibri"/>
              </a:rPr>
              <a:t>Minimize   interactions with participants as much as possible</a:t>
            </a:r>
            <a:endParaRPr lang="en-US" sz="2000" dirty="0">
              <a:solidFill>
                <a:schemeClr val="tx1"/>
              </a:solidFill>
              <a:latin typeface="+mj-lt"/>
              <a:cs typeface="Calibri"/>
            </a:endParaRPr>
          </a:p>
        </p:txBody>
      </p:sp>
      <p:sp>
        <p:nvSpPr>
          <p:cNvPr id="11" name="Oval Callout 10"/>
          <p:cNvSpPr/>
          <p:nvPr/>
        </p:nvSpPr>
        <p:spPr>
          <a:xfrm>
            <a:off x="9077462" y="1966780"/>
            <a:ext cx="2652262" cy="1861375"/>
          </a:xfrm>
          <a:prstGeom prst="wedgeEllipseCallout">
            <a:avLst>
              <a:gd name="adj1" fmla="val -52992"/>
              <a:gd name="adj2" fmla="val 36053"/>
            </a:avLst>
          </a:prstGeom>
          <a:solidFill>
            <a:schemeClr val="accent3"/>
          </a:solidFill>
        </p:spPr>
        <p:style>
          <a:lnRef idx="0">
            <a:schemeClr val="lt1">
              <a:hueOff val="0"/>
              <a:satOff val="0"/>
              <a:lumOff val="0"/>
              <a:alphaOff val="0"/>
            </a:schemeClr>
          </a:lnRef>
          <a:fillRef idx="3">
            <a:schemeClr val="accent3">
              <a:alpha val="50000"/>
              <a:hueOff val="2032949"/>
              <a:satOff val="75000"/>
              <a:lumOff val="-11029"/>
              <a:alphaOff val="0"/>
            </a:schemeClr>
          </a:fillRef>
          <a:effectRef idx="0">
            <a:schemeClr val="accent3">
              <a:alpha val="50000"/>
              <a:hueOff val="2032949"/>
              <a:satOff val="75000"/>
              <a:lumOff val="-11029"/>
              <a:alphaOff val="0"/>
            </a:schemeClr>
          </a:effectRef>
          <a:fontRef idx="minor">
            <a:schemeClr val="tx1"/>
          </a:fontRef>
        </p:style>
        <p:txBody>
          <a:bodyPr/>
          <a:lstStyle/>
          <a:p>
            <a:pPr algn="ctr"/>
            <a:r>
              <a:rPr lang="en-US" sz="2000" dirty="0">
                <a:latin typeface="+mj-lt"/>
                <a:cs typeface="Calibri"/>
              </a:rPr>
              <a:t>Check participants involvement and motivation</a:t>
            </a:r>
          </a:p>
        </p:txBody>
      </p:sp>
    </p:spTree>
    <p:extLst>
      <p:ext uri="{BB962C8B-B14F-4D97-AF65-F5344CB8AC3E}">
        <p14:creationId xmlns:p14="http://schemas.microsoft.com/office/powerpoint/2010/main" val="227425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BCD8-FDDC-4980-A6F1-AFE229CC09CF}"/>
              </a:ext>
            </a:extLst>
          </p:cNvPr>
          <p:cNvSpPr>
            <a:spLocks noGrp="1"/>
          </p:cNvSpPr>
          <p:nvPr>
            <p:ph type="title"/>
          </p:nvPr>
        </p:nvSpPr>
        <p:spPr>
          <a:xfrm>
            <a:off x="838200" y="85015"/>
            <a:ext cx="10515600" cy="1325563"/>
          </a:xfrm>
        </p:spPr>
        <p:txBody>
          <a:bodyPr/>
          <a:lstStyle/>
          <a:p>
            <a:r>
              <a:rPr lang="en-US" dirty="0"/>
              <a:t>Facilitation strategies</a:t>
            </a:r>
            <a:endParaRPr lang="uk-UA" dirty="0"/>
          </a:p>
        </p:txBody>
      </p:sp>
      <p:sp>
        <p:nvSpPr>
          <p:cNvPr id="5" name="Slide Number Placeholder 4">
            <a:extLst>
              <a:ext uri="{FF2B5EF4-FFF2-40B4-BE49-F238E27FC236}">
                <a16:creationId xmlns:a16="http://schemas.microsoft.com/office/drawing/2014/main" id="{7426BD1B-C12F-4673-95D2-B18A42110D6F}"/>
              </a:ext>
            </a:extLst>
          </p:cNvPr>
          <p:cNvSpPr>
            <a:spLocks noGrp="1"/>
          </p:cNvSpPr>
          <p:nvPr>
            <p:ph type="sldNum" sz="quarter" idx="12"/>
          </p:nvPr>
        </p:nvSpPr>
        <p:spPr/>
        <p:txBody>
          <a:bodyPr/>
          <a:lstStyle/>
          <a:p>
            <a:fld id="{03E55565-F195-45AE-A8B0-E2C07D5DAE07}" type="slidenum">
              <a:rPr lang="uk-UA" smtClean="0"/>
              <a:t>11</a:t>
            </a:fld>
            <a:endParaRPr lang="uk-UA"/>
          </a:p>
        </p:txBody>
      </p:sp>
      <p:sp>
        <p:nvSpPr>
          <p:cNvPr id="7" name="Title 1">
            <a:extLst>
              <a:ext uri="{FF2B5EF4-FFF2-40B4-BE49-F238E27FC236}">
                <a16:creationId xmlns:a16="http://schemas.microsoft.com/office/drawing/2014/main" id="{7FFABCD8-FDDC-4980-A6F1-AFE229CC09CF}"/>
              </a:ext>
            </a:extLst>
          </p:cNvPr>
          <p:cNvSpPr txBox="1">
            <a:spLocks/>
          </p:cNvSpPr>
          <p:nvPr/>
        </p:nvSpPr>
        <p:spPr>
          <a:xfrm>
            <a:off x="838200" y="9989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sz="2400" b="1" dirty="0">
                <a:solidFill>
                  <a:schemeClr val="tx1"/>
                </a:solidFill>
              </a:rPr>
              <a:t>At the end of the training…</a:t>
            </a:r>
            <a:endParaRPr lang="uk-UA" sz="2400" b="1" dirty="0">
              <a:solidFill>
                <a:schemeClr val="tx1"/>
              </a:solidFill>
            </a:endParaRPr>
          </a:p>
        </p:txBody>
      </p:sp>
      <p:pic>
        <p:nvPicPr>
          <p:cNvPr id="6" name="Picture 5" descr="equipo puzzle.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232" y="2259545"/>
            <a:ext cx="4147266" cy="2054132"/>
          </a:xfrm>
          <a:prstGeom prst="rect">
            <a:avLst/>
          </a:prstGeom>
        </p:spPr>
      </p:pic>
      <p:pic>
        <p:nvPicPr>
          <p:cNvPr id="3" name="Picture 2" descr="medalla.png"/>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8598" b="9610"/>
          <a:stretch/>
        </p:blipFill>
        <p:spPr>
          <a:xfrm>
            <a:off x="3955641" y="2877570"/>
            <a:ext cx="2043017" cy="3294630"/>
          </a:xfrm>
          <a:prstGeom prst="rect">
            <a:avLst/>
          </a:prstGeom>
        </p:spPr>
      </p:pic>
      <p:sp>
        <p:nvSpPr>
          <p:cNvPr id="9" name="Oval Callout 8"/>
          <p:cNvSpPr/>
          <p:nvPr/>
        </p:nvSpPr>
        <p:spPr>
          <a:xfrm>
            <a:off x="8330344" y="2408941"/>
            <a:ext cx="2913752" cy="1811368"/>
          </a:xfrm>
          <a:prstGeom prst="wedgeEllipseCallout">
            <a:avLst>
              <a:gd name="adj1" fmla="val -52992"/>
              <a:gd name="adj2" fmla="val 36053"/>
            </a:avLst>
          </a:prstGeom>
          <a:solidFill>
            <a:schemeClr val="bg1">
              <a:lumMod val="95000"/>
            </a:schemeClr>
          </a:solidFill>
        </p:spPr>
        <p:style>
          <a:lnRef idx="0">
            <a:schemeClr val="lt1">
              <a:hueOff val="0"/>
              <a:satOff val="0"/>
              <a:lumOff val="0"/>
              <a:alphaOff val="0"/>
            </a:schemeClr>
          </a:lnRef>
          <a:fillRef idx="3">
            <a:schemeClr val="accent3">
              <a:alpha val="50000"/>
              <a:hueOff val="1084240"/>
              <a:satOff val="40000"/>
              <a:lumOff val="-5882"/>
              <a:alphaOff val="0"/>
            </a:schemeClr>
          </a:fillRef>
          <a:effectRef idx="0">
            <a:schemeClr val="accent3">
              <a:alpha val="50000"/>
              <a:hueOff val="1084240"/>
              <a:satOff val="40000"/>
              <a:lumOff val="-5882"/>
              <a:alphaOff val="0"/>
            </a:schemeClr>
          </a:effectRef>
          <a:fontRef idx="minor">
            <a:schemeClr val="tx1"/>
          </a:fontRef>
        </p:style>
        <p:txBody>
          <a:bodyPr/>
          <a:lstStyle/>
          <a:p>
            <a:pPr algn="ctr"/>
            <a:r>
              <a:rPr lang="en-US" sz="2000" dirty="0">
                <a:latin typeface="+mj-lt"/>
                <a:cs typeface="Calibri"/>
              </a:rPr>
              <a:t>Emphasize the achievement of the learning objectives</a:t>
            </a:r>
            <a:endParaRPr lang="en-US" sz="2000" dirty="0">
              <a:solidFill>
                <a:schemeClr val="tx1"/>
              </a:solidFill>
              <a:latin typeface="+mj-lt"/>
              <a:cs typeface="Calibri"/>
            </a:endParaRPr>
          </a:p>
        </p:txBody>
      </p:sp>
      <p:sp>
        <p:nvSpPr>
          <p:cNvPr id="10" name="Oval Callout 9"/>
          <p:cNvSpPr/>
          <p:nvPr/>
        </p:nvSpPr>
        <p:spPr>
          <a:xfrm>
            <a:off x="7452482" y="4431738"/>
            <a:ext cx="2951110" cy="1525244"/>
          </a:xfrm>
          <a:prstGeom prst="wedgeEllipseCallout">
            <a:avLst>
              <a:gd name="adj1" fmla="val -52992"/>
              <a:gd name="adj2" fmla="val 36053"/>
            </a:avLst>
          </a:prstGeom>
          <a:solidFill>
            <a:schemeClr val="accent3"/>
          </a:solidFill>
        </p:spPr>
        <p:style>
          <a:lnRef idx="0">
            <a:schemeClr val="lt1">
              <a:hueOff val="0"/>
              <a:satOff val="0"/>
              <a:lumOff val="0"/>
              <a:alphaOff val="0"/>
            </a:schemeClr>
          </a:lnRef>
          <a:fillRef idx="3">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pPr algn="ctr"/>
            <a:r>
              <a:rPr lang="en-US" sz="2000" dirty="0">
                <a:latin typeface="+mj-lt"/>
                <a:cs typeface="Calibri"/>
              </a:rPr>
              <a:t>Gather feedback about the training event</a:t>
            </a:r>
            <a:endParaRPr lang="en-US" sz="2000" dirty="0">
              <a:solidFill>
                <a:schemeClr val="tx1"/>
              </a:solidFill>
              <a:latin typeface="+mj-lt"/>
              <a:cs typeface="Calibri"/>
            </a:endParaRPr>
          </a:p>
        </p:txBody>
      </p:sp>
      <p:sp>
        <p:nvSpPr>
          <p:cNvPr id="11" name="Oval Callout 10"/>
          <p:cNvSpPr/>
          <p:nvPr/>
        </p:nvSpPr>
        <p:spPr>
          <a:xfrm>
            <a:off x="6369163" y="918036"/>
            <a:ext cx="2820363" cy="1752337"/>
          </a:xfrm>
          <a:prstGeom prst="wedgeEllipseCallout">
            <a:avLst>
              <a:gd name="adj1" fmla="val -52992"/>
              <a:gd name="adj2" fmla="val 36053"/>
            </a:avLst>
          </a:prstGeom>
          <a:solidFill>
            <a:schemeClr val="accent3"/>
          </a:solidFill>
        </p:spPr>
        <p:style>
          <a:lnRef idx="0">
            <a:schemeClr val="lt1">
              <a:hueOff val="0"/>
              <a:satOff val="0"/>
              <a:lumOff val="0"/>
              <a:alphaOff val="0"/>
            </a:schemeClr>
          </a:lnRef>
          <a:fillRef idx="3">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txBody>
          <a:bodyPr/>
          <a:lstStyle/>
          <a:p>
            <a:pPr algn="ctr"/>
            <a:r>
              <a:rPr lang="en-US" sz="2000" dirty="0">
                <a:latin typeface="+mj-lt"/>
                <a:cs typeface="Calibri"/>
              </a:rPr>
              <a:t>Summarize and consolidate what has been learnt </a:t>
            </a:r>
          </a:p>
        </p:txBody>
      </p:sp>
    </p:spTree>
    <p:extLst>
      <p:ext uri="{BB962C8B-B14F-4D97-AF65-F5344CB8AC3E}">
        <p14:creationId xmlns:p14="http://schemas.microsoft.com/office/powerpoint/2010/main" val="227425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arretera.jpg"/>
          <p:cNvPicPr>
            <a:picLocks noChangeAspect="1"/>
          </p:cNvPicPr>
          <p:nvPr/>
        </p:nvPicPr>
        <p:blipFill rotWithShape="1">
          <a:blip r:embed="rId3">
            <a:duotone>
              <a:srgbClr val="1250A9">
                <a:shade val="45000"/>
                <a:satMod val="135000"/>
              </a:srgbClr>
              <a:prstClr val="white"/>
            </a:duotone>
            <a:extLst>
              <a:ext uri="{BEBA8EAE-BF5A-486C-A8C5-ECC9F3942E4B}">
                <a14:imgProps xmlns:a14="http://schemas.microsoft.com/office/drawing/2010/main">
                  <a14:imgLayer r:embed="rId4">
                    <a14:imgEffect>
                      <a14:backgroundRemoval t="24000" b="73500" l="462" r="98462">
                        <a14:foregroundMark x1="8462" y1="28500" x2="8462" y2="28500"/>
                        <a14:foregroundMark x1="4462" y1="28000" x2="4462" y2="28000"/>
                        <a14:foregroundMark x1="769" y1="26750" x2="769" y2="26750"/>
                        <a14:foregroundMark x1="92462" y1="66250" x2="92462" y2="66250"/>
                        <a14:foregroundMark x1="98462" y1="66750" x2="98462" y2="66750"/>
                      </a14:backgroundRemoval>
                    </a14:imgEffect>
                  </a14:imgLayer>
                </a14:imgProps>
              </a:ext>
              <a:ext uri="{28A0092B-C50C-407E-A947-70E740481C1C}">
                <a14:useLocalDpi xmlns:a14="http://schemas.microsoft.com/office/drawing/2010/main" val="0"/>
              </a:ext>
            </a:extLst>
          </a:blip>
          <a:srcRect t="18003" b="20325"/>
          <a:stretch/>
        </p:blipFill>
        <p:spPr>
          <a:xfrm>
            <a:off x="0" y="1693190"/>
            <a:ext cx="12192000" cy="3809672"/>
          </a:xfrm>
          <a:prstGeom prst="rect">
            <a:avLst/>
          </a:prstGeom>
        </p:spPr>
      </p:pic>
      <p:sp>
        <p:nvSpPr>
          <p:cNvPr id="2" name="Title 1">
            <a:extLst>
              <a:ext uri="{FF2B5EF4-FFF2-40B4-BE49-F238E27FC236}">
                <a16:creationId xmlns:a16="http://schemas.microsoft.com/office/drawing/2014/main" id="{7FFABCD8-FDDC-4980-A6F1-AFE229CC09CF}"/>
              </a:ext>
            </a:extLst>
          </p:cNvPr>
          <p:cNvSpPr>
            <a:spLocks noGrp="1"/>
          </p:cNvSpPr>
          <p:nvPr>
            <p:ph type="title"/>
          </p:nvPr>
        </p:nvSpPr>
        <p:spPr>
          <a:xfrm>
            <a:off x="838200" y="85015"/>
            <a:ext cx="10515600" cy="1325563"/>
          </a:xfrm>
        </p:spPr>
        <p:txBody>
          <a:bodyPr/>
          <a:lstStyle/>
          <a:p>
            <a:r>
              <a:rPr lang="en-US" dirty="0"/>
              <a:t>Managing possible challenges</a:t>
            </a:r>
            <a:endParaRPr lang="uk-UA" dirty="0"/>
          </a:p>
        </p:txBody>
      </p:sp>
      <p:sp>
        <p:nvSpPr>
          <p:cNvPr id="5" name="Slide Number Placeholder 4">
            <a:extLst>
              <a:ext uri="{FF2B5EF4-FFF2-40B4-BE49-F238E27FC236}">
                <a16:creationId xmlns:a16="http://schemas.microsoft.com/office/drawing/2014/main" id="{7426BD1B-C12F-4673-95D2-B18A42110D6F}"/>
              </a:ext>
            </a:extLst>
          </p:cNvPr>
          <p:cNvSpPr>
            <a:spLocks noGrp="1"/>
          </p:cNvSpPr>
          <p:nvPr>
            <p:ph type="sldNum" sz="quarter" idx="12"/>
          </p:nvPr>
        </p:nvSpPr>
        <p:spPr/>
        <p:txBody>
          <a:bodyPr/>
          <a:lstStyle/>
          <a:p>
            <a:fld id="{03E55565-F195-45AE-A8B0-E2C07D5DAE07}" type="slidenum">
              <a:rPr lang="uk-UA" smtClean="0"/>
              <a:t>12</a:t>
            </a:fld>
            <a:endParaRPr lang="uk-UA"/>
          </a:p>
        </p:txBody>
      </p:sp>
      <p:sp>
        <p:nvSpPr>
          <p:cNvPr id="18" name="Rounded Rectangle 17"/>
          <p:cNvSpPr/>
          <p:nvPr/>
        </p:nvSpPr>
        <p:spPr>
          <a:xfrm>
            <a:off x="48686" y="2668160"/>
            <a:ext cx="2420464" cy="432000"/>
          </a:xfrm>
          <a:prstGeom prst="roundRect">
            <a:avLst>
              <a:gd name="adj" fmla="val 50000"/>
            </a:avLst>
          </a:prstGeom>
          <a:solidFill>
            <a:schemeClr val="accent2"/>
          </a:solidFill>
        </p:spPr>
        <p:style>
          <a:lnRef idx="0">
            <a:schemeClr val="lt1">
              <a:hueOff val="0"/>
              <a:satOff val="0"/>
              <a:lumOff val="0"/>
              <a:alphaOff val="0"/>
            </a:schemeClr>
          </a:lnRef>
          <a:fillRef idx="3">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36000" rIns="36000" anchor="ctr"/>
          <a:lstStyle/>
          <a:p>
            <a:pPr algn="ctr"/>
            <a:r>
              <a:rPr lang="en-US" b="1" dirty="0">
                <a:solidFill>
                  <a:schemeClr val="accent1"/>
                </a:solidFill>
                <a:latin typeface="+mj-lt"/>
                <a:cs typeface="Calibri"/>
              </a:rPr>
              <a:t>Difficult questions</a:t>
            </a:r>
          </a:p>
        </p:txBody>
      </p:sp>
      <p:sp>
        <p:nvSpPr>
          <p:cNvPr id="20" name="Rounded Rectangle 19"/>
          <p:cNvSpPr/>
          <p:nvPr/>
        </p:nvSpPr>
        <p:spPr>
          <a:xfrm>
            <a:off x="2863820" y="3499010"/>
            <a:ext cx="1469557" cy="432000"/>
          </a:xfrm>
          <a:prstGeom prst="roundRect">
            <a:avLst>
              <a:gd name="adj" fmla="val 50000"/>
            </a:avLst>
          </a:prstGeom>
          <a:solidFill>
            <a:schemeClr val="accent2"/>
          </a:solidFill>
        </p:spPr>
        <p:style>
          <a:lnRef idx="0">
            <a:schemeClr val="lt1">
              <a:hueOff val="0"/>
              <a:satOff val="0"/>
              <a:lumOff val="0"/>
              <a:alphaOff val="0"/>
            </a:schemeClr>
          </a:lnRef>
          <a:fillRef idx="3">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36000" rIns="36000" anchor="ctr"/>
          <a:lstStyle/>
          <a:p>
            <a:pPr algn="ctr"/>
            <a:r>
              <a:rPr lang="en-US" b="1" dirty="0">
                <a:solidFill>
                  <a:schemeClr val="accent1"/>
                </a:solidFill>
                <a:latin typeface="+mj-lt"/>
                <a:cs typeface="Calibri"/>
              </a:rPr>
              <a:t>Conflicts</a:t>
            </a:r>
          </a:p>
        </p:txBody>
      </p:sp>
      <p:sp>
        <p:nvSpPr>
          <p:cNvPr id="21" name="Rounded Rectangle 20"/>
          <p:cNvSpPr/>
          <p:nvPr/>
        </p:nvSpPr>
        <p:spPr>
          <a:xfrm>
            <a:off x="338640" y="4706631"/>
            <a:ext cx="2910416" cy="432000"/>
          </a:xfrm>
          <a:prstGeom prst="roundRect">
            <a:avLst>
              <a:gd name="adj" fmla="val 50000"/>
            </a:avLst>
          </a:prstGeom>
          <a:solidFill>
            <a:schemeClr val="accent2"/>
          </a:solidFill>
        </p:spPr>
        <p:style>
          <a:lnRef idx="0">
            <a:schemeClr val="lt1">
              <a:hueOff val="0"/>
              <a:satOff val="0"/>
              <a:lumOff val="0"/>
              <a:alphaOff val="0"/>
            </a:schemeClr>
          </a:lnRef>
          <a:fillRef idx="3">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36000" rIns="36000" anchor="ctr"/>
          <a:lstStyle/>
          <a:p>
            <a:pPr algn="ctr"/>
            <a:r>
              <a:rPr lang="en-US" b="1">
                <a:solidFill>
                  <a:schemeClr val="accent1"/>
                </a:solidFill>
                <a:latin typeface="+mj-lt"/>
                <a:cs typeface="Calibri"/>
              </a:rPr>
              <a:t>Lack of involvement</a:t>
            </a:r>
            <a:endParaRPr lang="en-US" b="1" dirty="0">
              <a:solidFill>
                <a:schemeClr val="accent1"/>
              </a:solidFill>
              <a:latin typeface="+mj-lt"/>
              <a:cs typeface="Calibri"/>
            </a:endParaRPr>
          </a:p>
        </p:txBody>
      </p:sp>
      <p:sp>
        <p:nvSpPr>
          <p:cNvPr id="22" name="Rounded Rectangle 21"/>
          <p:cNvSpPr/>
          <p:nvPr/>
        </p:nvSpPr>
        <p:spPr>
          <a:xfrm>
            <a:off x="4333377" y="1777487"/>
            <a:ext cx="3173917" cy="432000"/>
          </a:xfrm>
          <a:prstGeom prst="roundRect">
            <a:avLst>
              <a:gd name="adj" fmla="val 50000"/>
            </a:avLst>
          </a:prstGeom>
          <a:solidFill>
            <a:schemeClr val="accent2"/>
          </a:solidFill>
        </p:spPr>
        <p:style>
          <a:lnRef idx="0">
            <a:schemeClr val="lt1">
              <a:hueOff val="0"/>
              <a:satOff val="0"/>
              <a:lumOff val="0"/>
              <a:alphaOff val="0"/>
            </a:schemeClr>
          </a:lnRef>
          <a:fillRef idx="3">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36000" rIns="36000" anchor="ctr"/>
          <a:lstStyle/>
          <a:p>
            <a:pPr algn="ctr"/>
            <a:r>
              <a:rPr lang="en-US" b="1" dirty="0">
                <a:solidFill>
                  <a:schemeClr val="accent1"/>
                </a:solidFill>
                <a:latin typeface="+mj-lt"/>
                <a:cs typeface="Calibri"/>
              </a:rPr>
              <a:t>Dominant participants</a:t>
            </a:r>
          </a:p>
        </p:txBody>
      </p:sp>
      <p:sp>
        <p:nvSpPr>
          <p:cNvPr id="23" name="Rounded Rectangle 22"/>
          <p:cNvSpPr/>
          <p:nvPr/>
        </p:nvSpPr>
        <p:spPr>
          <a:xfrm>
            <a:off x="6683793" y="2584811"/>
            <a:ext cx="3173917" cy="432000"/>
          </a:xfrm>
          <a:prstGeom prst="roundRect">
            <a:avLst>
              <a:gd name="adj" fmla="val 50000"/>
            </a:avLst>
          </a:prstGeom>
          <a:solidFill>
            <a:schemeClr val="accent2"/>
          </a:solidFill>
        </p:spPr>
        <p:style>
          <a:lnRef idx="0">
            <a:schemeClr val="lt1">
              <a:hueOff val="0"/>
              <a:satOff val="0"/>
              <a:lumOff val="0"/>
              <a:alphaOff val="0"/>
            </a:schemeClr>
          </a:lnRef>
          <a:fillRef idx="3">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36000" rIns="36000" anchor="ctr"/>
          <a:lstStyle/>
          <a:p>
            <a:pPr algn="ctr"/>
            <a:r>
              <a:rPr lang="en-US" b="1" dirty="0">
                <a:solidFill>
                  <a:schemeClr val="accent1"/>
                </a:solidFill>
                <a:latin typeface="+mj-lt"/>
                <a:cs typeface="Calibri"/>
              </a:rPr>
              <a:t>Diversionary participants</a:t>
            </a:r>
          </a:p>
        </p:txBody>
      </p:sp>
      <p:sp>
        <p:nvSpPr>
          <p:cNvPr id="29" name="Rounded Rectangle 28"/>
          <p:cNvSpPr/>
          <p:nvPr/>
        </p:nvSpPr>
        <p:spPr>
          <a:xfrm>
            <a:off x="6020071" y="4110484"/>
            <a:ext cx="2158528" cy="432000"/>
          </a:xfrm>
          <a:prstGeom prst="roundRect">
            <a:avLst>
              <a:gd name="adj" fmla="val 50000"/>
            </a:avLst>
          </a:prstGeom>
          <a:solidFill>
            <a:schemeClr val="accent2"/>
          </a:solidFill>
        </p:spPr>
        <p:style>
          <a:lnRef idx="0">
            <a:schemeClr val="lt1">
              <a:hueOff val="0"/>
              <a:satOff val="0"/>
              <a:lumOff val="0"/>
              <a:alphaOff val="0"/>
            </a:schemeClr>
          </a:lnRef>
          <a:fillRef idx="3">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36000" rIns="36000" anchor="ctr"/>
          <a:lstStyle/>
          <a:p>
            <a:pPr algn="ctr"/>
            <a:r>
              <a:rPr lang="en-US" b="1" dirty="0">
                <a:solidFill>
                  <a:schemeClr val="accent1"/>
                </a:solidFill>
                <a:latin typeface="+mj-lt"/>
                <a:cs typeface="Calibri"/>
              </a:rPr>
              <a:t>Shy participants</a:t>
            </a:r>
          </a:p>
        </p:txBody>
      </p:sp>
      <p:grpSp>
        <p:nvGrpSpPr>
          <p:cNvPr id="53" name="Group 52">
            <a:extLst>
              <a:ext uri="{FF2B5EF4-FFF2-40B4-BE49-F238E27FC236}">
                <a16:creationId xmlns:a16="http://schemas.microsoft.com/office/drawing/2014/main" id="{6A0EE315-8888-48F3-859A-3ABC20B84856}"/>
              </a:ext>
            </a:extLst>
          </p:cNvPr>
          <p:cNvGrpSpPr/>
          <p:nvPr/>
        </p:nvGrpSpPr>
        <p:grpSpPr>
          <a:xfrm>
            <a:off x="9332793" y="3186577"/>
            <a:ext cx="3288440" cy="3040107"/>
            <a:chOff x="9136326" y="3039211"/>
            <a:chExt cx="3288440" cy="3040107"/>
          </a:xfrm>
        </p:grpSpPr>
        <p:grpSp>
          <p:nvGrpSpPr>
            <p:cNvPr id="51" name="Group 50">
              <a:extLst>
                <a:ext uri="{FF2B5EF4-FFF2-40B4-BE49-F238E27FC236}">
                  <a16:creationId xmlns:a16="http://schemas.microsoft.com/office/drawing/2014/main" id="{6D0940F5-0B1B-42D8-99A7-15A7A0C700DF}"/>
                </a:ext>
              </a:extLst>
            </p:cNvPr>
            <p:cNvGrpSpPr/>
            <p:nvPr/>
          </p:nvGrpSpPr>
          <p:grpSpPr>
            <a:xfrm>
              <a:off x="10146723" y="3039211"/>
              <a:ext cx="1267646" cy="1267646"/>
              <a:chOff x="10243773" y="3538077"/>
              <a:chExt cx="874366" cy="874366"/>
            </a:xfrm>
          </p:grpSpPr>
          <p:sp>
            <p:nvSpPr>
              <p:cNvPr id="7" name="Freeform: Shape 6">
                <a:extLst>
                  <a:ext uri="{FF2B5EF4-FFF2-40B4-BE49-F238E27FC236}">
                    <a16:creationId xmlns:a16="http://schemas.microsoft.com/office/drawing/2014/main" id="{A4A1BEB6-2EDB-474F-AD30-C9F9B1291B93}"/>
                  </a:ext>
                </a:extLst>
              </p:cNvPr>
              <p:cNvSpPr/>
              <p:nvPr/>
            </p:nvSpPr>
            <p:spPr>
              <a:xfrm>
                <a:off x="11015819" y="4328727"/>
                <a:ext cx="37207" cy="37207"/>
              </a:xfrm>
              <a:custGeom>
                <a:avLst/>
                <a:gdLst>
                  <a:gd name="connsiteX0" fmla="*/ 0 w 37207"/>
                  <a:gd name="connsiteY0" fmla="*/ 0 h 37207"/>
                  <a:gd name="connsiteX1" fmla="*/ 37207 w 37207"/>
                  <a:gd name="connsiteY1" fmla="*/ 0 h 37207"/>
                  <a:gd name="connsiteX2" fmla="*/ 37207 w 37207"/>
                  <a:gd name="connsiteY2" fmla="*/ 37207 h 37207"/>
                  <a:gd name="connsiteX3" fmla="*/ 0 w 37207"/>
                  <a:gd name="connsiteY3" fmla="*/ 37207 h 37207"/>
                </a:gdLst>
                <a:ahLst/>
                <a:cxnLst>
                  <a:cxn ang="0">
                    <a:pos x="connsiteX0" y="connsiteY0"/>
                  </a:cxn>
                  <a:cxn ang="0">
                    <a:pos x="connsiteX1" y="connsiteY1"/>
                  </a:cxn>
                  <a:cxn ang="0">
                    <a:pos x="connsiteX2" y="connsiteY2"/>
                  </a:cxn>
                  <a:cxn ang="0">
                    <a:pos x="connsiteX3" y="connsiteY3"/>
                  </a:cxn>
                </a:cxnLst>
                <a:rect l="l" t="t" r="r" b="b"/>
                <a:pathLst>
                  <a:path w="37207" h="37207">
                    <a:moveTo>
                      <a:pt x="0" y="0"/>
                    </a:moveTo>
                    <a:lnTo>
                      <a:pt x="37207" y="0"/>
                    </a:lnTo>
                    <a:lnTo>
                      <a:pt x="37207" y="37207"/>
                    </a:lnTo>
                    <a:lnTo>
                      <a:pt x="0" y="37207"/>
                    </a:lnTo>
                    <a:close/>
                  </a:path>
                </a:pathLst>
              </a:custGeom>
              <a:solidFill>
                <a:schemeClr val="accent1"/>
              </a:solidFill>
              <a:ln w="1860" cap="flat">
                <a:noFill/>
                <a:prstDash val="solid"/>
                <a:miter/>
              </a:ln>
            </p:spPr>
            <p:txBody>
              <a:bodyPr rtlCol="0" anchor="ctr"/>
              <a:lstStyle/>
              <a:p>
                <a:endParaRPr lang="uk-UA"/>
              </a:p>
            </p:txBody>
          </p:sp>
          <p:sp>
            <p:nvSpPr>
              <p:cNvPr id="8" name="Freeform: Shape 7">
                <a:extLst>
                  <a:ext uri="{FF2B5EF4-FFF2-40B4-BE49-F238E27FC236}">
                    <a16:creationId xmlns:a16="http://schemas.microsoft.com/office/drawing/2014/main" id="{28D14FBD-0FE2-4510-94BE-91A83E1E8847}"/>
                  </a:ext>
                </a:extLst>
              </p:cNvPr>
              <p:cNvSpPr/>
              <p:nvPr/>
            </p:nvSpPr>
            <p:spPr>
              <a:xfrm>
                <a:off x="10978612" y="4291520"/>
                <a:ext cx="37207" cy="37207"/>
              </a:xfrm>
              <a:custGeom>
                <a:avLst/>
                <a:gdLst>
                  <a:gd name="connsiteX0" fmla="*/ 0 w 37207"/>
                  <a:gd name="connsiteY0" fmla="*/ 0 h 37207"/>
                  <a:gd name="connsiteX1" fmla="*/ 37207 w 37207"/>
                  <a:gd name="connsiteY1" fmla="*/ 0 h 37207"/>
                  <a:gd name="connsiteX2" fmla="*/ 37207 w 37207"/>
                  <a:gd name="connsiteY2" fmla="*/ 37207 h 37207"/>
                  <a:gd name="connsiteX3" fmla="*/ 0 w 37207"/>
                  <a:gd name="connsiteY3" fmla="*/ 37207 h 37207"/>
                </a:gdLst>
                <a:ahLst/>
                <a:cxnLst>
                  <a:cxn ang="0">
                    <a:pos x="connsiteX0" y="connsiteY0"/>
                  </a:cxn>
                  <a:cxn ang="0">
                    <a:pos x="connsiteX1" y="connsiteY1"/>
                  </a:cxn>
                  <a:cxn ang="0">
                    <a:pos x="connsiteX2" y="connsiteY2"/>
                  </a:cxn>
                  <a:cxn ang="0">
                    <a:pos x="connsiteX3" y="connsiteY3"/>
                  </a:cxn>
                </a:cxnLst>
                <a:rect l="l" t="t" r="r" b="b"/>
                <a:pathLst>
                  <a:path w="37207" h="37207">
                    <a:moveTo>
                      <a:pt x="0" y="0"/>
                    </a:moveTo>
                    <a:lnTo>
                      <a:pt x="37207" y="0"/>
                    </a:lnTo>
                    <a:lnTo>
                      <a:pt x="37207" y="37207"/>
                    </a:lnTo>
                    <a:lnTo>
                      <a:pt x="0" y="37207"/>
                    </a:lnTo>
                    <a:close/>
                  </a:path>
                </a:pathLst>
              </a:custGeom>
              <a:solidFill>
                <a:schemeClr val="accent1"/>
              </a:solidFill>
              <a:ln w="1860" cap="flat">
                <a:noFill/>
                <a:prstDash val="solid"/>
                <a:miter/>
              </a:ln>
            </p:spPr>
            <p:txBody>
              <a:bodyPr rtlCol="0" anchor="ctr"/>
              <a:lstStyle/>
              <a:p>
                <a:endParaRPr lang="uk-UA"/>
              </a:p>
            </p:txBody>
          </p:sp>
          <p:sp>
            <p:nvSpPr>
              <p:cNvPr id="9" name="Freeform: Shape 8">
                <a:extLst>
                  <a:ext uri="{FF2B5EF4-FFF2-40B4-BE49-F238E27FC236}">
                    <a16:creationId xmlns:a16="http://schemas.microsoft.com/office/drawing/2014/main" id="{25FAC58A-AAE4-4F10-BDC4-FC4C6286BFF9}"/>
                  </a:ext>
                </a:extLst>
              </p:cNvPr>
              <p:cNvSpPr/>
              <p:nvPr/>
            </p:nvSpPr>
            <p:spPr>
              <a:xfrm>
                <a:off x="11015819" y="4254313"/>
                <a:ext cx="37207" cy="37207"/>
              </a:xfrm>
              <a:custGeom>
                <a:avLst/>
                <a:gdLst>
                  <a:gd name="connsiteX0" fmla="*/ 0 w 37207"/>
                  <a:gd name="connsiteY0" fmla="*/ 0 h 37207"/>
                  <a:gd name="connsiteX1" fmla="*/ 37207 w 37207"/>
                  <a:gd name="connsiteY1" fmla="*/ 0 h 37207"/>
                  <a:gd name="connsiteX2" fmla="*/ 37207 w 37207"/>
                  <a:gd name="connsiteY2" fmla="*/ 37207 h 37207"/>
                  <a:gd name="connsiteX3" fmla="*/ 0 w 37207"/>
                  <a:gd name="connsiteY3" fmla="*/ 37207 h 37207"/>
                </a:gdLst>
                <a:ahLst/>
                <a:cxnLst>
                  <a:cxn ang="0">
                    <a:pos x="connsiteX0" y="connsiteY0"/>
                  </a:cxn>
                  <a:cxn ang="0">
                    <a:pos x="connsiteX1" y="connsiteY1"/>
                  </a:cxn>
                  <a:cxn ang="0">
                    <a:pos x="connsiteX2" y="connsiteY2"/>
                  </a:cxn>
                  <a:cxn ang="0">
                    <a:pos x="connsiteX3" y="connsiteY3"/>
                  </a:cxn>
                </a:cxnLst>
                <a:rect l="l" t="t" r="r" b="b"/>
                <a:pathLst>
                  <a:path w="37207" h="37207">
                    <a:moveTo>
                      <a:pt x="0" y="0"/>
                    </a:moveTo>
                    <a:lnTo>
                      <a:pt x="37207" y="0"/>
                    </a:lnTo>
                    <a:lnTo>
                      <a:pt x="37207" y="37207"/>
                    </a:lnTo>
                    <a:lnTo>
                      <a:pt x="0" y="37207"/>
                    </a:lnTo>
                    <a:close/>
                  </a:path>
                </a:pathLst>
              </a:custGeom>
              <a:solidFill>
                <a:schemeClr val="accent1"/>
              </a:solidFill>
              <a:ln w="1860" cap="flat">
                <a:noFill/>
                <a:prstDash val="solid"/>
                <a:miter/>
              </a:ln>
            </p:spPr>
            <p:txBody>
              <a:bodyPr rtlCol="0" anchor="ctr"/>
              <a:lstStyle/>
              <a:p>
                <a:endParaRPr lang="uk-UA"/>
              </a:p>
            </p:txBody>
          </p:sp>
          <p:sp>
            <p:nvSpPr>
              <p:cNvPr id="10" name="Freeform: Shape 9">
                <a:extLst>
                  <a:ext uri="{FF2B5EF4-FFF2-40B4-BE49-F238E27FC236}">
                    <a16:creationId xmlns:a16="http://schemas.microsoft.com/office/drawing/2014/main" id="{1A51B894-BBD7-4152-BFA5-527116C74880}"/>
                  </a:ext>
                </a:extLst>
              </p:cNvPr>
              <p:cNvSpPr/>
              <p:nvPr/>
            </p:nvSpPr>
            <p:spPr>
              <a:xfrm>
                <a:off x="10978612" y="4217106"/>
                <a:ext cx="37207" cy="37207"/>
              </a:xfrm>
              <a:custGeom>
                <a:avLst/>
                <a:gdLst>
                  <a:gd name="connsiteX0" fmla="*/ 0 w 37207"/>
                  <a:gd name="connsiteY0" fmla="*/ 0 h 37207"/>
                  <a:gd name="connsiteX1" fmla="*/ 37207 w 37207"/>
                  <a:gd name="connsiteY1" fmla="*/ 0 h 37207"/>
                  <a:gd name="connsiteX2" fmla="*/ 37207 w 37207"/>
                  <a:gd name="connsiteY2" fmla="*/ 37207 h 37207"/>
                  <a:gd name="connsiteX3" fmla="*/ 0 w 37207"/>
                  <a:gd name="connsiteY3" fmla="*/ 37207 h 37207"/>
                </a:gdLst>
                <a:ahLst/>
                <a:cxnLst>
                  <a:cxn ang="0">
                    <a:pos x="connsiteX0" y="connsiteY0"/>
                  </a:cxn>
                  <a:cxn ang="0">
                    <a:pos x="connsiteX1" y="connsiteY1"/>
                  </a:cxn>
                  <a:cxn ang="0">
                    <a:pos x="connsiteX2" y="connsiteY2"/>
                  </a:cxn>
                  <a:cxn ang="0">
                    <a:pos x="connsiteX3" y="connsiteY3"/>
                  </a:cxn>
                </a:cxnLst>
                <a:rect l="l" t="t" r="r" b="b"/>
                <a:pathLst>
                  <a:path w="37207" h="37207">
                    <a:moveTo>
                      <a:pt x="0" y="0"/>
                    </a:moveTo>
                    <a:lnTo>
                      <a:pt x="37207" y="0"/>
                    </a:lnTo>
                    <a:lnTo>
                      <a:pt x="37207" y="37207"/>
                    </a:lnTo>
                    <a:lnTo>
                      <a:pt x="0" y="37207"/>
                    </a:lnTo>
                    <a:close/>
                  </a:path>
                </a:pathLst>
              </a:custGeom>
              <a:solidFill>
                <a:schemeClr val="accent1"/>
              </a:solidFill>
              <a:ln w="1860" cap="flat">
                <a:noFill/>
                <a:prstDash val="solid"/>
                <a:miter/>
              </a:ln>
            </p:spPr>
            <p:txBody>
              <a:bodyPr rtlCol="0" anchor="ctr"/>
              <a:lstStyle/>
              <a:p>
                <a:endParaRPr lang="uk-UA"/>
              </a:p>
            </p:txBody>
          </p:sp>
          <p:sp>
            <p:nvSpPr>
              <p:cNvPr id="11" name="Freeform: Shape 10">
                <a:extLst>
                  <a:ext uri="{FF2B5EF4-FFF2-40B4-BE49-F238E27FC236}">
                    <a16:creationId xmlns:a16="http://schemas.microsoft.com/office/drawing/2014/main" id="{7BCE7ADB-5580-4B1F-901D-CA61F4D21738}"/>
                  </a:ext>
                </a:extLst>
              </p:cNvPr>
              <p:cNvSpPr/>
              <p:nvPr/>
            </p:nvSpPr>
            <p:spPr>
              <a:xfrm>
                <a:off x="11015819" y="4179899"/>
                <a:ext cx="37207" cy="37207"/>
              </a:xfrm>
              <a:custGeom>
                <a:avLst/>
                <a:gdLst>
                  <a:gd name="connsiteX0" fmla="*/ 0 w 37207"/>
                  <a:gd name="connsiteY0" fmla="*/ 0 h 37207"/>
                  <a:gd name="connsiteX1" fmla="*/ 37207 w 37207"/>
                  <a:gd name="connsiteY1" fmla="*/ 0 h 37207"/>
                  <a:gd name="connsiteX2" fmla="*/ 37207 w 37207"/>
                  <a:gd name="connsiteY2" fmla="*/ 37207 h 37207"/>
                  <a:gd name="connsiteX3" fmla="*/ 0 w 37207"/>
                  <a:gd name="connsiteY3" fmla="*/ 37207 h 37207"/>
                </a:gdLst>
                <a:ahLst/>
                <a:cxnLst>
                  <a:cxn ang="0">
                    <a:pos x="connsiteX0" y="connsiteY0"/>
                  </a:cxn>
                  <a:cxn ang="0">
                    <a:pos x="connsiteX1" y="connsiteY1"/>
                  </a:cxn>
                  <a:cxn ang="0">
                    <a:pos x="connsiteX2" y="connsiteY2"/>
                  </a:cxn>
                  <a:cxn ang="0">
                    <a:pos x="connsiteX3" y="connsiteY3"/>
                  </a:cxn>
                </a:cxnLst>
                <a:rect l="l" t="t" r="r" b="b"/>
                <a:pathLst>
                  <a:path w="37207" h="37207">
                    <a:moveTo>
                      <a:pt x="0" y="0"/>
                    </a:moveTo>
                    <a:lnTo>
                      <a:pt x="37207" y="0"/>
                    </a:lnTo>
                    <a:lnTo>
                      <a:pt x="37207" y="37207"/>
                    </a:lnTo>
                    <a:lnTo>
                      <a:pt x="0" y="37207"/>
                    </a:lnTo>
                    <a:close/>
                  </a:path>
                </a:pathLst>
              </a:custGeom>
              <a:solidFill>
                <a:schemeClr val="accent1"/>
              </a:solidFill>
              <a:ln w="1860" cap="flat">
                <a:noFill/>
                <a:prstDash val="solid"/>
                <a:miter/>
              </a:ln>
            </p:spPr>
            <p:txBody>
              <a:bodyPr rtlCol="0" anchor="ctr"/>
              <a:lstStyle/>
              <a:p>
                <a:endParaRPr lang="uk-UA"/>
              </a:p>
            </p:txBody>
          </p:sp>
          <p:sp>
            <p:nvSpPr>
              <p:cNvPr id="12" name="Freeform: Shape 11">
                <a:extLst>
                  <a:ext uri="{FF2B5EF4-FFF2-40B4-BE49-F238E27FC236}">
                    <a16:creationId xmlns:a16="http://schemas.microsoft.com/office/drawing/2014/main" id="{BA2053FF-C409-4408-AFD7-BF6668828DBD}"/>
                  </a:ext>
                </a:extLst>
              </p:cNvPr>
              <p:cNvSpPr/>
              <p:nvPr/>
            </p:nvSpPr>
            <p:spPr>
              <a:xfrm>
                <a:off x="10978612" y="4142692"/>
                <a:ext cx="37207" cy="37207"/>
              </a:xfrm>
              <a:custGeom>
                <a:avLst/>
                <a:gdLst>
                  <a:gd name="connsiteX0" fmla="*/ 0 w 37207"/>
                  <a:gd name="connsiteY0" fmla="*/ 0 h 37207"/>
                  <a:gd name="connsiteX1" fmla="*/ 37207 w 37207"/>
                  <a:gd name="connsiteY1" fmla="*/ 0 h 37207"/>
                  <a:gd name="connsiteX2" fmla="*/ 37207 w 37207"/>
                  <a:gd name="connsiteY2" fmla="*/ 37207 h 37207"/>
                  <a:gd name="connsiteX3" fmla="*/ 0 w 37207"/>
                  <a:gd name="connsiteY3" fmla="*/ 37207 h 37207"/>
                </a:gdLst>
                <a:ahLst/>
                <a:cxnLst>
                  <a:cxn ang="0">
                    <a:pos x="connsiteX0" y="connsiteY0"/>
                  </a:cxn>
                  <a:cxn ang="0">
                    <a:pos x="connsiteX1" y="connsiteY1"/>
                  </a:cxn>
                  <a:cxn ang="0">
                    <a:pos x="connsiteX2" y="connsiteY2"/>
                  </a:cxn>
                  <a:cxn ang="0">
                    <a:pos x="connsiteX3" y="connsiteY3"/>
                  </a:cxn>
                </a:cxnLst>
                <a:rect l="l" t="t" r="r" b="b"/>
                <a:pathLst>
                  <a:path w="37207" h="37207">
                    <a:moveTo>
                      <a:pt x="0" y="0"/>
                    </a:moveTo>
                    <a:lnTo>
                      <a:pt x="37207" y="0"/>
                    </a:lnTo>
                    <a:lnTo>
                      <a:pt x="37207" y="37207"/>
                    </a:lnTo>
                    <a:lnTo>
                      <a:pt x="0" y="37207"/>
                    </a:lnTo>
                    <a:close/>
                  </a:path>
                </a:pathLst>
              </a:custGeom>
              <a:solidFill>
                <a:schemeClr val="accent1"/>
              </a:solidFill>
              <a:ln w="1860" cap="flat">
                <a:noFill/>
                <a:prstDash val="solid"/>
                <a:miter/>
              </a:ln>
            </p:spPr>
            <p:txBody>
              <a:bodyPr rtlCol="0" anchor="ctr"/>
              <a:lstStyle/>
              <a:p>
                <a:endParaRPr lang="uk-UA"/>
              </a:p>
            </p:txBody>
          </p:sp>
          <p:sp>
            <p:nvSpPr>
              <p:cNvPr id="13" name="Freeform: Shape 12">
                <a:extLst>
                  <a:ext uri="{FF2B5EF4-FFF2-40B4-BE49-F238E27FC236}">
                    <a16:creationId xmlns:a16="http://schemas.microsoft.com/office/drawing/2014/main" id="{9859BFF2-320D-4323-BB03-FACDBEFFC411}"/>
                  </a:ext>
                </a:extLst>
              </p:cNvPr>
              <p:cNvSpPr/>
              <p:nvPr/>
            </p:nvSpPr>
            <p:spPr>
              <a:xfrm>
                <a:off x="11015819" y="4105485"/>
                <a:ext cx="37207" cy="37207"/>
              </a:xfrm>
              <a:custGeom>
                <a:avLst/>
                <a:gdLst>
                  <a:gd name="connsiteX0" fmla="*/ 0 w 37207"/>
                  <a:gd name="connsiteY0" fmla="*/ 0 h 37207"/>
                  <a:gd name="connsiteX1" fmla="*/ 37207 w 37207"/>
                  <a:gd name="connsiteY1" fmla="*/ 0 h 37207"/>
                  <a:gd name="connsiteX2" fmla="*/ 37207 w 37207"/>
                  <a:gd name="connsiteY2" fmla="*/ 37207 h 37207"/>
                  <a:gd name="connsiteX3" fmla="*/ 0 w 37207"/>
                  <a:gd name="connsiteY3" fmla="*/ 37207 h 37207"/>
                </a:gdLst>
                <a:ahLst/>
                <a:cxnLst>
                  <a:cxn ang="0">
                    <a:pos x="connsiteX0" y="connsiteY0"/>
                  </a:cxn>
                  <a:cxn ang="0">
                    <a:pos x="connsiteX1" y="connsiteY1"/>
                  </a:cxn>
                  <a:cxn ang="0">
                    <a:pos x="connsiteX2" y="connsiteY2"/>
                  </a:cxn>
                  <a:cxn ang="0">
                    <a:pos x="connsiteX3" y="connsiteY3"/>
                  </a:cxn>
                </a:cxnLst>
                <a:rect l="l" t="t" r="r" b="b"/>
                <a:pathLst>
                  <a:path w="37207" h="37207">
                    <a:moveTo>
                      <a:pt x="0" y="0"/>
                    </a:moveTo>
                    <a:lnTo>
                      <a:pt x="37207" y="0"/>
                    </a:lnTo>
                    <a:lnTo>
                      <a:pt x="37207" y="37207"/>
                    </a:lnTo>
                    <a:lnTo>
                      <a:pt x="0" y="37207"/>
                    </a:lnTo>
                    <a:close/>
                  </a:path>
                </a:pathLst>
              </a:custGeom>
              <a:solidFill>
                <a:schemeClr val="accent1"/>
              </a:solidFill>
              <a:ln w="1860" cap="flat">
                <a:noFill/>
                <a:prstDash val="solid"/>
                <a:miter/>
              </a:ln>
            </p:spPr>
            <p:txBody>
              <a:bodyPr rtlCol="0" anchor="ctr"/>
              <a:lstStyle/>
              <a:p>
                <a:endParaRPr lang="uk-UA"/>
              </a:p>
            </p:txBody>
          </p:sp>
          <p:sp>
            <p:nvSpPr>
              <p:cNvPr id="14" name="Freeform: Shape 13">
                <a:extLst>
                  <a:ext uri="{FF2B5EF4-FFF2-40B4-BE49-F238E27FC236}">
                    <a16:creationId xmlns:a16="http://schemas.microsoft.com/office/drawing/2014/main" id="{B4251750-A17B-4D9D-A8AE-9DF8892440FE}"/>
                  </a:ext>
                </a:extLst>
              </p:cNvPr>
              <p:cNvSpPr/>
              <p:nvPr/>
            </p:nvSpPr>
            <p:spPr>
              <a:xfrm>
                <a:off x="10978612" y="4068278"/>
                <a:ext cx="37207" cy="37207"/>
              </a:xfrm>
              <a:custGeom>
                <a:avLst/>
                <a:gdLst>
                  <a:gd name="connsiteX0" fmla="*/ 0 w 37207"/>
                  <a:gd name="connsiteY0" fmla="*/ 0 h 37207"/>
                  <a:gd name="connsiteX1" fmla="*/ 37207 w 37207"/>
                  <a:gd name="connsiteY1" fmla="*/ 0 h 37207"/>
                  <a:gd name="connsiteX2" fmla="*/ 37207 w 37207"/>
                  <a:gd name="connsiteY2" fmla="*/ 37207 h 37207"/>
                  <a:gd name="connsiteX3" fmla="*/ 0 w 37207"/>
                  <a:gd name="connsiteY3" fmla="*/ 37207 h 37207"/>
                </a:gdLst>
                <a:ahLst/>
                <a:cxnLst>
                  <a:cxn ang="0">
                    <a:pos x="connsiteX0" y="connsiteY0"/>
                  </a:cxn>
                  <a:cxn ang="0">
                    <a:pos x="connsiteX1" y="connsiteY1"/>
                  </a:cxn>
                  <a:cxn ang="0">
                    <a:pos x="connsiteX2" y="connsiteY2"/>
                  </a:cxn>
                  <a:cxn ang="0">
                    <a:pos x="connsiteX3" y="connsiteY3"/>
                  </a:cxn>
                </a:cxnLst>
                <a:rect l="l" t="t" r="r" b="b"/>
                <a:pathLst>
                  <a:path w="37207" h="37207">
                    <a:moveTo>
                      <a:pt x="0" y="0"/>
                    </a:moveTo>
                    <a:lnTo>
                      <a:pt x="37207" y="0"/>
                    </a:lnTo>
                    <a:lnTo>
                      <a:pt x="37207" y="37207"/>
                    </a:lnTo>
                    <a:lnTo>
                      <a:pt x="0" y="37207"/>
                    </a:lnTo>
                    <a:close/>
                  </a:path>
                </a:pathLst>
              </a:custGeom>
              <a:solidFill>
                <a:schemeClr val="accent1"/>
              </a:solidFill>
              <a:ln w="1860" cap="flat">
                <a:noFill/>
                <a:prstDash val="solid"/>
                <a:miter/>
              </a:ln>
            </p:spPr>
            <p:txBody>
              <a:bodyPr rtlCol="0" anchor="ctr"/>
              <a:lstStyle/>
              <a:p>
                <a:endParaRPr lang="uk-UA"/>
              </a:p>
            </p:txBody>
          </p:sp>
          <p:sp>
            <p:nvSpPr>
              <p:cNvPr id="15" name="Freeform: Shape 14">
                <a:extLst>
                  <a:ext uri="{FF2B5EF4-FFF2-40B4-BE49-F238E27FC236}">
                    <a16:creationId xmlns:a16="http://schemas.microsoft.com/office/drawing/2014/main" id="{1D5A0418-C72F-48F7-9531-5174F1C0B7CC}"/>
                  </a:ext>
                </a:extLst>
              </p:cNvPr>
              <p:cNvSpPr/>
              <p:nvPr/>
            </p:nvSpPr>
            <p:spPr>
              <a:xfrm>
                <a:off x="10578637" y="3612491"/>
                <a:ext cx="130225" cy="130225"/>
              </a:xfrm>
              <a:custGeom>
                <a:avLst/>
                <a:gdLst>
                  <a:gd name="connsiteX0" fmla="*/ 65112 w 130224"/>
                  <a:gd name="connsiteY0" fmla="*/ 130225 h 130224"/>
                  <a:gd name="connsiteX1" fmla="*/ 130225 w 130224"/>
                  <a:gd name="connsiteY1" fmla="*/ 65112 h 130224"/>
                  <a:gd name="connsiteX2" fmla="*/ 65112 w 130224"/>
                  <a:gd name="connsiteY2" fmla="*/ 0 h 130224"/>
                  <a:gd name="connsiteX3" fmla="*/ 0 w 130224"/>
                  <a:gd name="connsiteY3" fmla="*/ 65112 h 130224"/>
                  <a:gd name="connsiteX4" fmla="*/ 65112 w 130224"/>
                  <a:gd name="connsiteY4" fmla="*/ 130225 h 13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 h="130224">
                    <a:moveTo>
                      <a:pt x="65112" y="130225"/>
                    </a:moveTo>
                    <a:cubicBezTo>
                      <a:pt x="101015" y="130225"/>
                      <a:pt x="130225" y="101015"/>
                      <a:pt x="130225" y="65112"/>
                    </a:cubicBezTo>
                    <a:cubicBezTo>
                      <a:pt x="130225" y="29209"/>
                      <a:pt x="101015" y="0"/>
                      <a:pt x="65112" y="0"/>
                    </a:cubicBezTo>
                    <a:cubicBezTo>
                      <a:pt x="29209" y="0"/>
                      <a:pt x="0" y="29209"/>
                      <a:pt x="0" y="65112"/>
                    </a:cubicBezTo>
                    <a:cubicBezTo>
                      <a:pt x="0" y="101015"/>
                      <a:pt x="29209" y="130225"/>
                      <a:pt x="65112" y="130225"/>
                    </a:cubicBezTo>
                    <a:close/>
                  </a:path>
                </a:pathLst>
              </a:custGeom>
              <a:solidFill>
                <a:schemeClr val="accent1"/>
              </a:solidFill>
              <a:ln w="1860" cap="flat">
                <a:noFill/>
                <a:prstDash val="solid"/>
                <a:miter/>
              </a:ln>
            </p:spPr>
            <p:txBody>
              <a:bodyPr rtlCol="0" anchor="ctr"/>
              <a:lstStyle/>
              <a:p>
                <a:endParaRPr lang="uk-UA"/>
              </a:p>
            </p:txBody>
          </p:sp>
          <p:sp>
            <p:nvSpPr>
              <p:cNvPr id="16" name="Freeform: Shape 15">
                <a:extLst>
                  <a:ext uri="{FF2B5EF4-FFF2-40B4-BE49-F238E27FC236}">
                    <a16:creationId xmlns:a16="http://schemas.microsoft.com/office/drawing/2014/main" id="{8128F4AE-85F6-4781-8BEE-EE4A5B18A145}"/>
                  </a:ext>
                </a:extLst>
              </p:cNvPr>
              <p:cNvSpPr/>
              <p:nvPr/>
            </p:nvSpPr>
            <p:spPr>
              <a:xfrm>
                <a:off x="10429809" y="3705509"/>
                <a:ext cx="93018" cy="93018"/>
              </a:xfrm>
              <a:custGeom>
                <a:avLst/>
                <a:gdLst>
                  <a:gd name="connsiteX0" fmla="*/ 46509 w 93017"/>
                  <a:gd name="connsiteY0" fmla="*/ 93018 h 93017"/>
                  <a:gd name="connsiteX1" fmla="*/ 93018 w 93017"/>
                  <a:gd name="connsiteY1" fmla="*/ 46509 h 93017"/>
                  <a:gd name="connsiteX2" fmla="*/ 46509 w 93017"/>
                  <a:gd name="connsiteY2" fmla="*/ 0 h 93017"/>
                  <a:gd name="connsiteX3" fmla="*/ 0 w 93017"/>
                  <a:gd name="connsiteY3" fmla="*/ 46509 h 93017"/>
                  <a:gd name="connsiteX4" fmla="*/ 46509 w 93017"/>
                  <a:gd name="connsiteY4" fmla="*/ 93018 h 93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17" h="93017">
                    <a:moveTo>
                      <a:pt x="46509" y="93018"/>
                    </a:moveTo>
                    <a:cubicBezTo>
                      <a:pt x="72154" y="93018"/>
                      <a:pt x="93018" y="72154"/>
                      <a:pt x="93018" y="46509"/>
                    </a:cubicBezTo>
                    <a:cubicBezTo>
                      <a:pt x="93018" y="20864"/>
                      <a:pt x="72154" y="0"/>
                      <a:pt x="46509" y="0"/>
                    </a:cubicBezTo>
                    <a:cubicBezTo>
                      <a:pt x="20864" y="0"/>
                      <a:pt x="0" y="20864"/>
                      <a:pt x="0" y="46509"/>
                    </a:cubicBezTo>
                    <a:cubicBezTo>
                      <a:pt x="0" y="72154"/>
                      <a:pt x="20864" y="93018"/>
                      <a:pt x="46509" y="93018"/>
                    </a:cubicBezTo>
                    <a:close/>
                  </a:path>
                </a:pathLst>
              </a:custGeom>
              <a:solidFill>
                <a:schemeClr val="accent1"/>
              </a:solidFill>
              <a:ln w="1860" cap="flat">
                <a:noFill/>
                <a:prstDash val="solid"/>
                <a:miter/>
              </a:ln>
            </p:spPr>
            <p:txBody>
              <a:bodyPr rtlCol="0" anchor="ctr"/>
              <a:lstStyle/>
              <a:p>
                <a:endParaRPr lang="uk-UA"/>
              </a:p>
            </p:txBody>
          </p:sp>
          <p:sp>
            <p:nvSpPr>
              <p:cNvPr id="17" name="Freeform: Shape 16">
                <a:extLst>
                  <a:ext uri="{FF2B5EF4-FFF2-40B4-BE49-F238E27FC236}">
                    <a16:creationId xmlns:a16="http://schemas.microsoft.com/office/drawing/2014/main" id="{B2214B5A-A7C3-4FC1-AC53-E17E33594AA4}"/>
                  </a:ext>
                </a:extLst>
              </p:cNvPr>
              <p:cNvSpPr/>
              <p:nvPr/>
            </p:nvSpPr>
            <p:spPr>
              <a:xfrm>
                <a:off x="10280980" y="3783644"/>
                <a:ext cx="89297" cy="89297"/>
              </a:xfrm>
              <a:custGeom>
                <a:avLst/>
                <a:gdLst>
                  <a:gd name="connsiteX0" fmla="*/ 44648 w 89296"/>
                  <a:gd name="connsiteY0" fmla="*/ 89297 h 89296"/>
                  <a:gd name="connsiteX1" fmla="*/ 89297 w 89296"/>
                  <a:gd name="connsiteY1" fmla="*/ 44648 h 89296"/>
                  <a:gd name="connsiteX2" fmla="*/ 44648 w 89296"/>
                  <a:gd name="connsiteY2" fmla="*/ 0 h 89296"/>
                  <a:gd name="connsiteX3" fmla="*/ 0 w 89296"/>
                  <a:gd name="connsiteY3" fmla="*/ 44648 h 89296"/>
                  <a:gd name="connsiteX4" fmla="*/ 44648 w 89296"/>
                  <a:gd name="connsiteY4" fmla="*/ 89297 h 8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96" h="89296">
                    <a:moveTo>
                      <a:pt x="44648" y="89297"/>
                    </a:moveTo>
                    <a:cubicBezTo>
                      <a:pt x="69266" y="89297"/>
                      <a:pt x="89297" y="69266"/>
                      <a:pt x="89297" y="44648"/>
                    </a:cubicBezTo>
                    <a:cubicBezTo>
                      <a:pt x="89297" y="20030"/>
                      <a:pt x="69266" y="0"/>
                      <a:pt x="44648" y="0"/>
                    </a:cubicBezTo>
                    <a:cubicBezTo>
                      <a:pt x="20030" y="0"/>
                      <a:pt x="0" y="20030"/>
                      <a:pt x="0" y="44648"/>
                    </a:cubicBezTo>
                    <a:cubicBezTo>
                      <a:pt x="0" y="69266"/>
                      <a:pt x="20030" y="89297"/>
                      <a:pt x="44648" y="89297"/>
                    </a:cubicBezTo>
                    <a:close/>
                  </a:path>
                </a:pathLst>
              </a:custGeom>
              <a:solidFill>
                <a:schemeClr val="accent1"/>
              </a:solidFill>
              <a:ln w="1860" cap="flat">
                <a:noFill/>
                <a:prstDash val="solid"/>
                <a:miter/>
              </a:ln>
            </p:spPr>
            <p:txBody>
              <a:bodyPr rtlCol="0" anchor="ctr"/>
              <a:lstStyle/>
              <a:p>
                <a:endParaRPr lang="uk-UA"/>
              </a:p>
            </p:txBody>
          </p:sp>
          <p:sp>
            <p:nvSpPr>
              <p:cNvPr id="24" name="Freeform: Shape 23">
                <a:extLst>
                  <a:ext uri="{FF2B5EF4-FFF2-40B4-BE49-F238E27FC236}">
                    <a16:creationId xmlns:a16="http://schemas.microsoft.com/office/drawing/2014/main" id="{C190C7EA-7630-4D0F-9A0E-F96FBB2A9960}"/>
                  </a:ext>
                </a:extLst>
              </p:cNvPr>
              <p:cNvSpPr/>
              <p:nvPr/>
            </p:nvSpPr>
            <p:spPr>
              <a:xfrm>
                <a:off x="10987914" y="3854337"/>
                <a:ext cx="111621" cy="93018"/>
              </a:xfrm>
              <a:custGeom>
                <a:avLst/>
                <a:gdLst>
                  <a:gd name="connsiteX0" fmla="*/ 0 w 111621"/>
                  <a:gd name="connsiteY0" fmla="*/ 93018 h 93017"/>
                  <a:gd name="connsiteX1" fmla="*/ 111621 w 111621"/>
                  <a:gd name="connsiteY1" fmla="*/ 93018 h 93017"/>
                  <a:gd name="connsiteX2" fmla="*/ 111621 w 111621"/>
                  <a:gd name="connsiteY2" fmla="*/ 0 h 93017"/>
                  <a:gd name="connsiteX3" fmla="*/ 74414 w 111621"/>
                  <a:gd name="connsiteY3" fmla="*/ 0 h 93017"/>
                  <a:gd name="connsiteX4" fmla="*/ 74414 w 111621"/>
                  <a:gd name="connsiteY4" fmla="*/ 27905 h 93017"/>
                  <a:gd name="connsiteX5" fmla="*/ 65112 w 111621"/>
                  <a:gd name="connsiteY5" fmla="*/ 37207 h 93017"/>
                  <a:gd name="connsiteX6" fmla="*/ 0 w 111621"/>
                  <a:gd name="connsiteY6" fmla="*/ 37207 h 93017"/>
                  <a:gd name="connsiteX7" fmla="*/ 0 w 111621"/>
                  <a:gd name="connsiteY7" fmla="*/ 93018 h 9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21" h="93017">
                    <a:moveTo>
                      <a:pt x="0" y="93018"/>
                    </a:moveTo>
                    <a:lnTo>
                      <a:pt x="111621" y="93018"/>
                    </a:lnTo>
                    <a:lnTo>
                      <a:pt x="111621" y="0"/>
                    </a:lnTo>
                    <a:lnTo>
                      <a:pt x="74414" y="0"/>
                    </a:lnTo>
                    <a:lnTo>
                      <a:pt x="74414" y="27905"/>
                    </a:lnTo>
                    <a:cubicBezTo>
                      <a:pt x="74414" y="33042"/>
                      <a:pt x="70251" y="37207"/>
                      <a:pt x="65112" y="37207"/>
                    </a:cubicBezTo>
                    <a:lnTo>
                      <a:pt x="0" y="37207"/>
                    </a:lnTo>
                    <a:lnTo>
                      <a:pt x="0" y="93018"/>
                    </a:lnTo>
                    <a:close/>
                  </a:path>
                </a:pathLst>
              </a:custGeom>
              <a:solidFill>
                <a:schemeClr val="accent1"/>
              </a:solidFill>
              <a:ln w="1860" cap="flat">
                <a:noFill/>
                <a:prstDash val="solid"/>
                <a:miter/>
              </a:ln>
            </p:spPr>
            <p:txBody>
              <a:bodyPr rtlCol="0" anchor="ctr"/>
              <a:lstStyle/>
              <a:p>
                <a:endParaRPr lang="uk-UA"/>
              </a:p>
            </p:txBody>
          </p:sp>
          <p:sp>
            <p:nvSpPr>
              <p:cNvPr id="25" name="Freeform: Shape 24">
                <a:extLst>
                  <a:ext uri="{FF2B5EF4-FFF2-40B4-BE49-F238E27FC236}">
                    <a16:creationId xmlns:a16="http://schemas.microsoft.com/office/drawing/2014/main" id="{CE9DA0D6-7FB1-418A-93FB-6745DE2321BE}"/>
                  </a:ext>
                </a:extLst>
              </p:cNvPr>
              <p:cNvSpPr/>
              <p:nvPr/>
            </p:nvSpPr>
            <p:spPr>
              <a:xfrm>
                <a:off x="10243773" y="3705509"/>
                <a:ext cx="874365" cy="706934"/>
              </a:xfrm>
              <a:custGeom>
                <a:avLst/>
                <a:gdLst>
                  <a:gd name="connsiteX0" fmla="*/ 865064 w 874365"/>
                  <a:gd name="connsiteY0" fmla="*/ 688330 h 706933"/>
                  <a:gd name="connsiteX1" fmla="*/ 669727 w 874365"/>
                  <a:gd name="connsiteY1" fmla="*/ 688330 h 706933"/>
                  <a:gd name="connsiteX2" fmla="*/ 669727 w 874365"/>
                  <a:gd name="connsiteY2" fmla="*/ 167432 h 706933"/>
                  <a:gd name="connsiteX3" fmla="*/ 734839 w 874365"/>
                  <a:gd name="connsiteY3" fmla="*/ 167432 h 706933"/>
                  <a:gd name="connsiteX4" fmla="*/ 799951 w 874365"/>
                  <a:gd name="connsiteY4" fmla="*/ 167432 h 706933"/>
                  <a:gd name="connsiteX5" fmla="*/ 799951 w 874365"/>
                  <a:gd name="connsiteY5" fmla="*/ 139526 h 706933"/>
                  <a:gd name="connsiteX6" fmla="*/ 799951 w 874365"/>
                  <a:gd name="connsiteY6" fmla="*/ 74414 h 706933"/>
                  <a:gd name="connsiteX7" fmla="*/ 669727 w 874365"/>
                  <a:gd name="connsiteY7" fmla="*/ 74414 h 706933"/>
                  <a:gd name="connsiteX8" fmla="*/ 669727 w 874365"/>
                  <a:gd name="connsiteY8" fmla="*/ 9302 h 706933"/>
                  <a:gd name="connsiteX9" fmla="*/ 660425 w 874365"/>
                  <a:gd name="connsiteY9" fmla="*/ 0 h 706933"/>
                  <a:gd name="connsiteX10" fmla="*/ 651123 w 874365"/>
                  <a:gd name="connsiteY10" fmla="*/ 9302 h 706933"/>
                  <a:gd name="connsiteX11" fmla="*/ 651123 w 874365"/>
                  <a:gd name="connsiteY11" fmla="*/ 688330 h 706933"/>
                  <a:gd name="connsiteX12" fmla="*/ 483691 w 874365"/>
                  <a:gd name="connsiteY12" fmla="*/ 688330 h 706933"/>
                  <a:gd name="connsiteX13" fmla="*/ 483691 w 874365"/>
                  <a:gd name="connsiteY13" fmla="*/ 176733 h 706933"/>
                  <a:gd name="connsiteX14" fmla="*/ 492993 w 874365"/>
                  <a:gd name="connsiteY14" fmla="*/ 167432 h 706933"/>
                  <a:gd name="connsiteX15" fmla="*/ 604614 w 874365"/>
                  <a:gd name="connsiteY15" fmla="*/ 167432 h 706933"/>
                  <a:gd name="connsiteX16" fmla="*/ 650189 w 874365"/>
                  <a:gd name="connsiteY16" fmla="*/ 130225 h 706933"/>
                  <a:gd name="connsiteX17" fmla="*/ 306958 w 874365"/>
                  <a:gd name="connsiteY17" fmla="*/ 130225 h 706933"/>
                  <a:gd name="connsiteX18" fmla="*/ 260449 w 874365"/>
                  <a:gd name="connsiteY18" fmla="*/ 176733 h 706933"/>
                  <a:gd name="connsiteX19" fmla="*/ 260449 w 874365"/>
                  <a:gd name="connsiteY19" fmla="*/ 399976 h 706933"/>
                  <a:gd name="connsiteX20" fmla="*/ 297656 w 874365"/>
                  <a:gd name="connsiteY20" fmla="*/ 445549 h 706933"/>
                  <a:gd name="connsiteX21" fmla="*/ 297656 w 874365"/>
                  <a:gd name="connsiteY21" fmla="*/ 213940 h 706933"/>
                  <a:gd name="connsiteX22" fmla="*/ 306958 w 874365"/>
                  <a:gd name="connsiteY22" fmla="*/ 204639 h 706933"/>
                  <a:gd name="connsiteX23" fmla="*/ 316260 w 874365"/>
                  <a:gd name="connsiteY23" fmla="*/ 213940 h 706933"/>
                  <a:gd name="connsiteX24" fmla="*/ 316260 w 874365"/>
                  <a:gd name="connsiteY24" fmla="*/ 455786 h 706933"/>
                  <a:gd name="connsiteX25" fmla="*/ 316260 w 874365"/>
                  <a:gd name="connsiteY25" fmla="*/ 688330 h 706933"/>
                  <a:gd name="connsiteX26" fmla="*/ 297656 w 874365"/>
                  <a:gd name="connsiteY26" fmla="*/ 688330 h 706933"/>
                  <a:gd name="connsiteX27" fmla="*/ 297656 w 874365"/>
                  <a:gd name="connsiteY27" fmla="*/ 464426 h 706933"/>
                  <a:gd name="connsiteX28" fmla="*/ 241846 w 874365"/>
                  <a:gd name="connsiteY28" fmla="*/ 399976 h 706933"/>
                  <a:gd name="connsiteX29" fmla="*/ 241846 w 874365"/>
                  <a:gd name="connsiteY29" fmla="*/ 186035 h 706933"/>
                  <a:gd name="connsiteX30" fmla="*/ 195337 w 874365"/>
                  <a:gd name="connsiteY30" fmla="*/ 186035 h 706933"/>
                  <a:gd name="connsiteX31" fmla="*/ 148828 w 874365"/>
                  <a:gd name="connsiteY31" fmla="*/ 232544 h 706933"/>
                  <a:gd name="connsiteX32" fmla="*/ 148828 w 874365"/>
                  <a:gd name="connsiteY32" fmla="*/ 455786 h 706933"/>
                  <a:gd name="connsiteX33" fmla="*/ 186035 w 874365"/>
                  <a:gd name="connsiteY33" fmla="*/ 501359 h 706933"/>
                  <a:gd name="connsiteX34" fmla="*/ 186035 w 874365"/>
                  <a:gd name="connsiteY34" fmla="*/ 325562 h 706933"/>
                  <a:gd name="connsiteX35" fmla="*/ 195337 w 874365"/>
                  <a:gd name="connsiteY35" fmla="*/ 316260 h 706933"/>
                  <a:gd name="connsiteX36" fmla="*/ 204639 w 874365"/>
                  <a:gd name="connsiteY36" fmla="*/ 325562 h 706933"/>
                  <a:gd name="connsiteX37" fmla="*/ 204639 w 874365"/>
                  <a:gd name="connsiteY37" fmla="*/ 511597 h 706933"/>
                  <a:gd name="connsiteX38" fmla="*/ 204639 w 874365"/>
                  <a:gd name="connsiteY38" fmla="*/ 688330 h 706933"/>
                  <a:gd name="connsiteX39" fmla="*/ 186035 w 874365"/>
                  <a:gd name="connsiteY39" fmla="*/ 688330 h 706933"/>
                  <a:gd name="connsiteX40" fmla="*/ 186035 w 874365"/>
                  <a:gd name="connsiteY40" fmla="*/ 520236 h 706933"/>
                  <a:gd name="connsiteX41" fmla="*/ 130225 w 874365"/>
                  <a:gd name="connsiteY41" fmla="*/ 455786 h 706933"/>
                  <a:gd name="connsiteX42" fmla="*/ 130225 w 874365"/>
                  <a:gd name="connsiteY42" fmla="*/ 260449 h 706933"/>
                  <a:gd name="connsiteX43" fmla="*/ 83716 w 874365"/>
                  <a:gd name="connsiteY43" fmla="*/ 260449 h 706933"/>
                  <a:gd name="connsiteX44" fmla="*/ 37207 w 874365"/>
                  <a:gd name="connsiteY44" fmla="*/ 306958 h 706933"/>
                  <a:gd name="connsiteX45" fmla="*/ 37207 w 874365"/>
                  <a:gd name="connsiteY45" fmla="*/ 530200 h 706933"/>
                  <a:gd name="connsiteX46" fmla="*/ 74414 w 874365"/>
                  <a:gd name="connsiteY46" fmla="*/ 575773 h 706933"/>
                  <a:gd name="connsiteX47" fmla="*/ 74414 w 874365"/>
                  <a:gd name="connsiteY47" fmla="*/ 362769 h 706933"/>
                  <a:gd name="connsiteX48" fmla="*/ 83716 w 874365"/>
                  <a:gd name="connsiteY48" fmla="*/ 353467 h 706933"/>
                  <a:gd name="connsiteX49" fmla="*/ 93018 w 874365"/>
                  <a:gd name="connsiteY49" fmla="*/ 362769 h 706933"/>
                  <a:gd name="connsiteX50" fmla="*/ 93018 w 874365"/>
                  <a:gd name="connsiteY50" fmla="*/ 586011 h 706933"/>
                  <a:gd name="connsiteX51" fmla="*/ 93018 w 874365"/>
                  <a:gd name="connsiteY51" fmla="*/ 604614 h 706933"/>
                  <a:gd name="connsiteX52" fmla="*/ 93018 w 874365"/>
                  <a:gd name="connsiteY52" fmla="*/ 688330 h 706933"/>
                  <a:gd name="connsiteX53" fmla="*/ 9302 w 874365"/>
                  <a:gd name="connsiteY53" fmla="*/ 688330 h 706933"/>
                  <a:gd name="connsiteX54" fmla="*/ 0 w 874365"/>
                  <a:gd name="connsiteY54" fmla="*/ 697632 h 706933"/>
                  <a:gd name="connsiteX55" fmla="*/ 9302 w 874365"/>
                  <a:gd name="connsiteY55" fmla="*/ 706934 h 706933"/>
                  <a:gd name="connsiteX56" fmla="*/ 865064 w 874365"/>
                  <a:gd name="connsiteY56" fmla="*/ 706934 h 706933"/>
                  <a:gd name="connsiteX57" fmla="*/ 874365 w 874365"/>
                  <a:gd name="connsiteY57" fmla="*/ 697632 h 706933"/>
                  <a:gd name="connsiteX58" fmla="*/ 865064 w 874365"/>
                  <a:gd name="connsiteY58" fmla="*/ 688330 h 706933"/>
                  <a:gd name="connsiteX59" fmla="*/ 390674 w 874365"/>
                  <a:gd name="connsiteY59" fmla="*/ 688330 h 706933"/>
                  <a:gd name="connsiteX60" fmla="*/ 390674 w 874365"/>
                  <a:gd name="connsiteY60" fmla="*/ 455786 h 706933"/>
                  <a:gd name="connsiteX61" fmla="*/ 399976 w 874365"/>
                  <a:gd name="connsiteY61" fmla="*/ 446484 h 706933"/>
                  <a:gd name="connsiteX62" fmla="*/ 409277 w 874365"/>
                  <a:gd name="connsiteY62" fmla="*/ 455786 h 706933"/>
                  <a:gd name="connsiteX63" fmla="*/ 409277 w 874365"/>
                  <a:gd name="connsiteY63" fmla="*/ 688330 h 706933"/>
                  <a:gd name="connsiteX64" fmla="*/ 390674 w 874365"/>
                  <a:gd name="connsiteY64" fmla="*/ 688330 h 7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74365" h="706933">
                    <a:moveTo>
                      <a:pt x="865064" y="688330"/>
                    </a:moveTo>
                    <a:lnTo>
                      <a:pt x="669727" y="688330"/>
                    </a:lnTo>
                    <a:lnTo>
                      <a:pt x="669727" y="167432"/>
                    </a:lnTo>
                    <a:lnTo>
                      <a:pt x="734839" y="167432"/>
                    </a:lnTo>
                    <a:lnTo>
                      <a:pt x="799951" y="167432"/>
                    </a:lnTo>
                    <a:lnTo>
                      <a:pt x="799951" y="139526"/>
                    </a:lnTo>
                    <a:lnTo>
                      <a:pt x="799951" y="74414"/>
                    </a:lnTo>
                    <a:lnTo>
                      <a:pt x="669727" y="74414"/>
                    </a:lnTo>
                    <a:lnTo>
                      <a:pt x="669727" y="9302"/>
                    </a:lnTo>
                    <a:cubicBezTo>
                      <a:pt x="669727" y="4165"/>
                      <a:pt x="665563" y="0"/>
                      <a:pt x="660425" y="0"/>
                    </a:cubicBezTo>
                    <a:cubicBezTo>
                      <a:pt x="655287" y="0"/>
                      <a:pt x="651123" y="4165"/>
                      <a:pt x="651123" y="9302"/>
                    </a:cubicBezTo>
                    <a:lnTo>
                      <a:pt x="651123" y="688330"/>
                    </a:lnTo>
                    <a:lnTo>
                      <a:pt x="483691" y="688330"/>
                    </a:lnTo>
                    <a:lnTo>
                      <a:pt x="483691" y="176733"/>
                    </a:lnTo>
                    <a:cubicBezTo>
                      <a:pt x="483691" y="171597"/>
                      <a:pt x="487855" y="167432"/>
                      <a:pt x="492993" y="167432"/>
                    </a:cubicBezTo>
                    <a:lnTo>
                      <a:pt x="604614" y="167432"/>
                    </a:lnTo>
                    <a:cubicBezTo>
                      <a:pt x="627074" y="167432"/>
                      <a:pt x="645868" y="151427"/>
                      <a:pt x="650189" y="130225"/>
                    </a:cubicBezTo>
                    <a:lnTo>
                      <a:pt x="306958" y="130225"/>
                    </a:lnTo>
                    <a:cubicBezTo>
                      <a:pt x="281313" y="130225"/>
                      <a:pt x="260449" y="151088"/>
                      <a:pt x="260449" y="176733"/>
                    </a:cubicBezTo>
                    <a:lnTo>
                      <a:pt x="260449" y="399976"/>
                    </a:lnTo>
                    <a:cubicBezTo>
                      <a:pt x="260449" y="422436"/>
                      <a:pt x="276454" y="441227"/>
                      <a:pt x="297656" y="445549"/>
                    </a:cubicBezTo>
                    <a:lnTo>
                      <a:pt x="297656" y="213940"/>
                    </a:lnTo>
                    <a:cubicBezTo>
                      <a:pt x="297656" y="208804"/>
                      <a:pt x="301822" y="204639"/>
                      <a:pt x="306958" y="204639"/>
                    </a:cubicBezTo>
                    <a:cubicBezTo>
                      <a:pt x="312094" y="204639"/>
                      <a:pt x="316260" y="208804"/>
                      <a:pt x="316260" y="213940"/>
                    </a:cubicBezTo>
                    <a:lnTo>
                      <a:pt x="316260" y="455786"/>
                    </a:lnTo>
                    <a:lnTo>
                      <a:pt x="316260" y="688330"/>
                    </a:lnTo>
                    <a:lnTo>
                      <a:pt x="297656" y="688330"/>
                    </a:lnTo>
                    <a:lnTo>
                      <a:pt x="297656" y="464426"/>
                    </a:lnTo>
                    <a:cubicBezTo>
                      <a:pt x="266144" y="459898"/>
                      <a:pt x="241846" y="432721"/>
                      <a:pt x="241846" y="399976"/>
                    </a:cubicBezTo>
                    <a:lnTo>
                      <a:pt x="241846" y="186035"/>
                    </a:lnTo>
                    <a:lnTo>
                      <a:pt x="195337" y="186035"/>
                    </a:lnTo>
                    <a:cubicBezTo>
                      <a:pt x="169692" y="186035"/>
                      <a:pt x="148828" y="206899"/>
                      <a:pt x="148828" y="232544"/>
                    </a:cubicBezTo>
                    <a:lnTo>
                      <a:pt x="148828" y="455786"/>
                    </a:lnTo>
                    <a:cubicBezTo>
                      <a:pt x="148828" y="478246"/>
                      <a:pt x="164833" y="497038"/>
                      <a:pt x="186035" y="501359"/>
                    </a:cubicBezTo>
                    <a:lnTo>
                      <a:pt x="186035" y="325562"/>
                    </a:lnTo>
                    <a:cubicBezTo>
                      <a:pt x="186035" y="320423"/>
                      <a:pt x="190200" y="316260"/>
                      <a:pt x="195337" y="316260"/>
                    </a:cubicBezTo>
                    <a:cubicBezTo>
                      <a:pt x="200473" y="316260"/>
                      <a:pt x="204639" y="320423"/>
                      <a:pt x="204639" y="325562"/>
                    </a:cubicBezTo>
                    <a:lnTo>
                      <a:pt x="204639" y="511597"/>
                    </a:lnTo>
                    <a:lnTo>
                      <a:pt x="204639" y="688330"/>
                    </a:lnTo>
                    <a:lnTo>
                      <a:pt x="186035" y="688330"/>
                    </a:lnTo>
                    <a:lnTo>
                      <a:pt x="186035" y="520236"/>
                    </a:lnTo>
                    <a:cubicBezTo>
                      <a:pt x="154523" y="515708"/>
                      <a:pt x="130225" y="488532"/>
                      <a:pt x="130225" y="455786"/>
                    </a:cubicBezTo>
                    <a:lnTo>
                      <a:pt x="130225" y="260449"/>
                    </a:lnTo>
                    <a:lnTo>
                      <a:pt x="83716" y="260449"/>
                    </a:lnTo>
                    <a:cubicBezTo>
                      <a:pt x="58071" y="260449"/>
                      <a:pt x="37207" y="281313"/>
                      <a:pt x="37207" y="306958"/>
                    </a:cubicBezTo>
                    <a:lnTo>
                      <a:pt x="37207" y="530200"/>
                    </a:lnTo>
                    <a:cubicBezTo>
                      <a:pt x="37207" y="552660"/>
                      <a:pt x="53212" y="571452"/>
                      <a:pt x="74414" y="575773"/>
                    </a:cubicBezTo>
                    <a:lnTo>
                      <a:pt x="74414" y="362769"/>
                    </a:lnTo>
                    <a:cubicBezTo>
                      <a:pt x="74414" y="357630"/>
                      <a:pt x="78579" y="353467"/>
                      <a:pt x="83716" y="353467"/>
                    </a:cubicBezTo>
                    <a:cubicBezTo>
                      <a:pt x="88852" y="353467"/>
                      <a:pt x="93018" y="357630"/>
                      <a:pt x="93018" y="362769"/>
                    </a:cubicBezTo>
                    <a:lnTo>
                      <a:pt x="93018" y="586011"/>
                    </a:lnTo>
                    <a:lnTo>
                      <a:pt x="93018" y="604614"/>
                    </a:lnTo>
                    <a:lnTo>
                      <a:pt x="93018" y="688330"/>
                    </a:lnTo>
                    <a:lnTo>
                      <a:pt x="9302" y="688330"/>
                    </a:lnTo>
                    <a:cubicBezTo>
                      <a:pt x="4165" y="688330"/>
                      <a:pt x="0" y="692494"/>
                      <a:pt x="0" y="697632"/>
                    </a:cubicBezTo>
                    <a:cubicBezTo>
                      <a:pt x="0" y="702770"/>
                      <a:pt x="4165" y="706934"/>
                      <a:pt x="9302" y="706934"/>
                    </a:cubicBezTo>
                    <a:lnTo>
                      <a:pt x="865064" y="706934"/>
                    </a:lnTo>
                    <a:cubicBezTo>
                      <a:pt x="870202" y="706934"/>
                      <a:pt x="874365" y="702770"/>
                      <a:pt x="874365" y="697632"/>
                    </a:cubicBezTo>
                    <a:cubicBezTo>
                      <a:pt x="874365" y="692494"/>
                      <a:pt x="870202" y="688330"/>
                      <a:pt x="865064" y="688330"/>
                    </a:cubicBezTo>
                    <a:close/>
                    <a:moveTo>
                      <a:pt x="390674" y="688330"/>
                    </a:moveTo>
                    <a:lnTo>
                      <a:pt x="390674" y="455786"/>
                    </a:lnTo>
                    <a:cubicBezTo>
                      <a:pt x="390674" y="450648"/>
                      <a:pt x="394839" y="446484"/>
                      <a:pt x="399976" y="446484"/>
                    </a:cubicBezTo>
                    <a:cubicBezTo>
                      <a:pt x="405112" y="446484"/>
                      <a:pt x="409277" y="450648"/>
                      <a:pt x="409277" y="455786"/>
                    </a:cubicBezTo>
                    <a:lnTo>
                      <a:pt x="409277" y="688330"/>
                    </a:lnTo>
                    <a:lnTo>
                      <a:pt x="390674" y="688330"/>
                    </a:lnTo>
                    <a:close/>
                  </a:path>
                </a:pathLst>
              </a:custGeom>
              <a:solidFill>
                <a:schemeClr val="accent1"/>
              </a:solidFill>
              <a:ln w="1860" cap="flat">
                <a:noFill/>
                <a:prstDash val="solid"/>
                <a:miter/>
              </a:ln>
            </p:spPr>
            <p:txBody>
              <a:bodyPr rtlCol="0" anchor="ctr"/>
              <a:lstStyle/>
              <a:p>
                <a:endParaRPr lang="uk-UA"/>
              </a:p>
            </p:txBody>
          </p:sp>
          <p:sp>
            <p:nvSpPr>
              <p:cNvPr id="26" name="Freeform: Shape 25">
                <a:extLst>
                  <a:ext uri="{FF2B5EF4-FFF2-40B4-BE49-F238E27FC236}">
                    <a16:creationId xmlns:a16="http://schemas.microsoft.com/office/drawing/2014/main" id="{BE483599-BEF4-49AE-B543-BFA08EDE7994}"/>
                  </a:ext>
                </a:extLst>
              </p:cNvPr>
              <p:cNvSpPr/>
              <p:nvPr/>
            </p:nvSpPr>
            <p:spPr>
              <a:xfrm>
                <a:off x="10909779"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27" name="Freeform: Shape 26">
                <a:extLst>
                  <a:ext uri="{FF2B5EF4-FFF2-40B4-BE49-F238E27FC236}">
                    <a16:creationId xmlns:a16="http://schemas.microsoft.com/office/drawing/2014/main" id="{842ECA65-47DC-4D4B-843B-3969F13963E9}"/>
                  </a:ext>
                </a:extLst>
              </p:cNvPr>
              <p:cNvSpPr/>
              <p:nvPr/>
            </p:nvSpPr>
            <p:spPr>
              <a:xfrm>
                <a:off x="10857689"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30" name="Freeform: Shape 29">
                <a:extLst>
                  <a:ext uri="{FF2B5EF4-FFF2-40B4-BE49-F238E27FC236}">
                    <a16:creationId xmlns:a16="http://schemas.microsoft.com/office/drawing/2014/main" id="{565364CC-F744-49B8-B8FB-BE5FAB900F1A}"/>
                  </a:ext>
                </a:extLst>
              </p:cNvPr>
              <p:cNvSpPr/>
              <p:nvPr/>
            </p:nvSpPr>
            <p:spPr>
              <a:xfrm>
                <a:off x="10805600"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31" name="Freeform: Shape 30">
                <a:extLst>
                  <a:ext uri="{FF2B5EF4-FFF2-40B4-BE49-F238E27FC236}">
                    <a16:creationId xmlns:a16="http://schemas.microsoft.com/office/drawing/2014/main" id="{CE9C96DC-8C38-4FBF-955E-3FBF8373D9C8}"/>
                  </a:ext>
                </a:extLst>
              </p:cNvPr>
              <p:cNvSpPr/>
              <p:nvPr/>
            </p:nvSpPr>
            <p:spPr>
              <a:xfrm>
                <a:off x="11066049"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32" name="Freeform: Shape 31">
                <a:extLst>
                  <a:ext uri="{FF2B5EF4-FFF2-40B4-BE49-F238E27FC236}">
                    <a16:creationId xmlns:a16="http://schemas.microsoft.com/office/drawing/2014/main" id="{15301811-0CF8-467C-9BCC-6FC31CEA2539}"/>
                  </a:ext>
                </a:extLst>
              </p:cNvPr>
              <p:cNvSpPr/>
              <p:nvPr/>
            </p:nvSpPr>
            <p:spPr>
              <a:xfrm>
                <a:off x="11013959"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33" name="Freeform: Shape 32">
                <a:extLst>
                  <a:ext uri="{FF2B5EF4-FFF2-40B4-BE49-F238E27FC236}">
                    <a16:creationId xmlns:a16="http://schemas.microsoft.com/office/drawing/2014/main" id="{A651822F-8B8B-45B3-9593-D8F79C4F2F7D}"/>
                  </a:ext>
                </a:extLst>
              </p:cNvPr>
              <p:cNvSpPr/>
              <p:nvPr/>
            </p:nvSpPr>
            <p:spPr>
              <a:xfrm>
                <a:off x="10961869"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34" name="Freeform: Shape 33">
                <a:extLst>
                  <a:ext uri="{FF2B5EF4-FFF2-40B4-BE49-F238E27FC236}">
                    <a16:creationId xmlns:a16="http://schemas.microsoft.com/office/drawing/2014/main" id="{930FEC7E-0DE0-450E-8187-64E17BF48CD0}"/>
                  </a:ext>
                </a:extLst>
              </p:cNvPr>
              <p:cNvSpPr/>
              <p:nvPr/>
            </p:nvSpPr>
            <p:spPr>
              <a:xfrm>
                <a:off x="11099535" y="3556681"/>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35" name="Freeform: Shape 34">
                <a:extLst>
                  <a:ext uri="{FF2B5EF4-FFF2-40B4-BE49-F238E27FC236}">
                    <a16:creationId xmlns:a16="http://schemas.microsoft.com/office/drawing/2014/main" id="{2DFB88AB-E0C4-4E80-A937-786D16DE93AE}"/>
                  </a:ext>
                </a:extLst>
              </p:cNvPr>
              <p:cNvSpPr/>
              <p:nvPr/>
            </p:nvSpPr>
            <p:spPr>
              <a:xfrm>
                <a:off x="10649330"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36" name="Freeform: Shape 35">
                <a:extLst>
                  <a:ext uri="{FF2B5EF4-FFF2-40B4-BE49-F238E27FC236}">
                    <a16:creationId xmlns:a16="http://schemas.microsoft.com/office/drawing/2014/main" id="{1B6A8E07-0435-4811-ADBD-5990FDF67C25}"/>
                  </a:ext>
                </a:extLst>
              </p:cNvPr>
              <p:cNvSpPr/>
              <p:nvPr/>
            </p:nvSpPr>
            <p:spPr>
              <a:xfrm>
                <a:off x="10243773" y="3601329"/>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37" name="Freeform: Shape 36">
                <a:extLst>
                  <a:ext uri="{FF2B5EF4-FFF2-40B4-BE49-F238E27FC236}">
                    <a16:creationId xmlns:a16="http://schemas.microsoft.com/office/drawing/2014/main" id="{6ABD0F20-B0B9-4029-A787-7F757CB5FA91}"/>
                  </a:ext>
                </a:extLst>
              </p:cNvPr>
              <p:cNvSpPr/>
              <p:nvPr/>
            </p:nvSpPr>
            <p:spPr>
              <a:xfrm>
                <a:off x="10243773" y="3653419"/>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38" name="Freeform: Shape 37">
                <a:extLst>
                  <a:ext uri="{FF2B5EF4-FFF2-40B4-BE49-F238E27FC236}">
                    <a16:creationId xmlns:a16="http://schemas.microsoft.com/office/drawing/2014/main" id="{036C7AFF-0B75-47AA-B3ED-BBD1D4F2C3FD}"/>
                  </a:ext>
                </a:extLst>
              </p:cNvPr>
              <p:cNvSpPr/>
              <p:nvPr/>
            </p:nvSpPr>
            <p:spPr>
              <a:xfrm>
                <a:off x="10284701"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39" name="Freeform: Shape 38">
                <a:extLst>
                  <a:ext uri="{FF2B5EF4-FFF2-40B4-BE49-F238E27FC236}">
                    <a16:creationId xmlns:a16="http://schemas.microsoft.com/office/drawing/2014/main" id="{F1C09E06-3C13-41D9-9B81-5A55D1085721}"/>
                  </a:ext>
                </a:extLst>
              </p:cNvPr>
              <p:cNvSpPr/>
              <p:nvPr/>
            </p:nvSpPr>
            <p:spPr>
              <a:xfrm>
                <a:off x="10753510"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40" name="Freeform: Shape 39">
                <a:extLst>
                  <a:ext uri="{FF2B5EF4-FFF2-40B4-BE49-F238E27FC236}">
                    <a16:creationId xmlns:a16="http://schemas.microsoft.com/office/drawing/2014/main" id="{19A6D277-727B-4811-9AF4-E06B9B2164BF}"/>
                  </a:ext>
                </a:extLst>
              </p:cNvPr>
              <p:cNvSpPr/>
              <p:nvPr/>
            </p:nvSpPr>
            <p:spPr>
              <a:xfrm>
                <a:off x="10243773" y="3705509"/>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41" name="Freeform: Shape 40">
                <a:extLst>
                  <a:ext uri="{FF2B5EF4-FFF2-40B4-BE49-F238E27FC236}">
                    <a16:creationId xmlns:a16="http://schemas.microsoft.com/office/drawing/2014/main" id="{03ED42A8-D0F5-4EF0-9225-EBBECEDF2BD5}"/>
                  </a:ext>
                </a:extLst>
              </p:cNvPr>
              <p:cNvSpPr/>
              <p:nvPr/>
            </p:nvSpPr>
            <p:spPr>
              <a:xfrm>
                <a:off x="11099535" y="3608771"/>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42" name="Freeform: Shape 41">
                <a:extLst>
                  <a:ext uri="{FF2B5EF4-FFF2-40B4-BE49-F238E27FC236}">
                    <a16:creationId xmlns:a16="http://schemas.microsoft.com/office/drawing/2014/main" id="{3C750AA0-66AB-403D-B738-76B214696CF7}"/>
                  </a:ext>
                </a:extLst>
              </p:cNvPr>
              <p:cNvSpPr/>
              <p:nvPr/>
            </p:nvSpPr>
            <p:spPr>
              <a:xfrm>
                <a:off x="11099535" y="3660861"/>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43" name="Freeform: Shape 42">
                <a:extLst>
                  <a:ext uri="{FF2B5EF4-FFF2-40B4-BE49-F238E27FC236}">
                    <a16:creationId xmlns:a16="http://schemas.microsoft.com/office/drawing/2014/main" id="{1FD67991-7897-4246-BCF1-24724CDAA47A}"/>
                  </a:ext>
                </a:extLst>
              </p:cNvPr>
              <p:cNvSpPr/>
              <p:nvPr/>
            </p:nvSpPr>
            <p:spPr>
              <a:xfrm>
                <a:off x="10243773" y="3549239"/>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44" name="Freeform: Shape 43">
                <a:extLst>
                  <a:ext uri="{FF2B5EF4-FFF2-40B4-BE49-F238E27FC236}">
                    <a16:creationId xmlns:a16="http://schemas.microsoft.com/office/drawing/2014/main" id="{95D16D80-C20C-4D8D-9CAE-271CE9A87F9B}"/>
                  </a:ext>
                </a:extLst>
              </p:cNvPr>
              <p:cNvSpPr/>
              <p:nvPr/>
            </p:nvSpPr>
            <p:spPr>
              <a:xfrm>
                <a:off x="10597240"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45" name="Freeform: Shape 44">
                <a:extLst>
                  <a:ext uri="{FF2B5EF4-FFF2-40B4-BE49-F238E27FC236}">
                    <a16:creationId xmlns:a16="http://schemas.microsoft.com/office/drawing/2014/main" id="{9479A257-1BD7-450E-9561-6EC8E1DEBBDB}"/>
                  </a:ext>
                </a:extLst>
              </p:cNvPr>
              <p:cNvSpPr/>
              <p:nvPr/>
            </p:nvSpPr>
            <p:spPr>
              <a:xfrm>
                <a:off x="10545150"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46" name="Freeform: Shape 45">
                <a:extLst>
                  <a:ext uri="{FF2B5EF4-FFF2-40B4-BE49-F238E27FC236}">
                    <a16:creationId xmlns:a16="http://schemas.microsoft.com/office/drawing/2014/main" id="{27EBB6EC-5238-48C7-B3CB-5822096A6A85}"/>
                  </a:ext>
                </a:extLst>
              </p:cNvPr>
              <p:cNvSpPr/>
              <p:nvPr/>
            </p:nvSpPr>
            <p:spPr>
              <a:xfrm>
                <a:off x="10701420"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47" name="Freeform: Shape 46">
                <a:extLst>
                  <a:ext uri="{FF2B5EF4-FFF2-40B4-BE49-F238E27FC236}">
                    <a16:creationId xmlns:a16="http://schemas.microsoft.com/office/drawing/2014/main" id="{400202D0-0780-4B27-AAB4-DB1F787A2231}"/>
                  </a:ext>
                </a:extLst>
              </p:cNvPr>
              <p:cNvSpPr/>
              <p:nvPr/>
            </p:nvSpPr>
            <p:spPr>
              <a:xfrm>
                <a:off x="10440971"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48" name="Freeform: Shape 47">
                <a:extLst>
                  <a:ext uri="{FF2B5EF4-FFF2-40B4-BE49-F238E27FC236}">
                    <a16:creationId xmlns:a16="http://schemas.microsoft.com/office/drawing/2014/main" id="{6687EC54-450F-4CF2-BECA-527E5B0F61E5}"/>
                  </a:ext>
                </a:extLst>
              </p:cNvPr>
              <p:cNvSpPr/>
              <p:nvPr/>
            </p:nvSpPr>
            <p:spPr>
              <a:xfrm>
                <a:off x="10388881"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49" name="Freeform: Shape 48">
                <a:extLst>
                  <a:ext uri="{FF2B5EF4-FFF2-40B4-BE49-F238E27FC236}">
                    <a16:creationId xmlns:a16="http://schemas.microsoft.com/office/drawing/2014/main" id="{0BD615BB-77E8-4D58-897E-44110F2A0332}"/>
                  </a:ext>
                </a:extLst>
              </p:cNvPr>
              <p:cNvSpPr/>
              <p:nvPr/>
            </p:nvSpPr>
            <p:spPr>
              <a:xfrm>
                <a:off x="10493060"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sp>
            <p:nvSpPr>
              <p:cNvPr id="50" name="Freeform: Shape 49">
                <a:extLst>
                  <a:ext uri="{FF2B5EF4-FFF2-40B4-BE49-F238E27FC236}">
                    <a16:creationId xmlns:a16="http://schemas.microsoft.com/office/drawing/2014/main" id="{4085EF33-CC7E-4787-A21D-93906D7F74A9}"/>
                  </a:ext>
                </a:extLst>
              </p:cNvPr>
              <p:cNvSpPr/>
              <p:nvPr/>
            </p:nvSpPr>
            <p:spPr>
              <a:xfrm>
                <a:off x="10336791" y="3538077"/>
                <a:ext cx="18604" cy="18604"/>
              </a:xfrm>
              <a:custGeom>
                <a:avLst/>
                <a:gdLst>
                  <a:gd name="connsiteX0" fmla="*/ 18604 w 18603"/>
                  <a:gd name="connsiteY0" fmla="*/ 9302 h 18603"/>
                  <a:gd name="connsiteX1" fmla="*/ 9302 w 18603"/>
                  <a:gd name="connsiteY1" fmla="*/ 18604 h 18603"/>
                  <a:gd name="connsiteX2" fmla="*/ 0 w 18603"/>
                  <a:gd name="connsiteY2" fmla="*/ 9302 h 18603"/>
                  <a:gd name="connsiteX3" fmla="*/ 9302 w 18603"/>
                  <a:gd name="connsiteY3" fmla="*/ 0 h 18603"/>
                  <a:gd name="connsiteX4" fmla="*/ 18604 w 18603"/>
                  <a:gd name="connsiteY4" fmla="*/ 9302 h 1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 h="18603">
                    <a:moveTo>
                      <a:pt x="18604" y="9302"/>
                    </a:moveTo>
                    <a:cubicBezTo>
                      <a:pt x="18604" y="14439"/>
                      <a:pt x="14439" y="18604"/>
                      <a:pt x="9302" y="18604"/>
                    </a:cubicBezTo>
                    <a:cubicBezTo>
                      <a:pt x="4165" y="18604"/>
                      <a:pt x="0" y="14439"/>
                      <a:pt x="0" y="9302"/>
                    </a:cubicBezTo>
                    <a:cubicBezTo>
                      <a:pt x="0" y="4165"/>
                      <a:pt x="4165" y="0"/>
                      <a:pt x="9302" y="0"/>
                    </a:cubicBezTo>
                    <a:cubicBezTo>
                      <a:pt x="14439" y="0"/>
                      <a:pt x="18604" y="4165"/>
                      <a:pt x="18604" y="9302"/>
                    </a:cubicBezTo>
                    <a:close/>
                  </a:path>
                </a:pathLst>
              </a:custGeom>
              <a:solidFill>
                <a:schemeClr val="accent1"/>
              </a:solidFill>
              <a:ln w="1860" cap="flat">
                <a:noFill/>
                <a:prstDash val="solid"/>
                <a:miter/>
              </a:ln>
            </p:spPr>
            <p:txBody>
              <a:bodyPr rtlCol="0" anchor="ctr"/>
              <a:lstStyle/>
              <a:p>
                <a:endParaRPr lang="uk-UA"/>
              </a:p>
            </p:txBody>
          </p:sp>
        </p:grpSp>
        <p:sp>
          <p:nvSpPr>
            <p:cNvPr id="52" name="Rectangle 51">
              <a:extLst>
                <a:ext uri="{FF2B5EF4-FFF2-40B4-BE49-F238E27FC236}">
                  <a16:creationId xmlns:a16="http://schemas.microsoft.com/office/drawing/2014/main" id="{F9FB3FE1-35AF-4FD2-8E34-5A9FFC74A7F1}"/>
                </a:ext>
              </a:extLst>
            </p:cNvPr>
            <p:cNvSpPr/>
            <p:nvPr/>
          </p:nvSpPr>
          <p:spPr>
            <a:xfrm>
              <a:off x="9136326" y="5186766"/>
              <a:ext cx="3288440" cy="892552"/>
            </a:xfrm>
            <a:prstGeom prst="rect">
              <a:avLst/>
            </a:prstGeom>
          </p:spPr>
          <p:txBody>
            <a:bodyPr wrap="square">
              <a:spAutoFit/>
            </a:bodyPr>
            <a:lstStyle/>
            <a:p>
              <a:pPr algn="ctr"/>
              <a:r>
                <a:rPr lang="en-US" sz="2600" b="1" dirty="0">
                  <a:solidFill>
                    <a:schemeClr val="accent1"/>
                  </a:solidFill>
                  <a:latin typeface="+mj-lt"/>
                  <a:cs typeface="Calibri"/>
                </a:rPr>
                <a:t>SUCCESSFUL TRAINING</a:t>
              </a:r>
            </a:p>
          </p:txBody>
        </p:sp>
      </p:grpSp>
    </p:spTree>
    <p:extLst>
      <p:ext uri="{BB962C8B-B14F-4D97-AF65-F5344CB8AC3E}">
        <p14:creationId xmlns:p14="http://schemas.microsoft.com/office/powerpoint/2010/main" val="138110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6853-A92C-4323-B8BE-1C271C2E28D2}"/>
              </a:ext>
            </a:extLst>
          </p:cNvPr>
          <p:cNvSpPr>
            <a:spLocks noGrp="1"/>
          </p:cNvSpPr>
          <p:nvPr>
            <p:ph type="title"/>
          </p:nvPr>
        </p:nvSpPr>
        <p:spPr/>
        <p:txBody>
          <a:bodyPr/>
          <a:lstStyle/>
          <a:p>
            <a:r>
              <a:rPr lang="en-US" dirty="0"/>
              <a:t>In this video your will learn about…</a:t>
            </a:r>
            <a:endParaRPr lang="uk-UA" dirty="0"/>
          </a:p>
        </p:txBody>
      </p:sp>
      <p:sp>
        <p:nvSpPr>
          <p:cNvPr id="4" name="Slide Number Placeholder 3">
            <a:extLst>
              <a:ext uri="{FF2B5EF4-FFF2-40B4-BE49-F238E27FC236}">
                <a16:creationId xmlns:a16="http://schemas.microsoft.com/office/drawing/2014/main" id="{A9B199A5-61F6-4849-B053-6C9C4DB34F0C}"/>
              </a:ext>
            </a:extLst>
          </p:cNvPr>
          <p:cNvSpPr>
            <a:spLocks noGrp="1"/>
          </p:cNvSpPr>
          <p:nvPr>
            <p:ph type="sldNum" sz="quarter" idx="12"/>
          </p:nvPr>
        </p:nvSpPr>
        <p:spPr/>
        <p:txBody>
          <a:bodyPr/>
          <a:lstStyle/>
          <a:p>
            <a:fld id="{03E55565-F195-45AE-A8B0-E2C07D5DAE07}" type="slidenum">
              <a:rPr lang="uk-UA" smtClean="0"/>
              <a:t>2</a:t>
            </a:fld>
            <a:endParaRPr lang="uk-UA"/>
          </a:p>
        </p:txBody>
      </p:sp>
      <p:sp>
        <p:nvSpPr>
          <p:cNvPr id="5" name="TextBox 93">
            <a:extLst>
              <a:ext uri="{FF2B5EF4-FFF2-40B4-BE49-F238E27FC236}">
                <a16:creationId xmlns:a16="http://schemas.microsoft.com/office/drawing/2014/main" id="{6243D744-7A33-443A-BBE2-7DC86B358862}"/>
              </a:ext>
            </a:extLst>
          </p:cNvPr>
          <p:cNvSpPr txBox="1">
            <a:spLocks noChangeArrowheads="1"/>
          </p:cNvSpPr>
          <p:nvPr/>
        </p:nvSpPr>
        <p:spPr bwMode="auto">
          <a:xfrm>
            <a:off x="3081690" y="1780858"/>
            <a:ext cx="1922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US" altLang="ru-RU" sz="1400" b="1" dirty="0">
                <a:latin typeface="+mj-lt"/>
                <a:cs typeface="Open Sans" panose="020B0606030504020204" pitchFamily="34" charset="0"/>
              </a:rPr>
              <a:t>Concept of facilitation</a:t>
            </a:r>
            <a:endParaRPr lang="ru-RU" altLang="ru-RU" sz="1400" b="1" dirty="0">
              <a:latin typeface="+mj-lt"/>
              <a:cs typeface="Open Sans" panose="020B0606030504020204" pitchFamily="34" charset="0"/>
            </a:endParaRPr>
          </a:p>
        </p:txBody>
      </p:sp>
      <p:sp>
        <p:nvSpPr>
          <p:cNvPr id="12" name="TextBox 93">
            <a:extLst>
              <a:ext uri="{FF2B5EF4-FFF2-40B4-BE49-F238E27FC236}">
                <a16:creationId xmlns:a16="http://schemas.microsoft.com/office/drawing/2014/main" id="{EE138D17-B44D-46A9-9183-12E48FA82B0F}"/>
              </a:ext>
            </a:extLst>
          </p:cNvPr>
          <p:cNvSpPr txBox="1">
            <a:spLocks noChangeArrowheads="1"/>
          </p:cNvSpPr>
          <p:nvPr/>
        </p:nvSpPr>
        <p:spPr bwMode="auto">
          <a:xfrm>
            <a:off x="5812418" y="1780858"/>
            <a:ext cx="19225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US" altLang="ru-RU" sz="1400" b="1" dirty="0">
                <a:latin typeface="+mj-lt"/>
                <a:cs typeface="Open Sans" panose="020B0606030504020204" pitchFamily="34" charset="0"/>
              </a:rPr>
              <a:t>How to plan and prepare for effective facilitation</a:t>
            </a:r>
            <a:endParaRPr lang="ru-RU" altLang="ru-RU" sz="1400" b="1" dirty="0">
              <a:latin typeface="+mj-lt"/>
              <a:cs typeface="Open Sans" panose="020B0606030504020204" pitchFamily="34" charset="0"/>
            </a:endParaRPr>
          </a:p>
        </p:txBody>
      </p:sp>
      <p:sp>
        <p:nvSpPr>
          <p:cNvPr id="13" name="TextBox 93">
            <a:extLst>
              <a:ext uri="{FF2B5EF4-FFF2-40B4-BE49-F238E27FC236}">
                <a16:creationId xmlns:a16="http://schemas.microsoft.com/office/drawing/2014/main" id="{A9E121FD-91FF-4CB6-8A22-4C6DA5B16248}"/>
              </a:ext>
            </a:extLst>
          </p:cNvPr>
          <p:cNvSpPr txBox="1">
            <a:spLocks noChangeArrowheads="1"/>
          </p:cNvSpPr>
          <p:nvPr/>
        </p:nvSpPr>
        <p:spPr bwMode="auto">
          <a:xfrm>
            <a:off x="8338720" y="1780858"/>
            <a:ext cx="2298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US" altLang="ru-RU" sz="1400" b="1" dirty="0">
                <a:latin typeface="+mj-lt"/>
                <a:cs typeface="Open Sans" panose="020B0606030504020204" pitchFamily="34" charset="0"/>
              </a:rPr>
              <a:t>How to manage possible challenges while facilitating exercises</a:t>
            </a:r>
            <a:endParaRPr lang="ru-RU" altLang="ru-RU" sz="1400" b="1" dirty="0">
              <a:latin typeface="+mj-lt"/>
              <a:cs typeface="Open Sans" panose="020B0606030504020204" pitchFamily="34" charset="0"/>
            </a:endParaRPr>
          </a:p>
        </p:txBody>
      </p:sp>
      <p:sp>
        <p:nvSpPr>
          <p:cNvPr id="14" name="TextBox 93">
            <a:extLst>
              <a:ext uri="{FF2B5EF4-FFF2-40B4-BE49-F238E27FC236}">
                <a16:creationId xmlns:a16="http://schemas.microsoft.com/office/drawing/2014/main" id="{CA2F2EE0-07D4-4A46-A0F9-DCF7F425E4E3}"/>
              </a:ext>
            </a:extLst>
          </p:cNvPr>
          <p:cNvSpPr txBox="1">
            <a:spLocks noChangeArrowheads="1"/>
          </p:cNvSpPr>
          <p:nvPr/>
        </p:nvSpPr>
        <p:spPr bwMode="auto">
          <a:xfrm>
            <a:off x="1726292" y="4945392"/>
            <a:ext cx="1922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US" altLang="ru-RU" sz="1400" b="1" dirty="0">
                <a:latin typeface="+mj-lt"/>
                <a:cs typeface="Open Sans" panose="020B0606030504020204" pitchFamily="34" charset="0"/>
              </a:rPr>
              <a:t>Principles of adult learning</a:t>
            </a:r>
            <a:endParaRPr lang="ru-RU" altLang="ru-RU" sz="1400" b="1" dirty="0">
              <a:latin typeface="+mj-lt"/>
              <a:cs typeface="Open Sans" panose="020B0606030504020204" pitchFamily="34" charset="0"/>
            </a:endParaRPr>
          </a:p>
        </p:txBody>
      </p:sp>
      <p:sp>
        <p:nvSpPr>
          <p:cNvPr id="15" name="TextBox 93">
            <a:extLst>
              <a:ext uri="{FF2B5EF4-FFF2-40B4-BE49-F238E27FC236}">
                <a16:creationId xmlns:a16="http://schemas.microsoft.com/office/drawing/2014/main" id="{CE7D2D56-FD0C-45A5-ABEE-EB4151B04FCB}"/>
              </a:ext>
            </a:extLst>
          </p:cNvPr>
          <p:cNvSpPr txBox="1">
            <a:spLocks noChangeArrowheads="1"/>
          </p:cNvSpPr>
          <p:nvPr/>
        </p:nvSpPr>
        <p:spPr bwMode="auto">
          <a:xfrm>
            <a:off x="4212416" y="4945392"/>
            <a:ext cx="24117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US" altLang="ru-RU" sz="1400" b="1" dirty="0">
                <a:latin typeface="+mj-lt"/>
                <a:cs typeface="Open Sans" panose="020B0606030504020204" pitchFamily="34" charset="0"/>
              </a:rPr>
              <a:t>Characteristics and skills of a good facilitator</a:t>
            </a:r>
            <a:endParaRPr lang="ru-RU" altLang="ru-RU" sz="1400" b="1" dirty="0">
              <a:latin typeface="+mj-lt"/>
              <a:cs typeface="Open Sans" panose="020B0606030504020204" pitchFamily="34" charset="0"/>
            </a:endParaRPr>
          </a:p>
        </p:txBody>
      </p:sp>
      <p:sp>
        <p:nvSpPr>
          <p:cNvPr id="16" name="TextBox 93">
            <a:extLst>
              <a:ext uri="{FF2B5EF4-FFF2-40B4-BE49-F238E27FC236}">
                <a16:creationId xmlns:a16="http://schemas.microsoft.com/office/drawing/2014/main" id="{7DB02C05-0343-4472-9A40-FF577BCED7AC}"/>
              </a:ext>
            </a:extLst>
          </p:cNvPr>
          <p:cNvSpPr txBox="1">
            <a:spLocks noChangeArrowheads="1"/>
          </p:cNvSpPr>
          <p:nvPr/>
        </p:nvSpPr>
        <p:spPr bwMode="auto">
          <a:xfrm>
            <a:off x="6986096" y="4945392"/>
            <a:ext cx="2295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US" altLang="ru-RU" sz="1400" b="1" dirty="0">
                <a:latin typeface="+mj-lt"/>
                <a:cs typeface="Open Sans" panose="020B0606030504020204" pitchFamily="34" charset="0"/>
              </a:rPr>
              <a:t>Facilitation strategies throughout exercises</a:t>
            </a:r>
            <a:endParaRPr lang="ru-RU" altLang="ru-RU" sz="1400" b="1" dirty="0">
              <a:latin typeface="+mj-lt"/>
              <a:cs typeface="Open Sans" panose="020B0606030504020204" pitchFamily="34" charset="0"/>
            </a:endParaRPr>
          </a:p>
        </p:txBody>
      </p:sp>
      <p:grpSp>
        <p:nvGrpSpPr>
          <p:cNvPr id="39" name="Group 38">
            <a:extLst>
              <a:ext uri="{FF2B5EF4-FFF2-40B4-BE49-F238E27FC236}">
                <a16:creationId xmlns:a16="http://schemas.microsoft.com/office/drawing/2014/main" id="{4847CF47-3EFF-4521-9921-FF57DBFDFA14}"/>
              </a:ext>
            </a:extLst>
          </p:cNvPr>
          <p:cNvGrpSpPr/>
          <p:nvPr/>
        </p:nvGrpSpPr>
        <p:grpSpPr>
          <a:xfrm>
            <a:off x="1742599" y="2747683"/>
            <a:ext cx="8706802" cy="1926188"/>
            <a:chOff x="1742599" y="2747683"/>
            <a:chExt cx="8706802" cy="1926188"/>
          </a:xfrm>
        </p:grpSpPr>
        <p:sp>
          <p:nvSpPr>
            <p:cNvPr id="6" name="Freeform 8">
              <a:extLst>
                <a:ext uri="{FF2B5EF4-FFF2-40B4-BE49-F238E27FC236}">
                  <a16:creationId xmlns:a16="http://schemas.microsoft.com/office/drawing/2014/main" id="{ECCBBE94-1901-4EB2-92DE-5769CDE0D60C}"/>
                </a:ext>
              </a:extLst>
            </p:cNvPr>
            <p:cNvSpPr>
              <a:spLocks/>
            </p:cNvSpPr>
            <p:nvPr/>
          </p:nvSpPr>
          <p:spPr bwMode="auto">
            <a:xfrm>
              <a:off x="1742599" y="2747683"/>
              <a:ext cx="1639886" cy="1926188"/>
            </a:xfrm>
            <a:custGeom>
              <a:avLst/>
              <a:gdLst>
                <a:gd name="T0" fmla="*/ 2147483646 w 1207"/>
                <a:gd name="T1" fmla="*/ 0 h 1417"/>
                <a:gd name="T2" fmla="*/ 0 w 1207"/>
                <a:gd name="T3" fmla="*/ 2147483646 h 1417"/>
                <a:gd name="T4" fmla="*/ 2147483646 w 1207"/>
                <a:gd name="T5" fmla="*/ 2147483646 h 1417"/>
                <a:gd name="T6" fmla="*/ 2147483646 w 1207"/>
                <a:gd name="T7" fmla="*/ 2147483646 h 1417"/>
                <a:gd name="T8" fmla="*/ 2147483646 w 1207"/>
                <a:gd name="T9" fmla="*/ 2147483646 h 1417"/>
                <a:gd name="T10" fmla="*/ 2147483646 w 1207"/>
                <a:gd name="T11" fmla="*/ 2147483646 h 1417"/>
                <a:gd name="T12" fmla="*/ 2147483646 w 1207"/>
                <a:gd name="T13" fmla="*/ 0 h 14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7" h="1417">
                  <a:moveTo>
                    <a:pt x="709" y="0"/>
                  </a:moveTo>
                  <a:lnTo>
                    <a:pt x="0" y="710"/>
                  </a:lnTo>
                  <a:lnTo>
                    <a:pt x="709" y="1417"/>
                  </a:lnTo>
                  <a:lnTo>
                    <a:pt x="1207" y="918"/>
                  </a:lnTo>
                  <a:lnTo>
                    <a:pt x="999" y="710"/>
                  </a:lnTo>
                  <a:lnTo>
                    <a:pt x="1207" y="499"/>
                  </a:lnTo>
                  <a:lnTo>
                    <a:pt x="709" y="0"/>
                  </a:lnTo>
                  <a:close/>
                </a:path>
              </a:pathLst>
            </a:custGeom>
            <a:solidFill>
              <a:schemeClr val="accent1"/>
            </a:solidFill>
            <a:ln>
              <a:noFill/>
            </a:ln>
          </p:spPr>
          <p:txBody>
            <a:bodyPr lIns="68580" tIns="34290" rIns="68580" bIns="34290"/>
            <a:lstStyle/>
            <a:p>
              <a:endParaRPr lang="uk-UA"/>
            </a:p>
          </p:txBody>
        </p:sp>
        <p:sp>
          <p:nvSpPr>
            <p:cNvPr id="7" name="Freeform 10">
              <a:extLst>
                <a:ext uri="{FF2B5EF4-FFF2-40B4-BE49-F238E27FC236}">
                  <a16:creationId xmlns:a16="http://schemas.microsoft.com/office/drawing/2014/main" id="{B325A264-6048-4647-A73F-9C6060680834}"/>
                </a:ext>
              </a:extLst>
            </p:cNvPr>
            <p:cNvSpPr>
              <a:spLocks/>
            </p:cNvSpPr>
            <p:nvPr/>
          </p:nvSpPr>
          <p:spPr bwMode="auto">
            <a:xfrm>
              <a:off x="3382485" y="2747683"/>
              <a:ext cx="1359022" cy="1926188"/>
            </a:xfrm>
            <a:custGeom>
              <a:avLst/>
              <a:gdLst>
                <a:gd name="T0" fmla="*/ 2147483646 w 1000"/>
                <a:gd name="T1" fmla="*/ 0 h 1417"/>
                <a:gd name="T2" fmla="*/ 0 w 1000"/>
                <a:gd name="T3" fmla="*/ 2147483646 h 1417"/>
                <a:gd name="T4" fmla="*/ 2147483646 w 1000"/>
                <a:gd name="T5" fmla="*/ 2147483646 h 1417"/>
                <a:gd name="T6" fmla="*/ 0 w 1000"/>
                <a:gd name="T7" fmla="*/ 2147483646 h 1417"/>
                <a:gd name="T8" fmla="*/ 2147483646 w 1000"/>
                <a:gd name="T9" fmla="*/ 2147483646 h 1417"/>
                <a:gd name="T10" fmla="*/ 2147483646 w 1000"/>
                <a:gd name="T11" fmla="*/ 2147483646 h 1417"/>
                <a:gd name="T12" fmla="*/ 2147483646 w 1000"/>
                <a:gd name="T13" fmla="*/ 2147483646 h 1417"/>
                <a:gd name="T14" fmla="*/ 2147483646 w 1000"/>
                <a:gd name="T15" fmla="*/ 2147483646 h 1417"/>
                <a:gd name="T16" fmla="*/ 2147483646 w 1000"/>
                <a:gd name="T17" fmla="*/ 0 h 1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0" h="1417">
                  <a:moveTo>
                    <a:pt x="499" y="0"/>
                  </a:moveTo>
                  <a:lnTo>
                    <a:pt x="0" y="499"/>
                  </a:lnTo>
                  <a:lnTo>
                    <a:pt x="211" y="710"/>
                  </a:lnTo>
                  <a:lnTo>
                    <a:pt x="0" y="918"/>
                  </a:lnTo>
                  <a:lnTo>
                    <a:pt x="499" y="1417"/>
                  </a:lnTo>
                  <a:lnTo>
                    <a:pt x="1000" y="918"/>
                  </a:lnTo>
                  <a:lnTo>
                    <a:pt x="789" y="710"/>
                  </a:lnTo>
                  <a:lnTo>
                    <a:pt x="1000" y="499"/>
                  </a:lnTo>
                  <a:lnTo>
                    <a:pt x="499" y="0"/>
                  </a:lnTo>
                  <a:close/>
                </a:path>
              </a:pathLst>
            </a:custGeom>
            <a:solidFill>
              <a:schemeClr val="bg2"/>
            </a:solidFill>
            <a:ln>
              <a:noFill/>
            </a:ln>
          </p:spPr>
          <p:txBody>
            <a:bodyPr lIns="68580" tIns="34290" rIns="68580" bIns="34290"/>
            <a:lstStyle/>
            <a:p>
              <a:endParaRPr lang="uk-UA"/>
            </a:p>
          </p:txBody>
        </p:sp>
        <p:sp>
          <p:nvSpPr>
            <p:cNvPr id="8" name="Freeform 14">
              <a:extLst>
                <a:ext uri="{FF2B5EF4-FFF2-40B4-BE49-F238E27FC236}">
                  <a16:creationId xmlns:a16="http://schemas.microsoft.com/office/drawing/2014/main" id="{E8347154-DE6E-4C05-B073-505EAEBE7E94}"/>
                </a:ext>
              </a:extLst>
            </p:cNvPr>
            <p:cNvSpPr>
              <a:spLocks/>
            </p:cNvSpPr>
            <p:nvPr/>
          </p:nvSpPr>
          <p:spPr bwMode="auto">
            <a:xfrm>
              <a:off x="4741508" y="2747683"/>
              <a:ext cx="1353587" cy="1926188"/>
            </a:xfrm>
            <a:custGeom>
              <a:avLst/>
              <a:gdLst>
                <a:gd name="T0" fmla="*/ 2147483646 w 996"/>
                <a:gd name="T1" fmla="*/ 0 h 1417"/>
                <a:gd name="T2" fmla="*/ 0 w 996"/>
                <a:gd name="T3" fmla="*/ 2147483646 h 1417"/>
                <a:gd name="T4" fmla="*/ 2147483646 w 996"/>
                <a:gd name="T5" fmla="*/ 2147483646 h 1417"/>
                <a:gd name="T6" fmla="*/ 0 w 996"/>
                <a:gd name="T7" fmla="*/ 2147483646 h 1417"/>
                <a:gd name="T8" fmla="*/ 2147483646 w 996"/>
                <a:gd name="T9" fmla="*/ 2147483646 h 1417"/>
                <a:gd name="T10" fmla="*/ 2147483646 w 996"/>
                <a:gd name="T11" fmla="*/ 2147483646 h 1417"/>
                <a:gd name="T12" fmla="*/ 2147483646 w 996"/>
                <a:gd name="T13" fmla="*/ 2147483646 h 1417"/>
                <a:gd name="T14" fmla="*/ 2147483646 w 996"/>
                <a:gd name="T15" fmla="*/ 2147483646 h 1417"/>
                <a:gd name="T16" fmla="*/ 2147483646 w 996"/>
                <a:gd name="T17" fmla="*/ 0 h 1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6" h="1417">
                  <a:moveTo>
                    <a:pt x="498" y="0"/>
                  </a:moveTo>
                  <a:lnTo>
                    <a:pt x="0" y="499"/>
                  </a:lnTo>
                  <a:lnTo>
                    <a:pt x="208" y="710"/>
                  </a:lnTo>
                  <a:lnTo>
                    <a:pt x="0" y="918"/>
                  </a:lnTo>
                  <a:lnTo>
                    <a:pt x="498" y="1417"/>
                  </a:lnTo>
                  <a:lnTo>
                    <a:pt x="996" y="918"/>
                  </a:lnTo>
                  <a:lnTo>
                    <a:pt x="788" y="710"/>
                  </a:lnTo>
                  <a:lnTo>
                    <a:pt x="996" y="499"/>
                  </a:lnTo>
                  <a:lnTo>
                    <a:pt x="498" y="0"/>
                  </a:lnTo>
                  <a:close/>
                </a:path>
              </a:pathLst>
            </a:custGeom>
            <a:solidFill>
              <a:schemeClr val="accent1"/>
            </a:solidFill>
            <a:ln>
              <a:noFill/>
            </a:ln>
          </p:spPr>
          <p:txBody>
            <a:bodyPr lIns="68580" tIns="34290" rIns="68580" bIns="34290"/>
            <a:lstStyle/>
            <a:p>
              <a:endParaRPr lang="uk-UA"/>
            </a:p>
          </p:txBody>
        </p:sp>
        <p:sp>
          <p:nvSpPr>
            <p:cNvPr id="9" name="Freeform 18">
              <a:extLst>
                <a:ext uri="{FF2B5EF4-FFF2-40B4-BE49-F238E27FC236}">
                  <a16:creationId xmlns:a16="http://schemas.microsoft.com/office/drawing/2014/main" id="{DD9039CE-3756-4F2A-B4BA-262E00C865C3}"/>
                </a:ext>
              </a:extLst>
            </p:cNvPr>
            <p:cNvSpPr>
              <a:spLocks/>
            </p:cNvSpPr>
            <p:nvPr/>
          </p:nvSpPr>
          <p:spPr bwMode="auto">
            <a:xfrm>
              <a:off x="6095094" y="2747683"/>
              <a:ext cx="1355398" cy="1926188"/>
            </a:xfrm>
            <a:custGeom>
              <a:avLst/>
              <a:gdLst>
                <a:gd name="T0" fmla="*/ 2147483646 w 997"/>
                <a:gd name="T1" fmla="*/ 0 h 1417"/>
                <a:gd name="T2" fmla="*/ 0 w 997"/>
                <a:gd name="T3" fmla="*/ 2147483646 h 1417"/>
                <a:gd name="T4" fmla="*/ 2147483646 w 997"/>
                <a:gd name="T5" fmla="*/ 2147483646 h 1417"/>
                <a:gd name="T6" fmla="*/ 0 w 997"/>
                <a:gd name="T7" fmla="*/ 2147483646 h 1417"/>
                <a:gd name="T8" fmla="*/ 2147483646 w 997"/>
                <a:gd name="T9" fmla="*/ 2147483646 h 1417"/>
                <a:gd name="T10" fmla="*/ 2147483646 w 997"/>
                <a:gd name="T11" fmla="*/ 2147483646 h 1417"/>
                <a:gd name="T12" fmla="*/ 2147483646 w 997"/>
                <a:gd name="T13" fmla="*/ 2147483646 h 1417"/>
                <a:gd name="T14" fmla="*/ 2147483646 w 997"/>
                <a:gd name="T15" fmla="*/ 2147483646 h 1417"/>
                <a:gd name="T16" fmla="*/ 2147483646 w 997"/>
                <a:gd name="T17" fmla="*/ 0 h 1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7" h="1417">
                  <a:moveTo>
                    <a:pt x="499" y="0"/>
                  </a:moveTo>
                  <a:lnTo>
                    <a:pt x="0" y="499"/>
                  </a:lnTo>
                  <a:lnTo>
                    <a:pt x="208" y="710"/>
                  </a:lnTo>
                  <a:lnTo>
                    <a:pt x="0" y="918"/>
                  </a:lnTo>
                  <a:lnTo>
                    <a:pt x="499" y="1417"/>
                  </a:lnTo>
                  <a:lnTo>
                    <a:pt x="997" y="918"/>
                  </a:lnTo>
                  <a:lnTo>
                    <a:pt x="789" y="710"/>
                  </a:lnTo>
                  <a:lnTo>
                    <a:pt x="997" y="499"/>
                  </a:lnTo>
                  <a:lnTo>
                    <a:pt x="499" y="0"/>
                  </a:lnTo>
                  <a:close/>
                </a:path>
              </a:pathLst>
            </a:custGeom>
            <a:solidFill>
              <a:schemeClr val="bg2"/>
            </a:solidFill>
            <a:ln>
              <a:noFill/>
            </a:ln>
          </p:spPr>
          <p:txBody>
            <a:bodyPr lIns="68580" tIns="34290" rIns="68580" bIns="34290"/>
            <a:lstStyle/>
            <a:p>
              <a:endParaRPr lang="uk-UA"/>
            </a:p>
          </p:txBody>
        </p:sp>
        <p:sp>
          <p:nvSpPr>
            <p:cNvPr id="10" name="Freeform 22">
              <a:extLst>
                <a:ext uri="{FF2B5EF4-FFF2-40B4-BE49-F238E27FC236}">
                  <a16:creationId xmlns:a16="http://schemas.microsoft.com/office/drawing/2014/main" id="{FD0B64D6-48CD-4A41-815B-192DF2340FB9}"/>
                </a:ext>
              </a:extLst>
            </p:cNvPr>
            <p:cNvSpPr>
              <a:spLocks/>
            </p:cNvSpPr>
            <p:nvPr/>
          </p:nvSpPr>
          <p:spPr bwMode="auto">
            <a:xfrm>
              <a:off x="7450492" y="2747683"/>
              <a:ext cx="1357210" cy="1926188"/>
            </a:xfrm>
            <a:custGeom>
              <a:avLst/>
              <a:gdLst>
                <a:gd name="T0" fmla="*/ 2147483646 w 999"/>
                <a:gd name="T1" fmla="*/ 0 h 1417"/>
                <a:gd name="T2" fmla="*/ 0 w 999"/>
                <a:gd name="T3" fmla="*/ 2147483646 h 1417"/>
                <a:gd name="T4" fmla="*/ 2147483646 w 999"/>
                <a:gd name="T5" fmla="*/ 2147483646 h 1417"/>
                <a:gd name="T6" fmla="*/ 0 w 999"/>
                <a:gd name="T7" fmla="*/ 2147483646 h 1417"/>
                <a:gd name="T8" fmla="*/ 2147483646 w 999"/>
                <a:gd name="T9" fmla="*/ 2147483646 h 1417"/>
                <a:gd name="T10" fmla="*/ 2147483646 w 999"/>
                <a:gd name="T11" fmla="*/ 2147483646 h 1417"/>
                <a:gd name="T12" fmla="*/ 2147483646 w 999"/>
                <a:gd name="T13" fmla="*/ 2147483646 h 1417"/>
                <a:gd name="T14" fmla="*/ 2147483646 w 999"/>
                <a:gd name="T15" fmla="*/ 2147483646 h 1417"/>
                <a:gd name="T16" fmla="*/ 2147483646 w 999"/>
                <a:gd name="T17" fmla="*/ 0 h 1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9" h="1417">
                  <a:moveTo>
                    <a:pt x="501" y="0"/>
                  </a:moveTo>
                  <a:lnTo>
                    <a:pt x="0" y="499"/>
                  </a:lnTo>
                  <a:lnTo>
                    <a:pt x="211" y="710"/>
                  </a:lnTo>
                  <a:lnTo>
                    <a:pt x="0" y="918"/>
                  </a:lnTo>
                  <a:lnTo>
                    <a:pt x="501" y="1417"/>
                  </a:lnTo>
                  <a:lnTo>
                    <a:pt x="999" y="918"/>
                  </a:lnTo>
                  <a:lnTo>
                    <a:pt x="789" y="710"/>
                  </a:lnTo>
                  <a:lnTo>
                    <a:pt x="999" y="499"/>
                  </a:lnTo>
                  <a:lnTo>
                    <a:pt x="501" y="0"/>
                  </a:lnTo>
                  <a:close/>
                </a:path>
              </a:pathLst>
            </a:custGeom>
            <a:solidFill>
              <a:schemeClr val="accent1"/>
            </a:solidFill>
            <a:ln>
              <a:noFill/>
            </a:ln>
          </p:spPr>
          <p:txBody>
            <a:bodyPr lIns="68580" tIns="34290" rIns="68580" bIns="34290"/>
            <a:lstStyle/>
            <a:p>
              <a:endParaRPr lang="uk-UA"/>
            </a:p>
          </p:txBody>
        </p:sp>
        <p:sp>
          <p:nvSpPr>
            <p:cNvPr id="11" name="Freeform 26">
              <a:extLst>
                <a:ext uri="{FF2B5EF4-FFF2-40B4-BE49-F238E27FC236}">
                  <a16:creationId xmlns:a16="http://schemas.microsoft.com/office/drawing/2014/main" id="{6830BF63-A09B-4F0C-9272-0FF75D13F6AD}"/>
                </a:ext>
              </a:extLst>
            </p:cNvPr>
            <p:cNvSpPr>
              <a:spLocks/>
            </p:cNvSpPr>
            <p:nvPr/>
          </p:nvSpPr>
          <p:spPr bwMode="auto">
            <a:xfrm>
              <a:off x="8807702" y="2747683"/>
              <a:ext cx="1641699" cy="1926188"/>
            </a:xfrm>
            <a:custGeom>
              <a:avLst/>
              <a:gdLst>
                <a:gd name="T0" fmla="*/ 2147483646 w 1208"/>
                <a:gd name="T1" fmla="*/ 0 h 1417"/>
                <a:gd name="T2" fmla="*/ 0 w 1208"/>
                <a:gd name="T3" fmla="*/ 2147483646 h 1417"/>
                <a:gd name="T4" fmla="*/ 2147483646 w 1208"/>
                <a:gd name="T5" fmla="*/ 2147483646 h 1417"/>
                <a:gd name="T6" fmla="*/ 0 w 1208"/>
                <a:gd name="T7" fmla="*/ 2147483646 h 1417"/>
                <a:gd name="T8" fmla="*/ 2147483646 w 1208"/>
                <a:gd name="T9" fmla="*/ 2147483646 h 1417"/>
                <a:gd name="T10" fmla="*/ 2147483646 w 1208"/>
                <a:gd name="T11" fmla="*/ 2147483646 h 1417"/>
                <a:gd name="T12" fmla="*/ 2147483646 w 1208"/>
                <a:gd name="T13" fmla="*/ 0 h 14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8" h="1417">
                  <a:moveTo>
                    <a:pt x="499" y="0"/>
                  </a:moveTo>
                  <a:lnTo>
                    <a:pt x="0" y="499"/>
                  </a:lnTo>
                  <a:lnTo>
                    <a:pt x="209" y="710"/>
                  </a:lnTo>
                  <a:lnTo>
                    <a:pt x="0" y="918"/>
                  </a:lnTo>
                  <a:lnTo>
                    <a:pt x="499" y="1417"/>
                  </a:lnTo>
                  <a:lnTo>
                    <a:pt x="1208" y="710"/>
                  </a:lnTo>
                  <a:lnTo>
                    <a:pt x="499" y="0"/>
                  </a:lnTo>
                  <a:close/>
                </a:path>
              </a:pathLst>
            </a:custGeom>
            <a:solidFill>
              <a:schemeClr val="bg2"/>
            </a:solidFill>
            <a:ln>
              <a:noFill/>
            </a:ln>
          </p:spPr>
          <p:txBody>
            <a:bodyPr lIns="68580" tIns="34290" rIns="68580" bIns="34290"/>
            <a:lstStyle/>
            <a:p>
              <a:endParaRPr lang="uk-UA"/>
            </a:p>
          </p:txBody>
        </p:sp>
        <p:sp>
          <p:nvSpPr>
            <p:cNvPr id="18" name="Freeform 12">
              <a:extLst>
                <a:ext uri="{FF2B5EF4-FFF2-40B4-BE49-F238E27FC236}">
                  <a16:creationId xmlns:a16="http://schemas.microsoft.com/office/drawing/2014/main" id="{4926013A-8194-4378-B843-F462FB8BF1B6}"/>
                </a:ext>
              </a:extLst>
            </p:cNvPr>
            <p:cNvSpPr>
              <a:spLocks/>
            </p:cNvSpPr>
            <p:nvPr/>
          </p:nvSpPr>
          <p:spPr bwMode="auto">
            <a:xfrm>
              <a:off x="3099809" y="3427195"/>
              <a:ext cx="570790" cy="568977"/>
            </a:xfrm>
            <a:custGeom>
              <a:avLst/>
              <a:gdLst>
                <a:gd name="T0" fmla="*/ 2147483646 w 419"/>
                <a:gd name="T1" fmla="*/ 0 h 419"/>
                <a:gd name="T2" fmla="*/ 0 w 419"/>
                <a:gd name="T3" fmla="*/ 2147483646 h 419"/>
                <a:gd name="T4" fmla="*/ 2147483646 w 419"/>
                <a:gd name="T5" fmla="*/ 2147483646 h 419"/>
                <a:gd name="T6" fmla="*/ 2147483646 w 419"/>
                <a:gd name="T7" fmla="*/ 2147483646 h 419"/>
                <a:gd name="T8" fmla="*/ 2147483646 w 419"/>
                <a:gd name="T9" fmla="*/ 0 h 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9" h="419">
                  <a:moveTo>
                    <a:pt x="208" y="0"/>
                  </a:moveTo>
                  <a:lnTo>
                    <a:pt x="0" y="211"/>
                  </a:lnTo>
                  <a:lnTo>
                    <a:pt x="208" y="419"/>
                  </a:lnTo>
                  <a:lnTo>
                    <a:pt x="419" y="211"/>
                  </a:lnTo>
                  <a:lnTo>
                    <a:pt x="208" y="0"/>
                  </a:lnTo>
                  <a:close/>
                </a:path>
              </a:pathLst>
            </a:custGeom>
            <a:solidFill>
              <a:schemeClr val="accent1">
                <a:lumMod val="75000"/>
              </a:schemeClr>
            </a:solidFill>
            <a:ln>
              <a:noFill/>
            </a:ln>
          </p:spPr>
          <p:txBody>
            <a:bodyPr lIns="68580" tIns="34290" rIns="68580" bIns="34290"/>
            <a:lstStyle/>
            <a:p>
              <a:endParaRPr lang="uk-UA"/>
            </a:p>
          </p:txBody>
        </p:sp>
        <p:sp>
          <p:nvSpPr>
            <p:cNvPr id="19" name="Freeform 16">
              <a:extLst>
                <a:ext uri="{FF2B5EF4-FFF2-40B4-BE49-F238E27FC236}">
                  <a16:creationId xmlns:a16="http://schemas.microsoft.com/office/drawing/2014/main" id="{D004B1A2-DAE8-43DD-8E70-656D5726E7E8}"/>
                </a:ext>
              </a:extLst>
            </p:cNvPr>
            <p:cNvSpPr>
              <a:spLocks/>
            </p:cNvSpPr>
            <p:nvPr/>
          </p:nvSpPr>
          <p:spPr bwMode="auto">
            <a:xfrm>
              <a:off x="4455207" y="3427195"/>
              <a:ext cx="568977" cy="568977"/>
            </a:xfrm>
            <a:custGeom>
              <a:avLst/>
              <a:gdLst>
                <a:gd name="T0" fmla="*/ 2147483646 w 419"/>
                <a:gd name="T1" fmla="*/ 0 h 419"/>
                <a:gd name="T2" fmla="*/ 0 w 419"/>
                <a:gd name="T3" fmla="*/ 2147483646 h 419"/>
                <a:gd name="T4" fmla="*/ 2147483646 w 419"/>
                <a:gd name="T5" fmla="*/ 2147483646 h 419"/>
                <a:gd name="T6" fmla="*/ 2147483646 w 419"/>
                <a:gd name="T7" fmla="*/ 2147483646 h 419"/>
                <a:gd name="T8" fmla="*/ 2147483646 w 419"/>
                <a:gd name="T9" fmla="*/ 0 h 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9" h="419">
                  <a:moveTo>
                    <a:pt x="211" y="0"/>
                  </a:moveTo>
                  <a:lnTo>
                    <a:pt x="0" y="211"/>
                  </a:lnTo>
                  <a:lnTo>
                    <a:pt x="211" y="419"/>
                  </a:lnTo>
                  <a:lnTo>
                    <a:pt x="419" y="211"/>
                  </a:lnTo>
                  <a:lnTo>
                    <a:pt x="211" y="0"/>
                  </a:lnTo>
                  <a:close/>
                </a:path>
              </a:pathLst>
            </a:custGeom>
            <a:solidFill>
              <a:schemeClr val="accent1">
                <a:lumMod val="75000"/>
              </a:schemeClr>
            </a:solidFill>
            <a:ln>
              <a:noFill/>
            </a:ln>
          </p:spPr>
          <p:txBody>
            <a:bodyPr lIns="68580" tIns="34290" rIns="68580" bIns="34290"/>
            <a:lstStyle/>
            <a:p>
              <a:endParaRPr lang="uk-UA"/>
            </a:p>
          </p:txBody>
        </p:sp>
        <p:sp>
          <p:nvSpPr>
            <p:cNvPr id="20" name="Freeform 20">
              <a:extLst>
                <a:ext uri="{FF2B5EF4-FFF2-40B4-BE49-F238E27FC236}">
                  <a16:creationId xmlns:a16="http://schemas.microsoft.com/office/drawing/2014/main" id="{48121DA4-F187-4D87-AE44-E52F0939039A}"/>
                </a:ext>
              </a:extLst>
            </p:cNvPr>
            <p:cNvSpPr>
              <a:spLocks/>
            </p:cNvSpPr>
            <p:nvPr/>
          </p:nvSpPr>
          <p:spPr bwMode="auto">
            <a:xfrm>
              <a:off x="5812418" y="3427195"/>
              <a:ext cx="565353" cy="568977"/>
            </a:xfrm>
            <a:custGeom>
              <a:avLst/>
              <a:gdLst>
                <a:gd name="T0" fmla="*/ 2147483646 w 416"/>
                <a:gd name="T1" fmla="*/ 0 h 419"/>
                <a:gd name="T2" fmla="*/ 0 w 416"/>
                <a:gd name="T3" fmla="*/ 2147483646 h 419"/>
                <a:gd name="T4" fmla="*/ 2147483646 w 416"/>
                <a:gd name="T5" fmla="*/ 2147483646 h 419"/>
                <a:gd name="T6" fmla="*/ 2147483646 w 416"/>
                <a:gd name="T7" fmla="*/ 2147483646 h 419"/>
                <a:gd name="T8" fmla="*/ 2147483646 w 416"/>
                <a:gd name="T9" fmla="*/ 0 h 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6" h="419">
                  <a:moveTo>
                    <a:pt x="208" y="0"/>
                  </a:moveTo>
                  <a:lnTo>
                    <a:pt x="0" y="211"/>
                  </a:lnTo>
                  <a:lnTo>
                    <a:pt x="208" y="419"/>
                  </a:lnTo>
                  <a:lnTo>
                    <a:pt x="416" y="211"/>
                  </a:lnTo>
                  <a:lnTo>
                    <a:pt x="208" y="0"/>
                  </a:lnTo>
                  <a:close/>
                </a:path>
              </a:pathLst>
            </a:custGeom>
            <a:solidFill>
              <a:schemeClr val="accent1">
                <a:lumMod val="75000"/>
              </a:schemeClr>
            </a:solidFill>
            <a:ln>
              <a:noFill/>
            </a:ln>
          </p:spPr>
          <p:txBody>
            <a:bodyPr lIns="68580" tIns="34290" rIns="68580" bIns="34290"/>
            <a:lstStyle/>
            <a:p>
              <a:endParaRPr lang="uk-UA"/>
            </a:p>
          </p:txBody>
        </p:sp>
        <p:sp>
          <p:nvSpPr>
            <p:cNvPr id="21" name="Freeform 24">
              <a:extLst>
                <a:ext uri="{FF2B5EF4-FFF2-40B4-BE49-F238E27FC236}">
                  <a16:creationId xmlns:a16="http://schemas.microsoft.com/office/drawing/2014/main" id="{ABCD1492-180F-40FE-B319-CD7C8E91FF02}"/>
                </a:ext>
              </a:extLst>
            </p:cNvPr>
            <p:cNvSpPr>
              <a:spLocks/>
            </p:cNvSpPr>
            <p:nvPr/>
          </p:nvSpPr>
          <p:spPr bwMode="auto">
            <a:xfrm>
              <a:off x="7167816" y="3427195"/>
              <a:ext cx="568977" cy="568977"/>
            </a:xfrm>
            <a:custGeom>
              <a:avLst/>
              <a:gdLst>
                <a:gd name="T0" fmla="*/ 2147483646 w 419"/>
                <a:gd name="T1" fmla="*/ 0 h 419"/>
                <a:gd name="T2" fmla="*/ 0 w 419"/>
                <a:gd name="T3" fmla="*/ 2147483646 h 419"/>
                <a:gd name="T4" fmla="*/ 2147483646 w 419"/>
                <a:gd name="T5" fmla="*/ 2147483646 h 419"/>
                <a:gd name="T6" fmla="*/ 2147483646 w 419"/>
                <a:gd name="T7" fmla="*/ 2147483646 h 419"/>
                <a:gd name="T8" fmla="*/ 2147483646 w 419"/>
                <a:gd name="T9" fmla="*/ 0 h 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9" h="419">
                  <a:moveTo>
                    <a:pt x="208" y="0"/>
                  </a:moveTo>
                  <a:lnTo>
                    <a:pt x="0" y="211"/>
                  </a:lnTo>
                  <a:lnTo>
                    <a:pt x="208" y="419"/>
                  </a:lnTo>
                  <a:lnTo>
                    <a:pt x="419" y="211"/>
                  </a:lnTo>
                  <a:lnTo>
                    <a:pt x="208" y="0"/>
                  </a:lnTo>
                  <a:close/>
                </a:path>
              </a:pathLst>
            </a:custGeom>
            <a:solidFill>
              <a:schemeClr val="accent1">
                <a:lumMod val="75000"/>
              </a:schemeClr>
            </a:solidFill>
            <a:ln>
              <a:noFill/>
            </a:ln>
          </p:spPr>
          <p:txBody>
            <a:bodyPr lIns="68580" tIns="34290" rIns="68580" bIns="34290"/>
            <a:lstStyle/>
            <a:p>
              <a:endParaRPr lang="uk-UA"/>
            </a:p>
          </p:txBody>
        </p:sp>
        <p:sp>
          <p:nvSpPr>
            <p:cNvPr id="22" name="Freeform 28">
              <a:extLst>
                <a:ext uri="{FF2B5EF4-FFF2-40B4-BE49-F238E27FC236}">
                  <a16:creationId xmlns:a16="http://schemas.microsoft.com/office/drawing/2014/main" id="{CBEEBEA6-8CA5-4B9F-A73A-8A5F3C762D17}"/>
                </a:ext>
              </a:extLst>
            </p:cNvPr>
            <p:cNvSpPr>
              <a:spLocks/>
            </p:cNvSpPr>
            <p:nvPr/>
          </p:nvSpPr>
          <p:spPr bwMode="auto">
            <a:xfrm>
              <a:off x="8523214" y="3427195"/>
              <a:ext cx="568977" cy="568977"/>
            </a:xfrm>
            <a:custGeom>
              <a:avLst/>
              <a:gdLst>
                <a:gd name="T0" fmla="*/ 2147483646 w 419"/>
                <a:gd name="T1" fmla="*/ 0 h 419"/>
                <a:gd name="T2" fmla="*/ 0 w 419"/>
                <a:gd name="T3" fmla="*/ 2147483646 h 419"/>
                <a:gd name="T4" fmla="*/ 2147483646 w 419"/>
                <a:gd name="T5" fmla="*/ 2147483646 h 419"/>
                <a:gd name="T6" fmla="*/ 2147483646 w 419"/>
                <a:gd name="T7" fmla="*/ 2147483646 h 419"/>
                <a:gd name="T8" fmla="*/ 2147483646 w 419"/>
                <a:gd name="T9" fmla="*/ 0 h 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9" h="419">
                  <a:moveTo>
                    <a:pt x="210" y="0"/>
                  </a:moveTo>
                  <a:lnTo>
                    <a:pt x="0" y="211"/>
                  </a:lnTo>
                  <a:lnTo>
                    <a:pt x="210" y="419"/>
                  </a:lnTo>
                  <a:lnTo>
                    <a:pt x="419" y="211"/>
                  </a:lnTo>
                  <a:lnTo>
                    <a:pt x="210" y="0"/>
                  </a:lnTo>
                  <a:close/>
                </a:path>
              </a:pathLst>
            </a:custGeom>
            <a:solidFill>
              <a:schemeClr val="accent1">
                <a:lumMod val="75000"/>
              </a:schemeClr>
            </a:solidFill>
            <a:ln>
              <a:noFill/>
            </a:ln>
          </p:spPr>
          <p:txBody>
            <a:bodyPr lIns="68580" tIns="34290" rIns="68580" bIns="34290"/>
            <a:lstStyle/>
            <a:p>
              <a:endParaRPr lang="uk-UA"/>
            </a:p>
          </p:txBody>
        </p:sp>
        <p:sp>
          <p:nvSpPr>
            <p:cNvPr id="33" name="Graphic 26">
              <a:extLst>
                <a:ext uri="{FF2B5EF4-FFF2-40B4-BE49-F238E27FC236}">
                  <a16:creationId xmlns:a16="http://schemas.microsoft.com/office/drawing/2014/main" id="{9CC182E8-1EFF-4E9D-96EA-4A2C98A1F20C}"/>
                </a:ext>
              </a:extLst>
            </p:cNvPr>
            <p:cNvSpPr/>
            <p:nvPr/>
          </p:nvSpPr>
          <p:spPr>
            <a:xfrm>
              <a:off x="2443154" y="3461611"/>
              <a:ext cx="493433" cy="493433"/>
            </a:xfrm>
            <a:custGeom>
              <a:avLst/>
              <a:gdLst>
                <a:gd name="connsiteX0" fmla="*/ 249166 w 493432"/>
                <a:gd name="connsiteY0" fmla="*/ 0 h 493432"/>
                <a:gd name="connsiteX1" fmla="*/ 0 w 493432"/>
                <a:gd name="connsiteY1" fmla="*/ 249166 h 493432"/>
                <a:gd name="connsiteX2" fmla="*/ 249166 w 493432"/>
                <a:gd name="connsiteY2" fmla="*/ 498333 h 493432"/>
                <a:gd name="connsiteX3" fmla="*/ 498333 w 493432"/>
                <a:gd name="connsiteY3" fmla="*/ 249166 h 493432"/>
                <a:gd name="connsiteX4" fmla="*/ 249166 w 493432"/>
                <a:gd name="connsiteY4" fmla="*/ 0 h 493432"/>
                <a:gd name="connsiteX5" fmla="*/ 403764 w 493432"/>
                <a:gd name="connsiteY5" fmla="*/ 199103 h 493432"/>
                <a:gd name="connsiteX6" fmla="*/ 241952 w 493432"/>
                <a:gd name="connsiteY6" fmla="*/ 360835 h 493432"/>
                <a:gd name="connsiteX7" fmla="*/ 226208 w 493432"/>
                <a:gd name="connsiteY7" fmla="*/ 376540 h 493432"/>
                <a:gd name="connsiteX8" fmla="*/ 193097 w 493432"/>
                <a:gd name="connsiteY8" fmla="*/ 376421 h 493432"/>
                <a:gd name="connsiteX9" fmla="*/ 97348 w 493432"/>
                <a:gd name="connsiteY9" fmla="*/ 280718 h 493432"/>
                <a:gd name="connsiteX10" fmla="*/ 87871 w 493432"/>
                <a:gd name="connsiteY10" fmla="*/ 244538 h 493432"/>
                <a:gd name="connsiteX11" fmla="*/ 117369 w 493432"/>
                <a:gd name="connsiteY11" fmla="*/ 220213 h 493432"/>
                <a:gd name="connsiteX12" fmla="*/ 147287 w 493432"/>
                <a:gd name="connsiteY12" fmla="*/ 231335 h 493432"/>
                <a:gd name="connsiteX13" fmla="*/ 201338 w 493432"/>
                <a:gd name="connsiteY13" fmla="*/ 285482 h 493432"/>
                <a:gd name="connsiteX14" fmla="*/ 217989 w 493432"/>
                <a:gd name="connsiteY14" fmla="*/ 285692 h 493432"/>
                <a:gd name="connsiteX15" fmla="*/ 354262 w 493432"/>
                <a:gd name="connsiteY15" fmla="*/ 149425 h 493432"/>
                <a:gd name="connsiteX16" fmla="*/ 387163 w 493432"/>
                <a:gd name="connsiteY16" fmla="*/ 138978 h 493432"/>
                <a:gd name="connsiteX17" fmla="*/ 415090 w 493432"/>
                <a:gd name="connsiteY17" fmla="*/ 176813 h 493432"/>
                <a:gd name="connsiteX18" fmla="*/ 403764 w 493432"/>
                <a:gd name="connsiteY18" fmla="*/ 199103 h 49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432" h="493432">
                  <a:moveTo>
                    <a:pt x="249166" y="0"/>
                  </a:moveTo>
                  <a:cubicBezTo>
                    <a:pt x="111555" y="0"/>
                    <a:pt x="0" y="111555"/>
                    <a:pt x="0" y="249166"/>
                  </a:cubicBezTo>
                  <a:cubicBezTo>
                    <a:pt x="0" y="386778"/>
                    <a:pt x="111555" y="498333"/>
                    <a:pt x="249166" y="498333"/>
                  </a:cubicBezTo>
                  <a:cubicBezTo>
                    <a:pt x="386778" y="498333"/>
                    <a:pt x="498333" y="386778"/>
                    <a:pt x="498333" y="249166"/>
                  </a:cubicBezTo>
                  <a:cubicBezTo>
                    <a:pt x="498333" y="111555"/>
                    <a:pt x="386778" y="0"/>
                    <a:pt x="249166" y="0"/>
                  </a:cubicBezTo>
                  <a:close/>
                  <a:moveTo>
                    <a:pt x="403764" y="199103"/>
                  </a:moveTo>
                  <a:cubicBezTo>
                    <a:pt x="349770" y="252955"/>
                    <a:pt x="295878" y="306915"/>
                    <a:pt x="241952" y="360835"/>
                  </a:cubicBezTo>
                  <a:cubicBezTo>
                    <a:pt x="236712" y="366076"/>
                    <a:pt x="231522" y="371373"/>
                    <a:pt x="226208" y="376540"/>
                  </a:cubicBezTo>
                  <a:cubicBezTo>
                    <a:pt x="216435" y="386046"/>
                    <a:pt x="202727" y="386029"/>
                    <a:pt x="193097" y="376421"/>
                  </a:cubicBezTo>
                  <a:cubicBezTo>
                    <a:pt x="161148" y="344552"/>
                    <a:pt x="129228" y="312655"/>
                    <a:pt x="97348" y="280718"/>
                  </a:cubicBezTo>
                  <a:cubicBezTo>
                    <a:pt x="87190" y="270543"/>
                    <a:pt x="83441" y="258428"/>
                    <a:pt x="87871" y="244538"/>
                  </a:cubicBezTo>
                  <a:cubicBezTo>
                    <a:pt x="92425" y="230269"/>
                    <a:pt x="102696" y="222204"/>
                    <a:pt x="117369" y="220213"/>
                  </a:cubicBezTo>
                  <a:cubicBezTo>
                    <a:pt x="129126" y="218619"/>
                    <a:pt x="139063" y="223134"/>
                    <a:pt x="147287" y="231335"/>
                  </a:cubicBezTo>
                  <a:cubicBezTo>
                    <a:pt x="165351" y="249337"/>
                    <a:pt x="183109" y="267656"/>
                    <a:pt x="201338" y="285482"/>
                  </a:cubicBezTo>
                  <a:cubicBezTo>
                    <a:pt x="211677" y="295589"/>
                    <a:pt x="208484" y="295164"/>
                    <a:pt x="217989" y="285692"/>
                  </a:cubicBezTo>
                  <a:cubicBezTo>
                    <a:pt x="263482" y="240341"/>
                    <a:pt x="308906" y="194917"/>
                    <a:pt x="354262" y="149425"/>
                  </a:cubicBezTo>
                  <a:cubicBezTo>
                    <a:pt x="363518" y="140146"/>
                    <a:pt x="374487" y="136647"/>
                    <a:pt x="387163" y="138978"/>
                  </a:cubicBezTo>
                  <a:cubicBezTo>
                    <a:pt x="403537" y="141990"/>
                    <a:pt x="415022" y="156327"/>
                    <a:pt x="415090" y="176813"/>
                  </a:cubicBezTo>
                  <a:cubicBezTo>
                    <a:pt x="415000" y="183432"/>
                    <a:pt x="411041" y="191849"/>
                    <a:pt x="403764" y="199103"/>
                  </a:cubicBezTo>
                  <a:close/>
                </a:path>
              </a:pathLst>
            </a:custGeom>
            <a:solidFill>
              <a:schemeClr val="bg1"/>
            </a:solidFill>
            <a:ln w="5620" cap="flat">
              <a:noFill/>
              <a:prstDash val="solid"/>
              <a:miter/>
            </a:ln>
          </p:spPr>
          <p:txBody>
            <a:bodyPr rtlCol="0" anchor="ctr"/>
            <a:lstStyle/>
            <a:p>
              <a:endParaRPr lang="uk-UA"/>
            </a:p>
          </p:txBody>
        </p:sp>
        <p:sp>
          <p:nvSpPr>
            <p:cNvPr id="34" name="Graphic 27">
              <a:extLst>
                <a:ext uri="{FF2B5EF4-FFF2-40B4-BE49-F238E27FC236}">
                  <a16:creationId xmlns:a16="http://schemas.microsoft.com/office/drawing/2014/main" id="{5C83B464-E0E4-4A9B-AABD-A0B9B1FC49EF}"/>
                </a:ext>
              </a:extLst>
            </p:cNvPr>
            <p:cNvSpPr/>
            <p:nvPr/>
          </p:nvSpPr>
          <p:spPr>
            <a:xfrm>
              <a:off x="5182506" y="3461611"/>
              <a:ext cx="493433" cy="493433"/>
            </a:xfrm>
            <a:custGeom>
              <a:avLst/>
              <a:gdLst>
                <a:gd name="connsiteX0" fmla="*/ 249166 w 493432"/>
                <a:gd name="connsiteY0" fmla="*/ 0 h 493432"/>
                <a:gd name="connsiteX1" fmla="*/ 0 w 493432"/>
                <a:gd name="connsiteY1" fmla="*/ 249166 h 493432"/>
                <a:gd name="connsiteX2" fmla="*/ 249166 w 493432"/>
                <a:gd name="connsiteY2" fmla="*/ 498333 h 493432"/>
                <a:gd name="connsiteX3" fmla="*/ 498333 w 493432"/>
                <a:gd name="connsiteY3" fmla="*/ 249166 h 493432"/>
                <a:gd name="connsiteX4" fmla="*/ 249166 w 493432"/>
                <a:gd name="connsiteY4" fmla="*/ 0 h 493432"/>
                <a:gd name="connsiteX5" fmla="*/ 403764 w 493432"/>
                <a:gd name="connsiteY5" fmla="*/ 199103 h 493432"/>
                <a:gd name="connsiteX6" fmla="*/ 241952 w 493432"/>
                <a:gd name="connsiteY6" fmla="*/ 360835 h 493432"/>
                <a:gd name="connsiteX7" fmla="*/ 226208 w 493432"/>
                <a:gd name="connsiteY7" fmla="*/ 376540 h 493432"/>
                <a:gd name="connsiteX8" fmla="*/ 193097 w 493432"/>
                <a:gd name="connsiteY8" fmla="*/ 376421 h 493432"/>
                <a:gd name="connsiteX9" fmla="*/ 97348 w 493432"/>
                <a:gd name="connsiteY9" fmla="*/ 280718 h 493432"/>
                <a:gd name="connsiteX10" fmla="*/ 87871 w 493432"/>
                <a:gd name="connsiteY10" fmla="*/ 244538 h 493432"/>
                <a:gd name="connsiteX11" fmla="*/ 117369 w 493432"/>
                <a:gd name="connsiteY11" fmla="*/ 220213 h 493432"/>
                <a:gd name="connsiteX12" fmla="*/ 147287 w 493432"/>
                <a:gd name="connsiteY12" fmla="*/ 231335 h 493432"/>
                <a:gd name="connsiteX13" fmla="*/ 201338 w 493432"/>
                <a:gd name="connsiteY13" fmla="*/ 285482 h 493432"/>
                <a:gd name="connsiteX14" fmla="*/ 217989 w 493432"/>
                <a:gd name="connsiteY14" fmla="*/ 285692 h 493432"/>
                <a:gd name="connsiteX15" fmla="*/ 354262 w 493432"/>
                <a:gd name="connsiteY15" fmla="*/ 149425 h 493432"/>
                <a:gd name="connsiteX16" fmla="*/ 387163 w 493432"/>
                <a:gd name="connsiteY16" fmla="*/ 138978 h 493432"/>
                <a:gd name="connsiteX17" fmla="*/ 415090 w 493432"/>
                <a:gd name="connsiteY17" fmla="*/ 176813 h 493432"/>
                <a:gd name="connsiteX18" fmla="*/ 403764 w 493432"/>
                <a:gd name="connsiteY18" fmla="*/ 199103 h 49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432" h="493432">
                  <a:moveTo>
                    <a:pt x="249166" y="0"/>
                  </a:moveTo>
                  <a:cubicBezTo>
                    <a:pt x="111555" y="0"/>
                    <a:pt x="0" y="111555"/>
                    <a:pt x="0" y="249166"/>
                  </a:cubicBezTo>
                  <a:cubicBezTo>
                    <a:pt x="0" y="386778"/>
                    <a:pt x="111555" y="498333"/>
                    <a:pt x="249166" y="498333"/>
                  </a:cubicBezTo>
                  <a:cubicBezTo>
                    <a:pt x="386778" y="498333"/>
                    <a:pt x="498333" y="386778"/>
                    <a:pt x="498333" y="249166"/>
                  </a:cubicBezTo>
                  <a:cubicBezTo>
                    <a:pt x="498333" y="111555"/>
                    <a:pt x="386778" y="0"/>
                    <a:pt x="249166" y="0"/>
                  </a:cubicBezTo>
                  <a:close/>
                  <a:moveTo>
                    <a:pt x="403764" y="199103"/>
                  </a:moveTo>
                  <a:cubicBezTo>
                    <a:pt x="349770" y="252955"/>
                    <a:pt x="295878" y="306915"/>
                    <a:pt x="241952" y="360835"/>
                  </a:cubicBezTo>
                  <a:cubicBezTo>
                    <a:pt x="236712" y="366076"/>
                    <a:pt x="231522" y="371373"/>
                    <a:pt x="226208" y="376540"/>
                  </a:cubicBezTo>
                  <a:cubicBezTo>
                    <a:pt x="216435" y="386046"/>
                    <a:pt x="202727" y="386029"/>
                    <a:pt x="193097" y="376421"/>
                  </a:cubicBezTo>
                  <a:cubicBezTo>
                    <a:pt x="161148" y="344552"/>
                    <a:pt x="129228" y="312655"/>
                    <a:pt x="97348" y="280718"/>
                  </a:cubicBezTo>
                  <a:cubicBezTo>
                    <a:pt x="87190" y="270543"/>
                    <a:pt x="83441" y="258428"/>
                    <a:pt x="87871" y="244538"/>
                  </a:cubicBezTo>
                  <a:cubicBezTo>
                    <a:pt x="92425" y="230269"/>
                    <a:pt x="102696" y="222204"/>
                    <a:pt x="117369" y="220213"/>
                  </a:cubicBezTo>
                  <a:cubicBezTo>
                    <a:pt x="129126" y="218619"/>
                    <a:pt x="139063" y="223134"/>
                    <a:pt x="147287" y="231335"/>
                  </a:cubicBezTo>
                  <a:cubicBezTo>
                    <a:pt x="165351" y="249337"/>
                    <a:pt x="183109" y="267656"/>
                    <a:pt x="201338" y="285482"/>
                  </a:cubicBezTo>
                  <a:cubicBezTo>
                    <a:pt x="211677" y="295589"/>
                    <a:pt x="208484" y="295164"/>
                    <a:pt x="217989" y="285692"/>
                  </a:cubicBezTo>
                  <a:cubicBezTo>
                    <a:pt x="263482" y="240341"/>
                    <a:pt x="308906" y="194917"/>
                    <a:pt x="354262" y="149425"/>
                  </a:cubicBezTo>
                  <a:cubicBezTo>
                    <a:pt x="363518" y="140146"/>
                    <a:pt x="374487" y="136647"/>
                    <a:pt x="387163" y="138978"/>
                  </a:cubicBezTo>
                  <a:cubicBezTo>
                    <a:pt x="403537" y="141990"/>
                    <a:pt x="415022" y="156327"/>
                    <a:pt x="415090" y="176813"/>
                  </a:cubicBezTo>
                  <a:cubicBezTo>
                    <a:pt x="415000" y="183432"/>
                    <a:pt x="411041" y="191849"/>
                    <a:pt x="403764" y="199103"/>
                  </a:cubicBezTo>
                  <a:close/>
                </a:path>
              </a:pathLst>
            </a:custGeom>
            <a:solidFill>
              <a:schemeClr val="bg1"/>
            </a:solidFill>
            <a:ln w="5620" cap="flat">
              <a:noFill/>
              <a:prstDash val="solid"/>
              <a:miter/>
            </a:ln>
          </p:spPr>
          <p:txBody>
            <a:bodyPr rtlCol="0" anchor="ctr"/>
            <a:lstStyle/>
            <a:p>
              <a:endParaRPr lang="uk-UA"/>
            </a:p>
          </p:txBody>
        </p:sp>
        <p:sp>
          <p:nvSpPr>
            <p:cNvPr id="35" name="Graphic 28">
              <a:extLst>
                <a:ext uri="{FF2B5EF4-FFF2-40B4-BE49-F238E27FC236}">
                  <a16:creationId xmlns:a16="http://schemas.microsoft.com/office/drawing/2014/main" id="{A28781BF-9C62-4BC1-A28E-D58B8CFF15C7}"/>
                </a:ext>
              </a:extLst>
            </p:cNvPr>
            <p:cNvSpPr/>
            <p:nvPr/>
          </p:nvSpPr>
          <p:spPr>
            <a:xfrm>
              <a:off x="6523627" y="3461611"/>
              <a:ext cx="493433" cy="493433"/>
            </a:xfrm>
            <a:custGeom>
              <a:avLst/>
              <a:gdLst>
                <a:gd name="connsiteX0" fmla="*/ 249166 w 493432"/>
                <a:gd name="connsiteY0" fmla="*/ 0 h 493432"/>
                <a:gd name="connsiteX1" fmla="*/ 0 w 493432"/>
                <a:gd name="connsiteY1" fmla="*/ 249166 h 493432"/>
                <a:gd name="connsiteX2" fmla="*/ 249166 w 493432"/>
                <a:gd name="connsiteY2" fmla="*/ 498333 h 493432"/>
                <a:gd name="connsiteX3" fmla="*/ 498333 w 493432"/>
                <a:gd name="connsiteY3" fmla="*/ 249166 h 493432"/>
                <a:gd name="connsiteX4" fmla="*/ 249166 w 493432"/>
                <a:gd name="connsiteY4" fmla="*/ 0 h 493432"/>
                <a:gd name="connsiteX5" fmla="*/ 403764 w 493432"/>
                <a:gd name="connsiteY5" fmla="*/ 199103 h 493432"/>
                <a:gd name="connsiteX6" fmla="*/ 241952 w 493432"/>
                <a:gd name="connsiteY6" fmla="*/ 360835 h 493432"/>
                <a:gd name="connsiteX7" fmla="*/ 226208 w 493432"/>
                <a:gd name="connsiteY7" fmla="*/ 376540 h 493432"/>
                <a:gd name="connsiteX8" fmla="*/ 193097 w 493432"/>
                <a:gd name="connsiteY8" fmla="*/ 376421 h 493432"/>
                <a:gd name="connsiteX9" fmla="*/ 97348 w 493432"/>
                <a:gd name="connsiteY9" fmla="*/ 280718 h 493432"/>
                <a:gd name="connsiteX10" fmla="*/ 87871 w 493432"/>
                <a:gd name="connsiteY10" fmla="*/ 244538 h 493432"/>
                <a:gd name="connsiteX11" fmla="*/ 117369 w 493432"/>
                <a:gd name="connsiteY11" fmla="*/ 220213 h 493432"/>
                <a:gd name="connsiteX12" fmla="*/ 147287 w 493432"/>
                <a:gd name="connsiteY12" fmla="*/ 231335 h 493432"/>
                <a:gd name="connsiteX13" fmla="*/ 201338 w 493432"/>
                <a:gd name="connsiteY13" fmla="*/ 285482 h 493432"/>
                <a:gd name="connsiteX14" fmla="*/ 217989 w 493432"/>
                <a:gd name="connsiteY14" fmla="*/ 285692 h 493432"/>
                <a:gd name="connsiteX15" fmla="*/ 354262 w 493432"/>
                <a:gd name="connsiteY15" fmla="*/ 149425 h 493432"/>
                <a:gd name="connsiteX16" fmla="*/ 387163 w 493432"/>
                <a:gd name="connsiteY16" fmla="*/ 138978 h 493432"/>
                <a:gd name="connsiteX17" fmla="*/ 415090 w 493432"/>
                <a:gd name="connsiteY17" fmla="*/ 176813 h 493432"/>
                <a:gd name="connsiteX18" fmla="*/ 403764 w 493432"/>
                <a:gd name="connsiteY18" fmla="*/ 199103 h 49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432" h="493432">
                  <a:moveTo>
                    <a:pt x="249166" y="0"/>
                  </a:moveTo>
                  <a:cubicBezTo>
                    <a:pt x="111555" y="0"/>
                    <a:pt x="0" y="111555"/>
                    <a:pt x="0" y="249166"/>
                  </a:cubicBezTo>
                  <a:cubicBezTo>
                    <a:pt x="0" y="386778"/>
                    <a:pt x="111555" y="498333"/>
                    <a:pt x="249166" y="498333"/>
                  </a:cubicBezTo>
                  <a:cubicBezTo>
                    <a:pt x="386778" y="498333"/>
                    <a:pt x="498333" y="386778"/>
                    <a:pt x="498333" y="249166"/>
                  </a:cubicBezTo>
                  <a:cubicBezTo>
                    <a:pt x="498333" y="111555"/>
                    <a:pt x="386778" y="0"/>
                    <a:pt x="249166" y="0"/>
                  </a:cubicBezTo>
                  <a:close/>
                  <a:moveTo>
                    <a:pt x="403764" y="199103"/>
                  </a:moveTo>
                  <a:cubicBezTo>
                    <a:pt x="349770" y="252955"/>
                    <a:pt x="295878" y="306915"/>
                    <a:pt x="241952" y="360835"/>
                  </a:cubicBezTo>
                  <a:cubicBezTo>
                    <a:pt x="236712" y="366076"/>
                    <a:pt x="231522" y="371373"/>
                    <a:pt x="226208" y="376540"/>
                  </a:cubicBezTo>
                  <a:cubicBezTo>
                    <a:pt x="216435" y="386046"/>
                    <a:pt x="202727" y="386029"/>
                    <a:pt x="193097" y="376421"/>
                  </a:cubicBezTo>
                  <a:cubicBezTo>
                    <a:pt x="161148" y="344552"/>
                    <a:pt x="129228" y="312655"/>
                    <a:pt x="97348" y="280718"/>
                  </a:cubicBezTo>
                  <a:cubicBezTo>
                    <a:pt x="87190" y="270543"/>
                    <a:pt x="83441" y="258428"/>
                    <a:pt x="87871" y="244538"/>
                  </a:cubicBezTo>
                  <a:cubicBezTo>
                    <a:pt x="92425" y="230269"/>
                    <a:pt x="102696" y="222204"/>
                    <a:pt x="117369" y="220213"/>
                  </a:cubicBezTo>
                  <a:cubicBezTo>
                    <a:pt x="129126" y="218619"/>
                    <a:pt x="139063" y="223134"/>
                    <a:pt x="147287" y="231335"/>
                  </a:cubicBezTo>
                  <a:cubicBezTo>
                    <a:pt x="165351" y="249337"/>
                    <a:pt x="183109" y="267656"/>
                    <a:pt x="201338" y="285482"/>
                  </a:cubicBezTo>
                  <a:cubicBezTo>
                    <a:pt x="211677" y="295589"/>
                    <a:pt x="208484" y="295164"/>
                    <a:pt x="217989" y="285692"/>
                  </a:cubicBezTo>
                  <a:cubicBezTo>
                    <a:pt x="263482" y="240341"/>
                    <a:pt x="308906" y="194917"/>
                    <a:pt x="354262" y="149425"/>
                  </a:cubicBezTo>
                  <a:cubicBezTo>
                    <a:pt x="363518" y="140146"/>
                    <a:pt x="374487" y="136647"/>
                    <a:pt x="387163" y="138978"/>
                  </a:cubicBezTo>
                  <a:cubicBezTo>
                    <a:pt x="403537" y="141990"/>
                    <a:pt x="415022" y="156327"/>
                    <a:pt x="415090" y="176813"/>
                  </a:cubicBezTo>
                  <a:cubicBezTo>
                    <a:pt x="415000" y="183432"/>
                    <a:pt x="411041" y="191849"/>
                    <a:pt x="403764" y="199103"/>
                  </a:cubicBezTo>
                  <a:close/>
                </a:path>
              </a:pathLst>
            </a:custGeom>
            <a:solidFill>
              <a:schemeClr val="accent1"/>
            </a:solidFill>
            <a:ln w="5620" cap="flat">
              <a:noFill/>
              <a:prstDash val="solid"/>
              <a:miter/>
            </a:ln>
          </p:spPr>
          <p:txBody>
            <a:bodyPr rtlCol="0" anchor="ctr"/>
            <a:lstStyle/>
            <a:p>
              <a:endParaRPr lang="uk-UA"/>
            </a:p>
          </p:txBody>
        </p:sp>
        <p:sp>
          <p:nvSpPr>
            <p:cNvPr id="36" name="Graphic 29">
              <a:extLst>
                <a:ext uri="{FF2B5EF4-FFF2-40B4-BE49-F238E27FC236}">
                  <a16:creationId xmlns:a16="http://schemas.microsoft.com/office/drawing/2014/main" id="{DE020C14-EDA0-42DA-B67B-A5E9044EF724}"/>
                </a:ext>
              </a:extLst>
            </p:cNvPr>
            <p:cNvSpPr/>
            <p:nvPr/>
          </p:nvSpPr>
          <p:spPr>
            <a:xfrm>
              <a:off x="7893290" y="3461611"/>
              <a:ext cx="493433" cy="493433"/>
            </a:xfrm>
            <a:custGeom>
              <a:avLst/>
              <a:gdLst>
                <a:gd name="connsiteX0" fmla="*/ 249166 w 493432"/>
                <a:gd name="connsiteY0" fmla="*/ 0 h 493432"/>
                <a:gd name="connsiteX1" fmla="*/ 0 w 493432"/>
                <a:gd name="connsiteY1" fmla="*/ 249166 h 493432"/>
                <a:gd name="connsiteX2" fmla="*/ 249166 w 493432"/>
                <a:gd name="connsiteY2" fmla="*/ 498333 h 493432"/>
                <a:gd name="connsiteX3" fmla="*/ 498333 w 493432"/>
                <a:gd name="connsiteY3" fmla="*/ 249166 h 493432"/>
                <a:gd name="connsiteX4" fmla="*/ 249166 w 493432"/>
                <a:gd name="connsiteY4" fmla="*/ 0 h 493432"/>
                <a:gd name="connsiteX5" fmla="*/ 403764 w 493432"/>
                <a:gd name="connsiteY5" fmla="*/ 199103 h 493432"/>
                <a:gd name="connsiteX6" fmla="*/ 241952 w 493432"/>
                <a:gd name="connsiteY6" fmla="*/ 360835 h 493432"/>
                <a:gd name="connsiteX7" fmla="*/ 226208 w 493432"/>
                <a:gd name="connsiteY7" fmla="*/ 376540 h 493432"/>
                <a:gd name="connsiteX8" fmla="*/ 193097 w 493432"/>
                <a:gd name="connsiteY8" fmla="*/ 376421 h 493432"/>
                <a:gd name="connsiteX9" fmla="*/ 97348 w 493432"/>
                <a:gd name="connsiteY9" fmla="*/ 280718 h 493432"/>
                <a:gd name="connsiteX10" fmla="*/ 87871 w 493432"/>
                <a:gd name="connsiteY10" fmla="*/ 244538 h 493432"/>
                <a:gd name="connsiteX11" fmla="*/ 117369 w 493432"/>
                <a:gd name="connsiteY11" fmla="*/ 220213 h 493432"/>
                <a:gd name="connsiteX12" fmla="*/ 147287 w 493432"/>
                <a:gd name="connsiteY12" fmla="*/ 231335 h 493432"/>
                <a:gd name="connsiteX13" fmla="*/ 201338 w 493432"/>
                <a:gd name="connsiteY13" fmla="*/ 285482 h 493432"/>
                <a:gd name="connsiteX14" fmla="*/ 217989 w 493432"/>
                <a:gd name="connsiteY14" fmla="*/ 285692 h 493432"/>
                <a:gd name="connsiteX15" fmla="*/ 354262 w 493432"/>
                <a:gd name="connsiteY15" fmla="*/ 149425 h 493432"/>
                <a:gd name="connsiteX16" fmla="*/ 387163 w 493432"/>
                <a:gd name="connsiteY16" fmla="*/ 138978 h 493432"/>
                <a:gd name="connsiteX17" fmla="*/ 415090 w 493432"/>
                <a:gd name="connsiteY17" fmla="*/ 176813 h 493432"/>
                <a:gd name="connsiteX18" fmla="*/ 403764 w 493432"/>
                <a:gd name="connsiteY18" fmla="*/ 199103 h 49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432" h="493432">
                  <a:moveTo>
                    <a:pt x="249166" y="0"/>
                  </a:moveTo>
                  <a:cubicBezTo>
                    <a:pt x="111555" y="0"/>
                    <a:pt x="0" y="111555"/>
                    <a:pt x="0" y="249166"/>
                  </a:cubicBezTo>
                  <a:cubicBezTo>
                    <a:pt x="0" y="386778"/>
                    <a:pt x="111555" y="498333"/>
                    <a:pt x="249166" y="498333"/>
                  </a:cubicBezTo>
                  <a:cubicBezTo>
                    <a:pt x="386778" y="498333"/>
                    <a:pt x="498333" y="386778"/>
                    <a:pt x="498333" y="249166"/>
                  </a:cubicBezTo>
                  <a:cubicBezTo>
                    <a:pt x="498333" y="111555"/>
                    <a:pt x="386778" y="0"/>
                    <a:pt x="249166" y="0"/>
                  </a:cubicBezTo>
                  <a:close/>
                  <a:moveTo>
                    <a:pt x="403764" y="199103"/>
                  </a:moveTo>
                  <a:cubicBezTo>
                    <a:pt x="349770" y="252955"/>
                    <a:pt x="295878" y="306915"/>
                    <a:pt x="241952" y="360835"/>
                  </a:cubicBezTo>
                  <a:cubicBezTo>
                    <a:pt x="236712" y="366076"/>
                    <a:pt x="231522" y="371373"/>
                    <a:pt x="226208" y="376540"/>
                  </a:cubicBezTo>
                  <a:cubicBezTo>
                    <a:pt x="216435" y="386046"/>
                    <a:pt x="202727" y="386029"/>
                    <a:pt x="193097" y="376421"/>
                  </a:cubicBezTo>
                  <a:cubicBezTo>
                    <a:pt x="161148" y="344552"/>
                    <a:pt x="129228" y="312655"/>
                    <a:pt x="97348" y="280718"/>
                  </a:cubicBezTo>
                  <a:cubicBezTo>
                    <a:pt x="87190" y="270543"/>
                    <a:pt x="83441" y="258428"/>
                    <a:pt x="87871" y="244538"/>
                  </a:cubicBezTo>
                  <a:cubicBezTo>
                    <a:pt x="92425" y="230269"/>
                    <a:pt x="102696" y="222204"/>
                    <a:pt x="117369" y="220213"/>
                  </a:cubicBezTo>
                  <a:cubicBezTo>
                    <a:pt x="129126" y="218619"/>
                    <a:pt x="139063" y="223134"/>
                    <a:pt x="147287" y="231335"/>
                  </a:cubicBezTo>
                  <a:cubicBezTo>
                    <a:pt x="165351" y="249337"/>
                    <a:pt x="183109" y="267656"/>
                    <a:pt x="201338" y="285482"/>
                  </a:cubicBezTo>
                  <a:cubicBezTo>
                    <a:pt x="211677" y="295589"/>
                    <a:pt x="208484" y="295164"/>
                    <a:pt x="217989" y="285692"/>
                  </a:cubicBezTo>
                  <a:cubicBezTo>
                    <a:pt x="263482" y="240341"/>
                    <a:pt x="308906" y="194917"/>
                    <a:pt x="354262" y="149425"/>
                  </a:cubicBezTo>
                  <a:cubicBezTo>
                    <a:pt x="363518" y="140146"/>
                    <a:pt x="374487" y="136647"/>
                    <a:pt x="387163" y="138978"/>
                  </a:cubicBezTo>
                  <a:cubicBezTo>
                    <a:pt x="403537" y="141990"/>
                    <a:pt x="415022" y="156327"/>
                    <a:pt x="415090" y="176813"/>
                  </a:cubicBezTo>
                  <a:cubicBezTo>
                    <a:pt x="415000" y="183432"/>
                    <a:pt x="411041" y="191849"/>
                    <a:pt x="403764" y="199103"/>
                  </a:cubicBezTo>
                  <a:close/>
                </a:path>
              </a:pathLst>
            </a:custGeom>
            <a:solidFill>
              <a:schemeClr val="bg1"/>
            </a:solidFill>
            <a:ln w="5620" cap="flat">
              <a:noFill/>
              <a:prstDash val="solid"/>
              <a:miter/>
            </a:ln>
          </p:spPr>
          <p:txBody>
            <a:bodyPr rtlCol="0" anchor="ctr"/>
            <a:lstStyle/>
            <a:p>
              <a:endParaRPr lang="uk-UA"/>
            </a:p>
          </p:txBody>
        </p:sp>
        <p:sp>
          <p:nvSpPr>
            <p:cNvPr id="37" name="Graphic 30">
              <a:extLst>
                <a:ext uri="{FF2B5EF4-FFF2-40B4-BE49-F238E27FC236}">
                  <a16:creationId xmlns:a16="http://schemas.microsoft.com/office/drawing/2014/main" id="{269D2D5B-3EAB-45DC-AD7C-88C3F520D55C}"/>
                </a:ext>
              </a:extLst>
            </p:cNvPr>
            <p:cNvSpPr/>
            <p:nvPr/>
          </p:nvSpPr>
          <p:spPr>
            <a:xfrm>
              <a:off x="9252927" y="3461611"/>
              <a:ext cx="493433" cy="493433"/>
            </a:xfrm>
            <a:custGeom>
              <a:avLst/>
              <a:gdLst>
                <a:gd name="connsiteX0" fmla="*/ 249166 w 493432"/>
                <a:gd name="connsiteY0" fmla="*/ 0 h 493432"/>
                <a:gd name="connsiteX1" fmla="*/ 0 w 493432"/>
                <a:gd name="connsiteY1" fmla="*/ 249166 h 493432"/>
                <a:gd name="connsiteX2" fmla="*/ 249166 w 493432"/>
                <a:gd name="connsiteY2" fmla="*/ 498333 h 493432"/>
                <a:gd name="connsiteX3" fmla="*/ 498333 w 493432"/>
                <a:gd name="connsiteY3" fmla="*/ 249166 h 493432"/>
                <a:gd name="connsiteX4" fmla="*/ 249166 w 493432"/>
                <a:gd name="connsiteY4" fmla="*/ 0 h 493432"/>
                <a:gd name="connsiteX5" fmla="*/ 403764 w 493432"/>
                <a:gd name="connsiteY5" fmla="*/ 199103 h 493432"/>
                <a:gd name="connsiteX6" fmla="*/ 241952 w 493432"/>
                <a:gd name="connsiteY6" fmla="*/ 360835 h 493432"/>
                <a:gd name="connsiteX7" fmla="*/ 226208 w 493432"/>
                <a:gd name="connsiteY7" fmla="*/ 376540 h 493432"/>
                <a:gd name="connsiteX8" fmla="*/ 193097 w 493432"/>
                <a:gd name="connsiteY8" fmla="*/ 376421 h 493432"/>
                <a:gd name="connsiteX9" fmla="*/ 97348 w 493432"/>
                <a:gd name="connsiteY9" fmla="*/ 280718 h 493432"/>
                <a:gd name="connsiteX10" fmla="*/ 87871 w 493432"/>
                <a:gd name="connsiteY10" fmla="*/ 244538 h 493432"/>
                <a:gd name="connsiteX11" fmla="*/ 117369 w 493432"/>
                <a:gd name="connsiteY11" fmla="*/ 220213 h 493432"/>
                <a:gd name="connsiteX12" fmla="*/ 147287 w 493432"/>
                <a:gd name="connsiteY12" fmla="*/ 231335 h 493432"/>
                <a:gd name="connsiteX13" fmla="*/ 201338 w 493432"/>
                <a:gd name="connsiteY13" fmla="*/ 285482 h 493432"/>
                <a:gd name="connsiteX14" fmla="*/ 217989 w 493432"/>
                <a:gd name="connsiteY14" fmla="*/ 285692 h 493432"/>
                <a:gd name="connsiteX15" fmla="*/ 354262 w 493432"/>
                <a:gd name="connsiteY15" fmla="*/ 149425 h 493432"/>
                <a:gd name="connsiteX16" fmla="*/ 387163 w 493432"/>
                <a:gd name="connsiteY16" fmla="*/ 138978 h 493432"/>
                <a:gd name="connsiteX17" fmla="*/ 415090 w 493432"/>
                <a:gd name="connsiteY17" fmla="*/ 176813 h 493432"/>
                <a:gd name="connsiteX18" fmla="*/ 403764 w 493432"/>
                <a:gd name="connsiteY18" fmla="*/ 199103 h 49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432" h="493432">
                  <a:moveTo>
                    <a:pt x="249166" y="0"/>
                  </a:moveTo>
                  <a:cubicBezTo>
                    <a:pt x="111555" y="0"/>
                    <a:pt x="0" y="111555"/>
                    <a:pt x="0" y="249166"/>
                  </a:cubicBezTo>
                  <a:cubicBezTo>
                    <a:pt x="0" y="386778"/>
                    <a:pt x="111555" y="498333"/>
                    <a:pt x="249166" y="498333"/>
                  </a:cubicBezTo>
                  <a:cubicBezTo>
                    <a:pt x="386778" y="498333"/>
                    <a:pt x="498333" y="386778"/>
                    <a:pt x="498333" y="249166"/>
                  </a:cubicBezTo>
                  <a:cubicBezTo>
                    <a:pt x="498333" y="111555"/>
                    <a:pt x="386778" y="0"/>
                    <a:pt x="249166" y="0"/>
                  </a:cubicBezTo>
                  <a:close/>
                  <a:moveTo>
                    <a:pt x="403764" y="199103"/>
                  </a:moveTo>
                  <a:cubicBezTo>
                    <a:pt x="349770" y="252955"/>
                    <a:pt x="295878" y="306915"/>
                    <a:pt x="241952" y="360835"/>
                  </a:cubicBezTo>
                  <a:cubicBezTo>
                    <a:pt x="236712" y="366076"/>
                    <a:pt x="231522" y="371373"/>
                    <a:pt x="226208" y="376540"/>
                  </a:cubicBezTo>
                  <a:cubicBezTo>
                    <a:pt x="216435" y="386046"/>
                    <a:pt x="202727" y="386029"/>
                    <a:pt x="193097" y="376421"/>
                  </a:cubicBezTo>
                  <a:cubicBezTo>
                    <a:pt x="161148" y="344552"/>
                    <a:pt x="129228" y="312655"/>
                    <a:pt x="97348" y="280718"/>
                  </a:cubicBezTo>
                  <a:cubicBezTo>
                    <a:pt x="87190" y="270543"/>
                    <a:pt x="83441" y="258428"/>
                    <a:pt x="87871" y="244538"/>
                  </a:cubicBezTo>
                  <a:cubicBezTo>
                    <a:pt x="92425" y="230269"/>
                    <a:pt x="102696" y="222204"/>
                    <a:pt x="117369" y="220213"/>
                  </a:cubicBezTo>
                  <a:cubicBezTo>
                    <a:pt x="129126" y="218619"/>
                    <a:pt x="139063" y="223134"/>
                    <a:pt x="147287" y="231335"/>
                  </a:cubicBezTo>
                  <a:cubicBezTo>
                    <a:pt x="165351" y="249337"/>
                    <a:pt x="183109" y="267656"/>
                    <a:pt x="201338" y="285482"/>
                  </a:cubicBezTo>
                  <a:cubicBezTo>
                    <a:pt x="211677" y="295589"/>
                    <a:pt x="208484" y="295164"/>
                    <a:pt x="217989" y="285692"/>
                  </a:cubicBezTo>
                  <a:cubicBezTo>
                    <a:pt x="263482" y="240341"/>
                    <a:pt x="308906" y="194917"/>
                    <a:pt x="354262" y="149425"/>
                  </a:cubicBezTo>
                  <a:cubicBezTo>
                    <a:pt x="363518" y="140146"/>
                    <a:pt x="374487" y="136647"/>
                    <a:pt x="387163" y="138978"/>
                  </a:cubicBezTo>
                  <a:cubicBezTo>
                    <a:pt x="403537" y="141990"/>
                    <a:pt x="415022" y="156327"/>
                    <a:pt x="415090" y="176813"/>
                  </a:cubicBezTo>
                  <a:cubicBezTo>
                    <a:pt x="415000" y="183432"/>
                    <a:pt x="411041" y="191849"/>
                    <a:pt x="403764" y="199103"/>
                  </a:cubicBezTo>
                  <a:close/>
                </a:path>
              </a:pathLst>
            </a:custGeom>
            <a:solidFill>
              <a:schemeClr val="accent1"/>
            </a:solidFill>
            <a:ln w="5620" cap="flat">
              <a:noFill/>
              <a:prstDash val="solid"/>
              <a:miter/>
            </a:ln>
          </p:spPr>
          <p:txBody>
            <a:bodyPr rtlCol="0" anchor="ctr"/>
            <a:lstStyle/>
            <a:p>
              <a:endParaRPr lang="uk-UA"/>
            </a:p>
          </p:txBody>
        </p:sp>
        <p:sp>
          <p:nvSpPr>
            <p:cNvPr id="38" name="Graphic 31">
              <a:extLst>
                <a:ext uri="{FF2B5EF4-FFF2-40B4-BE49-F238E27FC236}">
                  <a16:creationId xmlns:a16="http://schemas.microsoft.com/office/drawing/2014/main" id="{F5C86FC6-5F61-41A8-BAB3-C6F305E4F11D}"/>
                </a:ext>
              </a:extLst>
            </p:cNvPr>
            <p:cNvSpPr/>
            <p:nvPr/>
          </p:nvSpPr>
          <p:spPr>
            <a:xfrm>
              <a:off x="3831335" y="3461611"/>
              <a:ext cx="493433" cy="493433"/>
            </a:xfrm>
            <a:custGeom>
              <a:avLst/>
              <a:gdLst>
                <a:gd name="connsiteX0" fmla="*/ 249166 w 493432"/>
                <a:gd name="connsiteY0" fmla="*/ 0 h 493432"/>
                <a:gd name="connsiteX1" fmla="*/ 0 w 493432"/>
                <a:gd name="connsiteY1" fmla="*/ 249166 h 493432"/>
                <a:gd name="connsiteX2" fmla="*/ 249166 w 493432"/>
                <a:gd name="connsiteY2" fmla="*/ 498333 h 493432"/>
                <a:gd name="connsiteX3" fmla="*/ 498333 w 493432"/>
                <a:gd name="connsiteY3" fmla="*/ 249166 h 493432"/>
                <a:gd name="connsiteX4" fmla="*/ 249166 w 493432"/>
                <a:gd name="connsiteY4" fmla="*/ 0 h 493432"/>
                <a:gd name="connsiteX5" fmla="*/ 403764 w 493432"/>
                <a:gd name="connsiteY5" fmla="*/ 199103 h 493432"/>
                <a:gd name="connsiteX6" fmla="*/ 241952 w 493432"/>
                <a:gd name="connsiteY6" fmla="*/ 360835 h 493432"/>
                <a:gd name="connsiteX7" fmla="*/ 226208 w 493432"/>
                <a:gd name="connsiteY7" fmla="*/ 376540 h 493432"/>
                <a:gd name="connsiteX8" fmla="*/ 193097 w 493432"/>
                <a:gd name="connsiteY8" fmla="*/ 376421 h 493432"/>
                <a:gd name="connsiteX9" fmla="*/ 97348 w 493432"/>
                <a:gd name="connsiteY9" fmla="*/ 280718 h 493432"/>
                <a:gd name="connsiteX10" fmla="*/ 87871 w 493432"/>
                <a:gd name="connsiteY10" fmla="*/ 244538 h 493432"/>
                <a:gd name="connsiteX11" fmla="*/ 117369 w 493432"/>
                <a:gd name="connsiteY11" fmla="*/ 220213 h 493432"/>
                <a:gd name="connsiteX12" fmla="*/ 147287 w 493432"/>
                <a:gd name="connsiteY12" fmla="*/ 231335 h 493432"/>
                <a:gd name="connsiteX13" fmla="*/ 201338 w 493432"/>
                <a:gd name="connsiteY13" fmla="*/ 285482 h 493432"/>
                <a:gd name="connsiteX14" fmla="*/ 217989 w 493432"/>
                <a:gd name="connsiteY14" fmla="*/ 285692 h 493432"/>
                <a:gd name="connsiteX15" fmla="*/ 354262 w 493432"/>
                <a:gd name="connsiteY15" fmla="*/ 149425 h 493432"/>
                <a:gd name="connsiteX16" fmla="*/ 387163 w 493432"/>
                <a:gd name="connsiteY16" fmla="*/ 138978 h 493432"/>
                <a:gd name="connsiteX17" fmla="*/ 415090 w 493432"/>
                <a:gd name="connsiteY17" fmla="*/ 176813 h 493432"/>
                <a:gd name="connsiteX18" fmla="*/ 403764 w 493432"/>
                <a:gd name="connsiteY18" fmla="*/ 199103 h 49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432" h="493432">
                  <a:moveTo>
                    <a:pt x="249166" y="0"/>
                  </a:moveTo>
                  <a:cubicBezTo>
                    <a:pt x="111555" y="0"/>
                    <a:pt x="0" y="111555"/>
                    <a:pt x="0" y="249166"/>
                  </a:cubicBezTo>
                  <a:cubicBezTo>
                    <a:pt x="0" y="386778"/>
                    <a:pt x="111555" y="498333"/>
                    <a:pt x="249166" y="498333"/>
                  </a:cubicBezTo>
                  <a:cubicBezTo>
                    <a:pt x="386778" y="498333"/>
                    <a:pt x="498333" y="386778"/>
                    <a:pt x="498333" y="249166"/>
                  </a:cubicBezTo>
                  <a:cubicBezTo>
                    <a:pt x="498333" y="111555"/>
                    <a:pt x="386778" y="0"/>
                    <a:pt x="249166" y="0"/>
                  </a:cubicBezTo>
                  <a:close/>
                  <a:moveTo>
                    <a:pt x="403764" y="199103"/>
                  </a:moveTo>
                  <a:cubicBezTo>
                    <a:pt x="349770" y="252955"/>
                    <a:pt x="295878" y="306915"/>
                    <a:pt x="241952" y="360835"/>
                  </a:cubicBezTo>
                  <a:cubicBezTo>
                    <a:pt x="236712" y="366076"/>
                    <a:pt x="231522" y="371373"/>
                    <a:pt x="226208" y="376540"/>
                  </a:cubicBezTo>
                  <a:cubicBezTo>
                    <a:pt x="216435" y="386046"/>
                    <a:pt x="202727" y="386029"/>
                    <a:pt x="193097" y="376421"/>
                  </a:cubicBezTo>
                  <a:cubicBezTo>
                    <a:pt x="161148" y="344552"/>
                    <a:pt x="129228" y="312655"/>
                    <a:pt x="97348" y="280718"/>
                  </a:cubicBezTo>
                  <a:cubicBezTo>
                    <a:pt x="87190" y="270543"/>
                    <a:pt x="83441" y="258428"/>
                    <a:pt x="87871" y="244538"/>
                  </a:cubicBezTo>
                  <a:cubicBezTo>
                    <a:pt x="92425" y="230269"/>
                    <a:pt x="102696" y="222204"/>
                    <a:pt x="117369" y="220213"/>
                  </a:cubicBezTo>
                  <a:cubicBezTo>
                    <a:pt x="129126" y="218619"/>
                    <a:pt x="139063" y="223134"/>
                    <a:pt x="147287" y="231335"/>
                  </a:cubicBezTo>
                  <a:cubicBezTo>
                    <a:pt x="165351" y="249337"/>
                    <a:pt x="183109" y="267656"/>
                    <a:pt x="201338" y="285482"/>
                  </a:cubicBezTo>
                  <a:cubicBezTo>
                    <a:pt x="211677" y="295589"/>
                    <a:pt x="208484" y="295164"/>
                    <a:pt x="217989" y="285692"/>
                  </a:cubicBezTo>
                  <a:cubicBezTo>
                    <a:pt x="263482" y="240341"/>
                    <a:pt x="308906" y="194917"/>
                    <a:pt x="354262" y="149425"/>
                  </a:cubicBezTo>
                  <a:cubicBezTo>
                    <a:pt x="363518" y="140146"/>
                    <a:pt x="374487" y="136647"/>
                    <a:pt x="387163" y="138978"/>
                  </a:cubicBezTo>
                  <a:cubicBezTo>
                    <a:pt x="403537" y="141990"/>
                    <a:pt x="415022" y="156327"/>
                    <a:pt x="415090" y="176813"/>
                  </a:cubicBezTo>
                  <a:cubicBezTo>
                    <a:pt x="415000" y="183432"/>
                    <a:pt x="411041" y="191849"/>
                    <a:pt x="403764" y="199103"/>
                  </a:cubicBezTo>
                  <a:close/>
                </a:path>
              </a:pathLst>
            </a:custGeom>
            <a:solidFill>
              <a:schemeClr val="accent1"/>
            </a:solidFill>
            <a:ln w="5620" cap="flat">
              <a:noFill/>
              <a:prstDash val="solid"/>
              <a:miter/>
            </a:ln>
          </p:spPr>
          <p:txBody>
            <a:bodyPr rtlCol="0" anchor="ctr"/>
            <a:lstStyle/>
            <a:p>
              <a:endParaRPr lang="uk-UA"/>
            </a:p>
          </p:txBody>
        </p:sp>
      </p:grpSp>
    </p:spTree>
    <p:extLst>
      <p:ext uri="{BB962C8B-B14F-4D97-AF65-F5344CB8AC3E}">
        <p14:creationId xmlns:p14="http://schemas.microsoft.com/office/powerpoint/2010/main" val="320236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94041" y="1720903"/>
            <a:ext cx="5591627" cy="4220308"/>
          </a:xfrm>
          <a:prstGeom prst="rect">
            <a:avLst/>
          </a:prstGeom>
        </p:spPr>
      </p:pic>
      <p:sp>
        <p:nvSpPr>
          <p:cNvPr id="2" name="Title 1">
            <a:extLst>
              <a:ext uri="{FF2B5EF4-FFF2-40B4-BE49-F238E27FC236}">
                <a16:creationId xmlns:a16="http://schemas.microsoft.com/office/drawing/2014/main" id="{BD6E6853-A92C-4323-B8BE-1C271C2E28D2}"/>
              </a:ext>
            </a:extLst>
          </p:cNvPr>
          <p:cNvSpPr>
            <a:spLocks noGrp="1"/>
          </p:cNvSpPr>
          <p:nvPr>
            <p:ph type="title"/>
          </p:nvPr>
        </p:nvSpPr>
        <p:spPr/>
        <p:txBody>
          <a:bodyPr/>
          <a:lstStyle/>
          <a:p>
            <a:r>
              <a:rPr lang="en-US" dirty="0"/>
              <a:t>Principles of adult learning</a:t>
            </a:r>
            <a:endParaRPr lang="uk-UA" dirty="0"/>
          </a:p>
        </p:txBody>
      </p:sp>
      <p:sp>
        <p:nvSpPr>
          <p:cNvPr id="4" name="Slide Number Placeholder 3">
            <a:extLst>
              <a:ext uri="{FF2B5EF4-FFF2-40B4-BE49-F238E27FC236}">
                <a16:creationId xmlns:a16="http://schemas.microsoft.com/office/drawing/2014/main" id="{A9B199A5-61F6-4849-B053-6C9C4DB34F0C}"/>
              </a:ext>
            </a:extLst>
          </p:cNvPr>
          <p:cNvSpPr>
            <a:spLocks noGrp="1"/>
          </p:cNvSpPr>
          <p:nvPr>
            <p:ph type="sldNum" sz="quarter" idx="12"/>
          </p:nvPr>
        </p:nvSpPr>
        <p:spPr/>
        <p:txBody>
          <a:bodyPr/>
          <a:lstStyle/>
          <a:p>
            <a:fld id="{03E55565-F195-45AE-A8B0-E2C07D5DAE07}" type="slidenum">
              <a:rPr lang="uk-UA" smtClean="0"/>
              <a:t>3</a:t>
            </a:fld>
            <a:endParaRPr lang="uk-UA"/>
          </a:p>
        </p:txBody>
      </p:sp>
      <p:sp>
        <p:nvSpPr>
          <p:cNvPr id="61" name="Rectangle 60"/>
          <p:cNvSpPr/>
          <p:nvPr/>
        </p:nvSpPr>
        <p:spPr>
          <a:xfrm>
            <a:off x="906332" y="2924435"/>
            <a:ext cx="3867020" cy="1569660"/>
          </a:xfrm>
          <a:prstGeom prst="rect">
            <a:avLst/>
          </a:prstGeom>
        </p:spPr>
        <p:txBody>
          <a:bodyPr wrap="square">
            <a:spAutoFit/>
          </a:bodyPr>
          <a:lstStyle/>
          <a:p>
            <a:r>
              <a:rPr lang="en-US" sz="2400" b="1" dirty="0">
                <a:solidFill>
                  <a:schemeClr val="accent1"/>
                </a:solidFill>
              </a:rPr>
              <a:t>LEARNING</a:t>
            </a:r>
            <a:r>
              <a:rPr lang="en-US" sz="2400" dirty="0"/>
              <a:t> is a change in behavior that occurs as a result of practice, experience and reflection.</a:t>
            </a:r>
          </a:p>
        </p:txBody>
      </p:sp>
      <p:sp>
        <p:nvSpPr>
          <p:cNvPr id="3" name="Rectangle 2">
            <a:extLst>
              <a:ext uri="{FF2B5EF4-FFF2-40B4-BE49-F238E27FC236}">
                <a16:creationId xmlns:a16="http://schemas.microsoft.com/office/drawing/2014/main" id="{D385FBF4-C58B-47D7-B2CF-2F2B6D412EE5}"/>
              </a:ext>
            </a:extLst>
          </p:cNvPr>
          <p:cNvSpPr/>
          <p:nvPr/>
        </p:nvSpPr>
        <p:spPr>
          <a:xfrm>
            <a:off x="6096000" y="1784252"/>
            <a:ext cx="4724400" cy="56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rPr>
              <a:t>Learning Cycle (David Kolb)</a:t>
            </a:r>
            <a:endParaRPr lang="uk-UA" sz="2400" b="1" dirty="0">
              <a:solidFill>
                <a:schemeClr val="accent1"/>
              </a:solidFill>
            </a:endParaRPr>
          </a:p>
        </p:txBody>
      </p:sp>
      <p:grpSp>
        <p:nvGrpSpPr>
          <p:cNvPr id="29" name="Group 28">
            <a:extLst>
              <a:ext uri="{FF2B5EF4-FFF2-40B4-BE49-F238E27FC236}">
                <a16:creationId xmlns:a16="http://schemas.microsoft.com/office/drawing/2014/main" id="{3E13CB26-3BD8-4E36-A029-5C0249E45E0F}"/>
              </a:ext>
            </a:extLst>
          </p:cNvPr>
          <p:cNvGrpSpPr/>
          <p:nvPr/>
        </p:nvGrpSpPr>
        <p:grpSpPr>
          <a:xfrm>
            <a:off x="7690668" y="3185161"/>
            <a:ext cx="1535064" cy="1535064"/>
            <a:chOff x="7421880" y="3149006"/>
            <a:chExt cx="1767840" cy="1767841"/>
          </a:xfrm>
          <a:solidFill>
            <a:schemeClr val="accent3"/>
          </a:solidFill>
        </p:grpSpPr>
        <p:sp>
          <p:nvSpPr>
            <p:cNvPr id="9" name="Freeform: Shape 8">
              <a:extLst>
                <a:ext uri="{FF2B5EF4-FFF2-40B4-BE49-F238E27FC236}">
                  <a16:creationId xmlns:a16="http://schemas.microsoft.com/office/drawing/2014/main" id="{8B209DFD-3713-4ADC-B0B9-D1F443335EA8}"/>
                </a:ext>
              </a:extLst>
            </p:cNvPr>
            <p:cNvSpPr/>
            <p:nvPr/>
          </p:nvSpPr>
          <p:spPr>
            <a:xfrm>
              <a:off x="8222933" y="4364396"/>
              <a:ext cx="165735" cy="55245"/>
            </a:xfrm>
            <a:custGeom>
              <a:avLst/>
              <a:gdLst>
                <a:gd name="connsiteX0" fmla="*/ 0 w 165735"/>
                <a:gd name="connsiteY0" fmla="*/ 0 h 55245"/>
                <a:gd name="connsiteX1" fmla="*/ 165735 w 165735"/>
                <a:gd name="connsiteY1" fmla="*/ 0 h 55245"/>
                <a:gd name="connsiteX2" fmla="*/ 165735 w 165735"/>
                <a:gd name="connsiteY2" fmla="*/ 55245 h 55245"/>
                <a:gd name="connsiteX3" fmla="*/ 0 w 16573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165735" h="55245">
                  <a:moveTo>
                    <a:pt x="0" y="0"/>
                  </a:moveTo>
                  <a:lnTo>
                    <a:pt x="165735" y="0"/>
                  </a:lnTo>
                  <a:lnTo>
                    <a:pt x="165735" y="55245"/>
                  </a:lnTo>
                  <a:lnTo>
                    <a:pt x="0" y="55245"/>
                  </a:lnTo>
                  <a:close/>
                </a:path>
              </a:pathLst>
            </a:custGeom>
            <a:grpFill/>
            <a:ln w="27533" cap="flat">
              <a:noFill/>
              <a:prstDash val="solid"/>
              <a:miter/>
            </a:ln>
          </p:spPr>
          <p:txBody>
            <a:bodyPr rtlCol="0" anchor="ctr"/>
            <a:lstStyle/>
            <a:p>
              <a:endParaRPr lang="uk-UA"/>
            </a:p>
          </p:txBody>
        </p:sp>
        <p:sp>
          <p:nvSpPr>
            <p:cNvPr id="10" name="Freeform: Shape 9">
              <a:extLst>
                <a:ext uri="{FF2B5EF4-FFF2-40B4-BE49-F238E27FC236}">
                  <a16:creationId xmlns:a16="http://schemas.microsoft.com/office/drawing/2014/main" id="{89CB6067-C40B-4C8B-AC6A-C76430CE3D4D}"/>
                </a:ext>
              </a:extLst>
            </p:cNvPr>
            <p:cNvSpPr/>
            <p:nvPr/>
          </p:nvSpPr>
          <p:spPr>
            <a:xfrm>
              <a:off x="7974330" y="4060549"/>
              <a:ext cx="276225" cy="82868"/>
            </a:xfrm>
            <a:custGeom>
              <a:avLst/>
              <a:gdLst>
                <a:gd name="connsiteX0" fmla="*/ 276225 w 276225"/>
                <a:gd name="connsiteY0" fmla="*/ 0 h 82867"/>
                <a:gd name="connsiteX1" fmla="*/ 220980 w 276225"/>
                <a:gd name="connsiteY1" fmla="*/ 0 h 82867"/>
                <a:gd name="connsiteX2" fmla="*/ 138113 w 276225"/>
                <a:gd name="connsiteY2" fmla="*/ 27623 h 82867"/>
                <a:gd name="connsiteX3" fmla="*/ 55245 w 276225"/>
                <a:gd name="connsiteY3" fmla="*/ 0 h 82867"/>
                <a:gd name="connsiteX4" fmla="*/ 0 w 276225"/>
                <a:gd name="connsiteY4" fmla="*/ 0 h 82867"/>
                <a:gd name="connsiteX5" fmla="*/ 138113 w 276225"/>
                <a:gd name="connsiteY5" fmla="*/ 82868 h 82867"/>
                <a:gd name="connsiteX6" fmla="*/ 276225 w 276225"/>
                <a:gd name="connsiteY6" fmla="*/ 0 h 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82867">
                  <a:moveTo>
                    <a:pt x="276225" y="0"/>
                  </a:moveTo>
                  <a:lnTo>
                    <a:pt x="220980" y="0"/>
                  </a:lnTo>
                  <a:cubicBezTo>
                    <a:pt x="220980" y="6878"/>
                    <a:pt x="191590" y="27623"/>
                    <a:pt x="138113" y="27623"/>
                  </a:cubicBezTo>
                  <a:cubicBezTo>
                    <a:pt x="84635" y="27623"/>
                    <a:pt x="55245" y="6878"/>
                    <a:pt x="55245" y="0"/>
                  </a:cubicBezTo>
                  <a:lnTo>
                    <a:pt x="0" y="0"/>
                  </a:lnTo>
                  <a:cubicBezTo>
                    <a:pt x="0" y="47234"/>
                    <a:pt x="59361" y="82868"/>
                    <a:pt x="138113" y="82868"/>
                  </a:cubicBezTo>
                  <a:cubicBezTo>
                    <a:pt x="216864" y="82868"/>
                    <a:pt x="276225" y="47234"/>
                    <a:pt x="276225" y="0"/>
                  </a:cubicBezTo>
                  <a:close/>
                </a:path>
              </a:pathLst>
            </a:custGeom>
            <a:grpFill/>
            <a:ln w="27533" cap="flat">
              <a:noFill/>
              <a:prstDash val="solid"/>
              <a:miter/>
            </a:ln>
          </p:spPr>
          <p:txBody>
            <a:bodyPr rtlCol="0" anchor="ctr"/>
            <a:lstStyle/>
            <a:p>
              <a:endParaRPr lang="uk-UA"/>
            </a:p>
          </p:txBody>
        </p:sp>
        <p:sp>
          <p:nvSpPr>
            <p:cNvPr id="11" name="Freeform: Shape 10">
              <a:extLst>
                <a:ext uri="{FF2B5EF4-FFF2-40B4-BE49-F238E27FC236}">
                  <a16:creationId xmlns:a16="http://schemas.microsoft.com/office/drawing/2014/main" id="{4397C432-C542-436E-99B0-0A8B2CD6C618}"/>
                </a:ext>
              </a:extLst>
            </p:cNvPr>
            <p:cNvSpPr/>
            <p:nvPr/>
          </p:nvSpPr>
          <p:spPr>
            <a:xfrm>
              <a:off x="8361045" y="4060549"/>
              <a:ext cx="276225" cy="82868"/>
            </a:xfrm>
            <a:custGeom>
              <a:avLst/>
              <a:gdLst>
                <a:gd name="connsiteX0" fmla="*/ 138113 w 276225"/>
                <a:gd name="connsiteY0" fmla="*/ 27623 h 82867"/>
                <a:gd name="connsiteX1" fmla="*/ 55245 w 276225"/>
                <a:gd name="connsiteY1" fmla="*/ 0 h 82867"/>
                <a:gd name="connsiteX2" fmla="*/ 0 w 276225"/>
                <a:gd name="connsiteY2" fmla="*/ 0 h 82867"/>
                <a:gd name="connsiteX3" fmla="*/ 138113 w 276225"/>
                <a:gd name="connsiteY3" fmla="*/ 82868 h 82867"/>
                <a:gd name="connsiteX4" fmla="*/ 276225 w 276225"/>
                <a:gd name="connsiteY4" fmla="*/ 0 h 82867"/>
                <a:gd name="connsiteX5" fmla="*/ 220980 w 276225"/>
                <a:gd name="connsiteY5" fmla="*/ 0 h 82867"/>
                <a:gd name="connsiteX6" fmla="*/ 138113 w 276225"/>
                <a:gd name="connsiteY6" fmla="*/ 27623 h 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82867">
                  <a:moveTo>
                    <a:pt x="138113" y="27623"/>
                  </a:moveTo>
                  <a:cubicBezTo>
                    <a:pt x="84635" y="27623"/>
                    <a:pt x="55245" y="6878"/>
                    <a:pt x="55245" y="0"/>
                  </a:cubicBezTo>
                  <a:lnTo>
                    <a:pt x="0" y="0"/>
                  </a:lnTo>
                  <a:cubicBezTo>
                    <a:pt x="0" y="47234"/>
                    <a:pt x="59361" y="82868"/>
                    <a:pt x="138113" y="82868"/>
                  </a:cubicBezTo>
                  <a:cubicBezTo>
                    <a:pt x="216864" y="82868"/>
                    <a:pt x="276225" y="47234"/>
                    <a:pt x="276225" y="0"/>
                  </a:cubicBezTo>
                  <a:lnTo>
                    <a:pt x="220980" y="0"/>
                  </a:lnTo>
                  <a:cubicBezTo>
                    <a:pt x="220980" y="6878"/>
                    <a:pt x="191590" y="27623"/>
                    <a:pt x="138113" y="27623"/>
                  </a:cubicBezTo>
                  <a:close/>
                </a:path>
              </a:pathLst>
            </a:custGeom>
            <a:grpFill/>
            <a:ln w="27533" cap="flat">
              <a:noFill/>
              <a:prstDash val="solid"/>
              <a:miter/>
            </a:ln>
          </p:spPr>
          <p:txBody>
            <a:bodyPr rtlCol="0" anchor="ctr"/>
            <a:lstStyle/>
            <a:p>
              <a:endParaRPr lang="uk-UA"/>
            </a:p>
          </p:txBody>
        </p:sp>
        <p:sp>
          <p:nvSpPr>
            <p:cNvPr id="12" name="Freeform: Shape 11">
              <a:extLst>
                <a:ext uri="{FF2B5EF4-FFF2-40B4-BE49-F238E27FC236}">
                  <a16:creationId xmlns:a16="http://schemas.microsoft.com/office/drawing/2014/main" id="{20698C7E-B1E0-44F7-B2FE-7791B85E90C7}"/>
                </a:ext>
              </a:extLst>
            </p:cNvPr>
            <p:cNvSpPr/>
            <p:nvPr/>
          </p:nvSpPr>
          <p:spPr>
            <a:xfrm>
              <a:off x="7421880" y="3729079"/>
              <a:ext cx="82868" cy="55245"/>
            </a:xfrm>
            <a:custGeom>
              <a:avLst/>
              <a:gdLst>
                <a:gd name="connsiteX0" fmla="*/ 0 w 82867"/>
                <a:gd name="connsiteY0" fmla="*/ 0 h 55245"/>
                <a:gd name="connsiteX1" fmla="*/ 82868 w 82867"/>
                <a:gd name="connsiteY1" fmla="*/ 0 h 55245"/>
                <a:gd name="connsiteX2" fmla="*/ 82868 w 82867"/>
                <a:gd name="connsiteY2" fmla="*/ 55245 h 55245"/>
                <a:gd name="connsiteX3" fmla="*/ 0 w 82867"/>
                <a:gd name="connsiteY3" fmla="*/ 55245 h 55245"/>
              </a:gdLst>
              <a:ahLst/>
              <a:cxnLst>
                <a:cxn ang="0">
                  <a:pos x="connsiteX0" y="connsiteY0"/>
                </a:cxn>
                <a:cxn ang="0">
                  <a:pos x="connsiteX1" y="connsiteY1"/>
                </a:cxn>
                <a:cxn ang="0">
                  <a:pos x="connsiteX2" y="connsiteY2"/>
                </a:cxn>
                <a:cxn ang="0">
                  <a:pos x="connsiteX3" y="connsiteY3"/>
                </a:cxn>
              </a:cxnLst>
              <a:rect l="l" t="t" r="r" b="b"/>
              <a:pathLst>
                <a:path w="82867" h="55245">
                  <a:moveTo>
                    <a:pt x="0" y="0"/>
                  </a:moveTo>
                  <a:lnTo>
                    <a:pt x="82868" y="0"/>
                  </a:lnTo>
                  <a:lnTo>
                    <a:pt x="82868" y="55245"/>
                  </a:lnTo>
                  <a:lnTo>
                    <a:pt x="0" y="55245"/>
                  </a:lnTo>
                  <a:close/>
                </a:path>
              </a:pathLst>
            </a:custGeom>
            <a:grpFill/>
            <a:ln w="27533" cap="flat">
              <a:noFill/>
              <a:prstDash val="solid"/>
              <a:miter/>
            </a:ln>
          </p:spPr>
          <p:txBody>
            <a:bodyPr rtlCol="0" anchor="ctr"/>
            <a:lstStyle/>
            <a:p>
              <a:endParaRPr lang="uk-UA"/>
            </a:p>
          </p:txBody>
        </p:sp>
        <p:sp>
          <p:nvSpPr>
            <p:cNvPr id="13" name="Freeform: Shape 12">
              <a:extLst>
                <a:ext uri="{FF2B5EF4-FFF2-40B4-BE49-F238E27FC236}">
                  <a16:creationId xmlns:a16="http://schemas.microsoft.com/office/drawing/2014/main" id="{BED914C6-4BA5-49D8-B654-33B149BBFA92}"/>
                </a:ext>
              </a:extLst>
            </p:cNvPr>
            <p:cNvSpPr/>
            <p:nvPr/>
          </p:nvSpPr>
          <p:spPr>
            <a:xfrm>
              <a:off x="7532370" y="3618589"/>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14" name="Freeform: Shape 13">
              <a:extLst>
                <a:ext uri="{FF2B5EF4-FFF2-40B4-BE49-F238E27FC236}">
                  <a16:creationId xmlns:a16="http://schemas.microsoft.com/office/drawing/2014/main" id="{14700AFE-9B7B-4903-8B14-40247E8F2871}"/>
                </a:ext>
              </a:extLst>
            </p:cNvPr>
            <p:cNvSpPr/>
            <p:nvPr/>
          </p:nvSpPr>
          <p:spPr>
            <a:xfrm>
              <a:off x="7421880" y="3618589"/>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15" name="Freeform: Shape 14">
              <a:extLst>
                <a:ext uri="{FF2B5EF4-FFF2-40B4-BE49-F238E27FC236}">
                  <a16:creationId xmlns:a16="http://schemas.microsoft.com/office/drawing/2014/main" id="{333BAE11-5DC4-4D6E-9A3B-EDDF6B75757F}"/>
                </a:ext>
              </a:extLst>
            </p:cNvPr>
            <p:cNvSpPr/>
            <p:nvPr/>
          </p:nvSpPr>
          <p:spPr>
            <a:xfrm>
              <a:off x="9023985" y="3646211"/>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16" name="Freeform: Shape 15">
              <a:extLst>
                <a:ext uri="{FF2B5EF4-FFF2-40B4-BE49-F238E27FC236}">
                  <a16:creationId xmlns:a16="http://schemas.microsoft.com/office/drawing/2014/main" id="{7C91974E-A212-4327-A0B1-C504F8AFED57}"/>
                </a:ext>
              </a:extLst>
            </p:cNvPr>
            <p:cNvSpPr/>
            <p:nvPr/>
          </p:nvSpPr>
          <p:spPr>
            <a:xfrm>
              <a:off x="9134475" y="3646211"/>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17" name="Freeform: Shape 16">
              <a:extLst>
                <a:ext uri="{FF2B5EF4-FFF2-40B4-BE49-F238E27FC236}">
                  <a16:creationId xmlns:a16="http://schemas.microsoft.com/office/drawing/2014/main" id="{798AF5C5-7FA6-47BB-87A8-1D4765A4518F}"/>
                </a:ext>
              </a:extLst>
            </p:cNvPr>
            <p:cNvSpPr/>
            <p:nvPr/>
          </p:nvSpPr>
          <p:spPr>
            <a:xfrm>
              <a:off x="8858250" y="325949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18" name="Freeform: Shape 17">
              <a:extLst>
                <a:ext uri="{FF2B5EF4-FFF2-40B4-BE49-F238E27FC236}">
                  <a16:creationId xmlns:a16="http://schemas.microsoft.com/office/drawing/2014/main" id="{265D703E-95E2-4E62-99A9-63D370F0A8AA}"/>
                </a:ext>
              </a:extLst>
            </p:cNvPr>
            <p:cNvSpPr/>
            <p:nvPr/>
          </p:nvSpPr>
          <p:spPr>
            <a:xfrm>
              <a:off x="8968740" y="325949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19" name="Freeform: Shape 18">
              <a:extLst>
                <a:ext uri="{FF2B5EF4-FFF2-40B4-BE49-F238E27FC236}">
                  <a16:creationId xmlns:a16="http://schemas.microsoft.com/office/drawing/2014/main" id="{C2B8B2FF-E875-4256-BCFE-E9F7C84A0E3B}"/>
                </a:ext>
              </a:extLst>
            </p:cNvPr>
            <p:cNvSpPr/>
            <p:nvPr/>
          </p:nvSpPr>
          <p:spPr>
            <a:xfrm>
              <a:off x="9079230" y="325949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0" name="Freeform: Shape 19">
              <a:extLst>
                <a:ext uri="{FF2B5EF4-FFF2-40B4-BE49-F238E27FC236}">
                  <a16:creationId xmlns:a16="http://schemas.microsoft.com/office/drawing/2014/main" id="{30468BCC-1358-413C-9122-13551B68CC25}"/>
                </a:ext>
              </a:extLst>
            </p:cNvPr>
            <p:cNvSpPr/>
            <p:nvPr/>
          </p:nvSpPr>
          <p:spPr>
            <a:xfrm>
              <a:off x="7532370" y="314900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1" name="Freeform: Shape 20">
              <a:extLst>
                <a:ext uri="{FF2B5EF4-FFF2-40B4-BE49-F238E27FC236}">
                  <a16:creationId xmlns:a16="http://schemas.microsoft.com/office/drawing/2014/main" id="{4AA57A2F-4310-4B9E-84BD-02A86B0398FC}"/>
                </a:ext>
              </a:extLst>
            </p:cNvPr>
            <p:cNvSpPr/>
            <p:nvPr/>
          </p:nvSpPr>
          <p:spPr>
            <a:xfrm>
              <a:off x="7642860" y="314900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2" name="Freeform: Shape 21">
              <a:extLst>
                <a:ext uri="{FF2B5EF4-FFF2-40B4-BE49-F238E27FC236}">
                  <a16:creationId xmlns:a16="http://schemas.microsoft.com/office/drawing/2014/main" id="{D236B030-4E81-4119-BF2E-0C9A6E6A4F04}"/>
                </a:ext>
              </a:extLst>
            </p:cNvPr>
            <p:cNvSpPr/>
            <p:nvPr/>
          </p:nvSpPr>
          <p:spPr>
            <a:xfrm>
              <a:off x="7753350" y="314900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3" name="Freeform: Shape 22">
              <a:extLst>
                <a:ext uri="{FF2B5EF4-FFF2-40B4-BE49-F238E27FC236}">
                  <a16:creationId xmlns:a16="http://schemas.microsoft.com/office/drawing/2014/main" id="{3F3C303B-63F6-4ACF-A83D-01F88A74C00A}"/>
                </a:ext>
              </a:extLst>
            </p:cNvPr>
            <p:cNvSpPr/>
            <p:nvPr/>
          </p:nvSpPr>
          <p:spPr>
            <a:xfrm>
              <a:off x="8278178" y="3287119"/>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4" name="Freeform: Shape 23">
              <a:extLst>
                <a:ext uri="{FF2B5EF4-FFF2-40B4-BE49-F238E27FC236}">
                  <a16:creationId xmlns:a16="http://schemas.microsoft.com/office/drawing/2014/main" id="{6D368BB8-606A-45CF-BB5D-B808E04B76BA}"/>
                </a:ext>
              </a:extLst>
            </p:cNvPr>
            <p:cNvSpPr/>
            <p:nvPr/>
          </p:nvSpPr>
          <p:spPr>
            <a:xfrm>
              <a:off x="8388668" y="3287119"/>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5" name="Freeform: Shape 24">
              <a:extLst>
                <a:ext uri="{FF2B5EF4-FFF2-40B4-BE49-F238E27FC236}">
                  <a16:creationId xmlns:a16="http://schemas.microsoft.com/office/drawing/2014/main" id="{5C4DA02A-C36F-4BFB-9B2A-7BFB0E65916C}"/>
                </a:ext>
              </a:extLst>
            </p:cNvPr>
            <p:cNvSpPr/>
            <p:nvPr/>
          </p:nvSpPr>
          <p:spPr>
            <a:xfrm>
              <a:off x="8140065" y="359096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6" name="Freeform: Shape 25">
              <a:extLst>
                <a:ext uri="{FF2B5EF4-FFF2-40B4-BE49-F238E27FC236}">
                  <a16:creationId xmlns:a16="http://schemas.microsoft.com/office/drawing/2014/main" id="{C0DCEB63-C2C6-4C99-9D06-656A45ECE06F}"/>
                </a:ext>
              </a:extLst>
            </p:cNvPr>
            <p:cNvSpPr/>
            <p:nvPr/>
          </p:nvSpPr>
          <p:spPr>
            <a:xfrm>
              <a:off x="8250555" y="359096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7" name="Freeform: Shape 26">
              <a:extLst>
                <a:ext uri="{FF2B5EF4-FFF2-40B4-BE49-F238E27FC236}">
                  <a16:creationId xmlns:a16="http://schemas.microsoft.com/office/drawing/2014/main" id="{8EF6E63A-4FFE-49F0-9482-7F407F36035D}"/>
                </a:ext>
              </a:extLst>
            </p:cNvPr>
            <p:cNvSpPr/>
            <p:nvPr/>
          </p:nvSpPr>
          <p:spPr>
            <a:xfrm>
              <a:off x="8499158" y="3287119"/>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8" name="Freeform: Shape 27">
              <a:extLst>
                <a:ext uri="{FF2B5EF4-FFF2-40B4-BE49-F238E27FC236}">
                  <a16:creationId xmlns:a16="http://schemas.microsoft.com/office/drawing/2014/main" id="{F9D82D12-D78B-43F3-B360-E1AC7AC98548}"/>
                </a:ext>
              </a:extLst>
            </p:cNvPr>
            <p:cNvSpPr/>
            <p:nvPr/>
          </p:nvSpPr>
          <p:spPr>
            <a:xfrm>
              <a:off x="7421880" y="3397609"/>
              <a:ext cx="1767840" cy="1519238"/>
            </a:xfrm>
            <a:custGeom>
              <a:avLst/>
              <a:gdLst>
                <a:gd name="connsiteX0" fmla="*/ 1307787 w 1767840"/>
                <a:gd name="connsiteY0" fmla="*/ 303848 h 1519237"/>
                <a:gd name="connsiteX1" fmla="*/ 1546860 w 1767840"/>
                <a:gd name="connsiteY1" fmla="*/ 303848 h 1519237"/>
                <a:gd name="connsiteX2" fmla="*/ 1546860 w 1767840"/>
                <a:gd name="connsiteY2" fmla="*/ 248603 h 1519237"/>
                <a:gd name="connsiteX3" fmla="*/ 1285441 w 1767840"/>
                <a:gd name="connsiteY3" fmla="*/ 248603 h 1519237"/>
                <a:gd name="connsiteX4" fmla="*/ 1209617 w 1767840"/>
                <a:gd name="connsiteY4" fmla="*/ 139521 h 1519237"/>
                <a:gd name="connsiteX5" fmla="*/ 886323 w 1767840"/>
                <a:gd name="connsiteY5" fmla="*/ 0 h 1519237"/>
                <a:gd name="connsiteX6" fmla="*/ 593276 w 1767840"/>
                <a:gd name="connsiteY6" fmla="*/ 110490 h 1519237"/>
                <a:gd name="connsiteX7" fmla="*/ 138113 w 1767840"/>
                <a:gd name="connsiteY7" fmla="*/ 110490 h 1519237"/>
                <a:gd name="connsiteX8" fmla="*/ 138113 w 1767840"/>
                <a:gd name="connsiteY8" fmla="*/ 165735 h 1519237"/>
                <a:gd name="connsiteX9" fmla="*/ 540683 w 1767840"/>
                <a:gd name="connsiteY9" fmla="*/ 165735 h 1519237"/>
                <a:gd name="connsiteX10" fmla="*/ 456407 w 1767840"/>
                <a:gd name="connsiteY10" fmla="*/ 331470 h 1519237"/>
                <a:gd name="connsiteX11" fmla="*/ 138113 w 1767840"/>
                <a:gd name="connsiteY11" fmla="*/ 331470 h 1519237"/>
                <a:gd name="connsiteX12" fmla="*/ 138113 w 1767840"/>
                <a:gd name="connsiteY12" fmla="*/ 386715 h 1519237"/>
                <a:gd name="connsiteX13" fmla="*/ 445855 w 1767840"/>
                <a:gd name="connsiteY13" fmla="*/ 386715 h 1519237"/>
                <a:gd name="connsiteX14" fmla="*/ 442733 w 1767840"/>
                <a:gd name="connsiteY14" fmla="*/ 470439 h 1519237"/>
                <a:gd name="connsiteX15" fmla="*/ 447926 w 1767840"/>
                <a:gd name="connsiteY15" fmla="*/ 558499 h 1519237"/>
                <a:gd name="connsiteX16" fmla="*/ 663824 w 1767840"/>
                <a:gd name="connsiteY16" fmla="*/ 1132550 h 1519237"/>
                <a:gd name="connsiteX17" fmla="*/ 662940 w 1767840"/>
                <a:gd name="connsiteY17" fmla="*/ 1132550 h 1519237"/>
                <a:gd name="connsiteX18" fmla="*/ 524828 w 1767840"/>
                <a:gd name="connsiteY18" fmla="*/ 1270663 h 1519237"/>
                <a:gd name="connsiteX19" fmla="*/ 289622 w 1767840"/>
                <a:gd name="connsiteY19" fmla="*/ 1270663 h 1519237"/>
                <a:gd name="connsiteX20" fmla="*/ 152891 w 1767840"/>
                <a:gd name="connsiteY20" fmla="*/ 1327289 h 1519237"/>
                <a:gd name="connsiteX21" fmla="*/ 8066 w 1767840"/>
                <a:gd name="connsiteY21" fmla="*/ 1472114 h 1519237"/>
                <a:gd name="connsiteX22" fmla="*/ 0 w 1767840"/>
                <a:gd name="connsiteY22" fmla="*/ 1491615 h 1519237"/>
                <a:gd name="connsiteX23" fmla="*/ 0 w 1767840"/>
                <a:gd name="connsiteY23" fmla="*/ 1519238 h 1519237"/>
                <a:gd name="connsiteX24" fmla="*/ 55245 w 1767840"/>
                <a:gd name="connsiteY24" fmla="*/ 1519238 h 1519237"/>
                <a:gd name="connsiteX25" fmla="*/ 55245 w 1767840"/>
                <a:gd name="connsiteY25" fmla="*/ 1503051 h 1519237"/>
                <a:gd name="connsiteX26" fmla="*/ 191976 w 1767840"/>
                <a:gd name="connsiteY26" fmla="*/ 1366319 h 1519237"/>
                <a:gd name="connsiteX27" fmla="*/ 289622 w 1767840"/>
                <a:gd name="connsiteY27" fmla="*/ 1325880 h 1519237"/>
                <a:gd name="connsiteX28" fmla="*/ 524828 w 1767840"/>
                <a:gd name="connsiteY28" fmla="*/ 1325880 h 1519237"/>
                <a:gd name="connsiteX29" fmla="*/ 709981 w 1767840"/>
                <a:gd name="connsiteY29" fmla="*/ 1187961 h 1519237"/>
                <a:gd name="connsiteX30" fmla="*/ 784866 w 1767840"/>
                <a:gd name="connsiteY30" fmla="*/ 1263426 h 1519237"/>
                <a:gd name="connsiteX31" fmla="*/ 803456 w 1767840"/>
                <a:gd name="connsiteY31" fmla="*/ 1270607 h 1519237"/>
                <a:gd name="connsiteX32" fmla="*/ 969191 w 1767840"/>
                <a:gd name="connsiteY32" fmla="*/ 1270607 h 1519237"/>
                <a:gd name="connsiteX33" fmla="*/ 987781 w 1767840"/>
                <a:gd name="connsiteY33" fmla="*/ 1263426 h 1519237"/>
                <a:gd name="connsiteX34" fmla="*/ 1059130 w 1767840"/>
                <a:gd name="connsiteY34" fmla="*/ 1192021 h 1519237"/>
                <a:gd name="connsiteX35" fmla="*/ 1243013 w 1767840"/>
                <a:gd name="connsiteY35" fmla="*/ 1325880 h 1519237"/>
                <a:gd name="connsiteX36" fmla="*/ 1478218 w 1767840"/>
                <a:gd name="connsiteY36" fmla="*/ 1325880 h 1519237"/>
                <a:gd name="connsiteX37" fmla="*/ 1575891 w 1767840"/>
                <a:gd name="connsiteY37" fmla="*/ 1366319 h 1519237"/>
                <a:gd name="connsiteX38" fmla="*/ 1712623 w 1767840"/>
                <a:gd name="connsiteY38" fmla="*/ 1503051 h 1519237"/>
                <a:gd name="connsiteX39" fmla="*/ 1712623 w 1767840"/>
                <a:gd name="connsiteY39" fmla="*/ 1519238 h 1519237"/>
                <a:gd name="connsiteX40" fmla="*/ 1767868 w 1767840"/>
                <a:gd name="connsiteY40" fmla="*/ 1519238 h 1519237"/>
                <a:gd name="connsiteX41" fmla="*/ 1767868 w 1767840"/>
                <a:gd name="connsiteY41" fmla="*/ 1491615 h 1519237"/>
                <a:gd name="connsiteX42" fmla="*/ 1759774 w 1767840"/>
                <a:gd name="connsiteY42" fmla="*/ 1472086 h 1519237"/>
                <a:gd name="connsiteX43" fmla="*/ 1614950 w 1767840"/>
                <a:gd name="connsiteY43" fmla="*/ 1327261 h 1519237"/>
                <a:gd name="connsiteX44" fmla="*/ 1478218 w 1767840"/>
                <a:gd name="connsiteY44" fmla="*/ 1270635 h 1519237"/>
                <a:gd name="connsiteX45" fmla="*/ 1243013 w 1767840"/>
                <a:gd name="connsiteY45" fmla="*/ 1270635 h 1519237"/>
                <a:gd name="connsiteX46" fmla="*/ 1105342 w 1767840"/>
                <a:gd name="connsiteY46" fmla="*/ 1136970 h 1519237"/>
                <a:gd name="connsiteX47" fmla="*/ 1324720 w 1767840"/>
                <a:gd name="connsiteY47" fmla="*/ 558472 h 1519237"/>
                <a:gd name="connsiteX48" fmla="*/ 1326709 w 1767840"/>
                <a:gd name="connsiteY48" fmla="*/ 524828 h 1519237"/>
                <a:gd name="connsiteX49" fmla="*/ 1767840 w 1767840"/>
                <a:gd name="connsiteY49" fmla="*/ 524828 h 1519237"/>
                <a:gd name="connsiteX50" fmla="*/ 1767840 w 1767840"/>
                <a:gd name="connsiteY50" fmla="*/ 469583 h 1519237"/>
                <a:gd name="connsiteX51" fmla="*/ 1329913 w 1767840"/>
                <a:gd name="connsiteY51" fmla="*/ 469583 h 1519237"/>
                <a:gd name="connsiteX52" fmla="*/ 1307787 w 1767840"/>
                <a:gd name="connsiteY52" fmla="*/ 303848 h 1519237"/>
                <a:gd name="connsiteX53" fmla="*/ 1269585 w 1767840"/>
                <a:gd name="connsiteY53" fmla="*/ 555240 h 1519237"/>
                <a:gd name="connsiteX54" fmla="*/ 958418 w 1767840"/>
                <a:gd name="connsiteY54" fmla="*/ 1215390 h 1519237"/>
                <a:gd name="connsiteX55" fmla="*/ 814201 w 1767840"/>
                <a:gd name="connsiteY55" fmla="*/ 1215390 h 1519237"/>
                <a:gd name="connsiteX56" fmla="*/ 503033 w 1767840"/>
                <a:gd name="connsiteY56" fmla="*/ 555240 h 1519237"/>
                <a:gd name="connsiteX57" fmla="*/ 497840 w 1767840"/>
                <a:gd name="connsiteY57" fmla="*/ 467179 h 1519237"/>
                <a:gd name="connsiteX58" fmla="*/ 501348 w 1767840"/>
                <a:gd name="connsiteY58" fmla="*/ 386715 h 1519237"/>
                <a:gd name="connsiteX59" fmla="*/ 651504 w 1767840"/>
                <a:gd name="connsiteY59" fmla="*/ 386715 h 1519237"/>
                <a:gd name="connsiteX60" fmla="*/ 615788 w 1767840"/>
                <a:gd name="connsiteY60" fmla="*/ 422431 h 1519237"/>
                <a:gd name="connsiteX61" fmla="*/ 654847 w 1767840"/>
                <a:gd name="connsiteY61" fmla="*/ 461489 h 1519237"/>
                <a:gd name="connsiteX62" fmla="*/ 757243 w 1767840"/>
                <a:gd name="connsiteY62" fmla="*/ 359093 h 1519237"/>
                <a:gd name="connsiteX63" fmla="*/ 654847 w 1767840"/>
                <a:gd name="connsiteY63" fmla="*/ 256696 h 1519237"/>
                <a:gd name="connsiteX64" fmla="*/ 615788 w 1767840"/>
                <a:gd name="connsiteY64" fmla="*/ 295754 h 1519237"/>
                <a:gd name="connsiteX65" fmla="*/ 651504 w 1767840"/>
                <a:gd name="connsiteY65" fmla="*/ 331470 h 1519237"/>
                <a:gd name="connsiteX66" fmla="*/ 514138 w 1767840"/>
                <a:gd name="connsiteY66" fmla="*/ 331470 h 1519237"/>
                <a:gd name="connsiteX67" fmla="*/ 603220 w 1767840"/>
                <a:gd name="connsiteY67" fmla="*/ 177419 h 1519237"/>
                <a:gd name="connsiteX68" fmla="*/ 886323 w 1767840"/>
                <a:gd name="connsiteY68" fmla="*/ 55245 h 1519237"/>
                <a:gd name="connsiteX69" fmla="*/ 1169426 w 1767840"/>
                <a:gd name="connsiteY69" fmla="*/ 177419 h 1519237"/>
                <a:gd name="connsiteX70" fmla="*/ 1222461 w 1767840"/>
                <a:gd name="connsiteY70" fmla="*/ 248603 h 1519237"/>
                <a:gd name="connsiteX71" fmla="*/ 1033496 w 1767840"/>
                <a:gd name="connsiteY71" fmla="*/ 248603 h 1519237"/>
                <a:gd name="connsiteX72" fmla="*/ 1069212 w 1767840"/>
                <a:gd name="connsiteY72" fmla="*/ 212887 h 1519237"/>
                <a:gd name="connsiteX73" fmla="*/ 1030154 w 1767840"/>
                <a:gd name="connsiteY73" fmla="*/ 173828 h 1519237"/>
                <a:gd name="connsiteX74" fmla="*/ 927729 w 1767840"/>
                <a:gd name="connsiteY74" fmla="*/ 276225 h 1519237"/>
                <a:gd name="connsiteX75" fmla="*/ 1030126 w 1767840"/>
                <a:gd name="connsiteY75" fmla="*/ 378622 h 1519237"/>
                <a:gd name="connsiteX76" fmla="*/ 1069184 w 1767840"/>
                <a:gd name="connsiteY76" fmla="*/ 339563 h 1519237"/>
                <a:gd name="connsiteX77" fmla="*/ 1033468 w 1767840"/>
                <a:gd name="connsiteY77" fmla="*/ 303848 h 1519237"/>
                <a:gd name="connsiteX78" fmla="*/ 1249172 w 1767840"/>
                <a:gd name="connsiteY78" fmla="*/ 303848 h 1519237"/>
                <a:gd name="connsiteX79" fmla="*/ 1274751 w 1767840"/>
                <a:gd name="connsiteY79" fmla="*/ 467207 h 1519237"/>
                <a:gd name="connsiteX80" fmla="*/ 1274613 w 1767840"/>
                <a:gd name="connsiteY80" fmla="*/ 469583 h 1519237"/>
                <a:gd name="connsiteX81" fmla="*/ 1143958 w 1767840"/>
                <a:gd name="connsiteY81" fmla="*/ 469583 h 1519237"/>
                <a:gd name="connsiteX82" fmla="*/ 1179674 w 1767840"/>
                <a:gd name="connsiteY82" fmla="*/ 433867 h 1519237"/>
                <a:gd name="connsiteX83" fmla="*/ 1140616 w 1767840"/>
                <a:gd name="connsiteY83" fmla="*/ 394808 h 1519237"/>
                <a:gd name="connsiteX84" fmla="*/ 1038219 w 1767840"/>
                <a:gd name="connsiteY84" fmla="*/ 497205 h 1519237"/>
                <a:gd name="connsiteX85" fmla="*/ 1140616 w 1767840"/>
                <a:gd name="connsiteY85" fmla="*/ 599602 h 1519237"/>
                <a:gd name="connsiteX86" fmla="*/ 1179674 w 1767840"/>
                <a:gd name="connsiteY86" fmla="*/ 560543 h 1519237"/>
                <a:gd name="connsiteX87" fmla="*/ 1143958 w 1767840"/>
                <a:gd name="connsiteY87" fmla="*/ 524828 h 1519237"/>
                <a:gd name="connsiteX88" fmla="*/ 1271381 w 1767840"/>
                <a:gd name="connsiteY88" fmla="*/ 524828 h 1519237"/>
                <a:gd name="connsiteX89" fmla="*/ 1269585 w 1767840"/>
                <a:gd name="connsiteY89" fmla="*/ 555240 h 151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67840" h="1519237">
                  <a:moveTo>
                    <a:pt x="1307787" y="303848"/>
                  </a:moveTo>
                  <a:lnTo>
                    <a:pt x="1546860" y="303848"/>
                  </a:lnTo>
                  <a:lnTo>
                    <a:pt x="1546860" y="248603"/>
                  </a:lnTo>
                  <a:lnTo>
                    <a:pt x="1285441" y="248603"/>
                  </a:lnTo>
                  <a:cubicBezTo>
                    <a:pt x="1266050" y="209268"/>
                    <a:pt x="1240720" y="172503"/>
                    <a:pt x="1209617" y="139521"/>
                  </a:cubicBezTo>
                  <a:cubicBezTo>
                    <a:pt x="1124788" y="49555"/>
                    <a:pt x="1009961" y="0"/>
                    <a:pt x="886323" y="0"/>
                  </a:cubicBezTo>
                  <a:cubicBezTo>
                    <a:pt x="776772" y="0"/>
                    <a:pt x="674238" y="39058"/>
                    <a:pt x="593276" y="110490"/>
                  </a:cubicBezTo>
                  <a:lnTo>
                    <a:pt x="138113" y="110490"/>
                  </a:lnTo>
                  <a:lnTo>
                    <a:pt x="138113" y="165735"/>
                  </a:lnTo>
                  <a:lnTo>
                    <a:pt x="540683" y="165735"/>
                  </a:lnTo>
                  <a:cubicBezTo>
                    <a:pt x="500685" y="215152"/>
                    <a:pt x="472069" y="271281"/>
                    <a:pt x="456407" y="331470"/>
                  </a:cubicBezTo>
                  <a:lnTo>
                    <a:pt x="138113" y="331470"/>
                  </a:lnTo>
                  <a:lnTo>
                    <a:pt x="138113" y="386715"/>
                  </a:lnTo>
                  <a:lnTo>
                    <a:pt x="445855" y="386715"/>
                  </a:lnTo>
                  <a:cubicBezTo>
                    <a:pt x="442347" y="414144"/>
                    <a:pt x="441076" y="442098"/>
                    <a:pt x="442733" y="470439"/>
                  </a:cubicBezTo>
                  <a:lnTo>
                    <a:pt x="447926" y="558499"/>
                  </a:lnTo>
                  <a:cubicBezTo>
                    <a:pt x="460357" y="770060"/>
                    <a:pt x="535959" y="968555"/>
                    <a:pt x="663824" y="1132550"/>
                  </a:cubicBezTo>
                  <a:lnTo>
                    <a:pt x="662940" y="1132550"/>
                  </a:lnTo>
                  <a:cubicBezTo>
                    <a:pt x="662940" y="1208705"/>
                    <a:pt x="600983" y="1270663"/>
                    <a:pt x="524828" y="1270663"/>
                  </a:cubicBezTo>
                  <a:lnTo>
                    <a:pt x="289622" y="1270663"/>
                  </a:lnTo>
                  <a:cubicBezTo>
                    <a:pt x="237968" y="1270663"/>
                    <a:pt x="189407" y="1290772"/>
                    <a:pt x="152891" y="1327289"/>
                  </a:cubicBezTo>
                  <a:lnTo>
                    <a:pt x="8066" y="1472114"/>
                  </a:lnTo>
                  <a:cubicBezTo>
                    <a:pt x="2900" y="1477251"/>
                    <a:pt x="0" y="1484295"/>
                    <a:pt x="0" y="1491615"/>
                  </a:cubicBezTo>
                  <a:lnTo>
                    <a:pt x="0" y="1519238"/>
                  </a:lnTo>
                  <a:lnTo>
                    <a:pt x="55245" y="1519238"/>
                  </a:lnTo>
                  <a:lnTo>
                    <a:pt x="55245" y="1503051"/>
                  </a:lnTo>
                  <a:lnTo>
                    <a:pt x="191976" y="1366319"/>
                  </a:lnTo>
                  <a:cubicBezTo>
                    <a:pt x="218052" y="1340244"/>
                    <a:pt x="252746" y="1325880"/>
                    <a:pt x="289622" y="1325880"/>
                  </a:cubicBezTo>
                  <a:lnTo>
                    <a:pt x="524828" y="1325880"/>
                  </a:lnTo>
                  <a:cubicBezTo>
                    <a:pt x="612170" y="1325880"/>
                    <a:pt x="686088" y="1267624"/>
                    <a:pt x="709981" y="1187961"/>
                  </a:cubicBezTo>
                  <a:cubicBezTo>
                    <a:pt x="733543" y="1214202"/>
                    <a:pt x="758459" y="1239422"/>
                    <a:pt x="784866" y="1263426"/>
                  </a:cubicBezTo>
                  <a:cubicBezTo>
                    <a:pt x="789948" y="1268038"/>
                    <a:pt x="796578" y="1270607"/>
                    <a:pt x="803456" y="1270607"/>
                  </a:cubicBezTo>
                  <a:lnTo>
                    <a:pt x="969191" y="1270607"/>
                  </a:lnTo>
                  <a:cubicBezTo>
                    <a:pt x="976041" y="1270607"/>
                    <a:pt x="982698" y="1268038"/>
                    <a:pt x="987781" y="1263426"/>
                  </a:cubicBezTo>
                  <a:cubicBezTo>
                    <a:pt x="1012834" y="1240637"/>
                    <a:pt x="1036645" y="1216799"/>
                    <a:pt x="1059130" y="1192021"/>
                  </a:cubicBezTo>
                  <a:cubicBezTo>
                    <a:pt x="1084294" y="1269613"/>
                    <a:pt x="1157162" y="1325880"/>
                    <a:pt x="1243013" y="1325880"/>
                  </a:cubicBezTo>
                  <a:lnTo>
                    <a:pt x="1478218" y="1325880"/>
                  </a:lnTo>
                  <a:cubicBezTo>
                    <a:pt x="1515122" y="1325880"/>
                    <a:pt x="1549788" y="1340244"/>
                    <a:pt x="1575891" y="1366319"/>
                  </a:cubicBezTo>
                  <a:lnTo>
                    <a:pt x="1712623" y="1503051"/>
                  </a:lnTo>
                  <a:lnTo>
                    <a:pt x="1712623" y="1519238"/>
                  </a:lnTo>
                  <a:lnTo>
                    <a:pt x="1767868" y="1519238"/>
                  </a:lnTo>
                  <a:lnTo>
                    <a:pt x="1767868" y="1491615"/>
                  </a:lnTo>
                  <a:cubicBezTo>
                    <a:pt x="1767868" y="1484295"/>
                    <a:pt x="1764940" y="1477251"/>
                    <a:pt x="1759774" y="1472086"/>
                  </a:cubicBezTo>
                  <a:lnTo>
                    <a:pt x="1614950" y="1327261"/>
                  </a:lnTo>
                  <a:cubicBezTo>
                    <a:pt x="1578433" y="1290744"/>
                    <a:pt x="1529872" y="1270635"/>
                    <a:pt x="1478218" y="1270635"/>
                  </a:cubicBezTo>
                  <a:lnTo>
                    <a:pt x="1243013" y="1270635"/>
                  </a:lnTo>
                  <a:cubicBezTo>
                    <a:pt x="1168377" y="1270635"/>
                    <a:pt x="1107773" y="1211026"/>
                    <a:pt x="1105342" y="1136970"/>
                  </a:cubicBezTo>
                  <a:cubicBezTo>
                    <a:pt x="1235306" y="972119"/>
                    <a:pt x="1312152" y="771938"/>
                    <a:pt x="1324720" y="558472"/>
                  </a:cubicBezTo>
                  <a:lnTo>
                    <a:pt x="1326709" y="524828"/>
                  </a:lnTo>
                  <a:lnTo>
                    <a:pt x="1767840" y="524828"/>
                  </a:lnTo>
                  <a:lnTo>
                    <a:pt x="1767840" y="469583"/>
                  </a:lnTo>
                  <a:lnTo>
                    <a:pt x="1329913" y="469583"/>
                  </a:lnTo>
                  <a:cubicBezTo>
                    <a:pt x="1333172" y="412293"/>
                    <a:pt x="1325272" y="356413"/>
                    <a:pt x="1307787" y="303848"/>
                  </a:cubicBezTo>
                  <a:close/>
                  <a:moveTo>
                    <a:pt x="1269585" y="555240"/>
                  </a:moveTo>
                  <a:cubicBezTo>
                    <a:pt x="1254669" y="808814"/>
                    <a:pt x="1144290" y="1042805"/>
                    <a:pt x="958418" y="1215390"/>
                  </a:cubicBezTo>
                  <a:lnTo>
                    <a:pt x="814201" y="1215390"/>
                  </a:lnTo>
                  <a:cubicBezTo>
                    <a:pt x="628329" y="1042777"/>
                    <a:pt x="517949" y="808787"/>
                    <a:pt x="503033" y="555240"/>
                  </a:cubicBezTo>
                  <a:lnTo>
                    <a:pt x="497840" y="467179"/>
                  </a:lnTo>
                  <a:cubicBezTo>
                    <a:pt x="496266" y="439944"/>
                    <a:pt x="497481" y="413012"/>
                    <a:pt x="501348" y="386715"/>
                  </a:cubicBezTo>
                  <a:lnTo>
                    <a:pt x="651504" y="386715"/>
                  </a:lnTo>
                  <a:lnTo>
                    <a:pt x="615788" y="422431"/>
                  </a:lnTo>
                  <a:lnTo>
                    <a:pt x="654847" y="461489"/>
                  </a:lnTo>
                  <a:lnTo>
                    <a:pt x="757243" y="359093"/>
                  </a:lnTo>
                  <a:lnTo>
                    <a:pt x="654847" y="256696"/>
                  </a:lnTo>
                  <a:lnTo>
                    <a:pt x="615788" y="295754"/>
                  </a:lnTo>
                  <a:lnTo>
                    <a:pt x="651504" y="331470"/>
                  </a:lnTo>
                  <a:lnTo>
                    <a:pt x="514138" y="331470"/>
                  </a:lnTo>
                  <a:cubicBezTo>
                    <a:pt x="531291" y="274706"/>
                    <a:pt x="561096" y="222113"/>
                    <a:pt x="603220" y="177419"/>
                  </a:cubicBezTo>
                  <a:cubicBezTo>
                    <a:pt x="677497" y="98640"/>
                    <a:pt x="778043" y="55245"/>
                    <a:pt x="886323" y="55245"/>
                  </a:cubicBezTo>
                  <a:cubicBezTo>
                    <a:pt x="994603" y="55245"/>
                    <a:pt x="1095149" y="98640"/>
                    <a:pt x="1169426" y="177419"/>
                  </a:cubicBezTo>
                  <a:cubicBezTo>
                    <a:pt x="1190115" y="199352"/>
                    <a:pt x="1207628" y="223328"/>
                    <a:pt x="1222461" y="248603"/>
                  </a:cubicBezTo>
                  <a:lnTo>
                    <a:pt x="1033496" y="248603"/>
                  </a:lnTo>
                  <a:lnTo>
                    <a:pt x="1069212" y="212887"/>
                  </a:lnTo>
                  <a:lnTo>
                    <a:pt x="1030154" y="173828"/>
                  </a:lnTo>
                  <a:lnTo>
                    <a:pt x="927729" y="276225"/>
                  </a:lnTo>
                  <a:lnTo>
                    <a:pt x="1030126" y="378622"/>
                  </a:lnTo>
                  <a:lnTo>
                    <a:pt x="1069184" y="339563"/>
                  </a:lnTo>
                  <a:lnTo>
                    <a:pt x="1033468" y="303848"/>
                  </a:lnTo>
                  <a:lnTo>
                    <a:pt x="1249172" y="303848"/>
                  </a:lnTo>
                  <a:cubicBezTo>
                    <a:pt x="1269033" y="355060"/>
                    <a:pt x="1278093" y="410360"/>
                    <a:pt x="1274751" y="467207"/>
                  </a:cubicBezTo>
                  <a:lnTo>
                    <a:pt x="1274613" y="469583"/>
                  </a:lnTo>
                  <a:lnTo>
                    <a:pt x="1143958" y="469583"/>
                  </a:lnTo>
                  <a:lnTo>
                    <a:pt x="1179674" y="433867"/>
                  </a:lnTo>
                  <a:lnTo>
                    <a:pt x="1140616" y="394808"/>
                  </a:lnTo>
                  <a:lnTo>
                    <a:pt x="1038219" y="497205"/>
                  </a:lnTo>
                  <a:lnTo>
                    <a:pt x="1140616" y="599602"/>
                  </a:lnTo>
                  <a:lnTo>
                    <a:pt x="1179674" y="560543"/>
                  </a:lnTo>
                  <a:lnTo>
                    <a:pt x="1143958" y="524828"/>
                  </a:lnTo>
                  <a:lnTo>
                    <a:pt x="1271381" y="524828"/>
                  </a:lnTo>
                  <a:lnTo>
                    <a:pt x="1269585" y="555240"/>
                  </a:lnTo>
                  <a:close/>
                </a:path>
              </a:pathLst>
            </a:custGeom>
            <a:grpFill/>
            <a:ln w="27533" cap="flat">
              <a:noFill/>
              <a:prstDash val="solid"/>
              <a:miter/>
            </a:ln>
          </p:spPr>
          <p:txBody>
            <a:bodyPr rtlCol="0" anchor="ctr"/>
            <a:lstStyle/>
            <a:p>
              <a:endParaRPr lang="uk-UA" dirty="0"/>
            </a:p>
          </p:txBody>
        </p:sp>
      </p:grpSp>
    </p:spTree>
    <p:extLst>
      <p:ext uri="{BB962C8B-B14F-4D97-AF65-F5344CB8AC3E}">
        <p14:creationId xmlns:p14="http://schemas.microsoft.com/office/powerpoint/2010/main" val="2093578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28948" y="1679928"/>
            <a:ext cx="5468733" cy="3913004"/>
          </a:xfrm>
          <a:prstGeom prst="rect">
            <a:avLst/>
          </a:prstGeom>
        </p:spPr>
      </p:pic>
      <p:grpSp>
        <p:nvGrpSpPr>
          <p:cNvPr id="13" name="Group 12">
            <a:extLst>
              <a:ext uri="{FF2B5EF4-FFF2-40B4-BE49-F238E27FC236}">
                <a16:creationId xmlns:a16="http://schemas.microsoft.com/office/drawing/2014/main" id="{827AD418-9FA9-40DB-8D5E-795E8557BEFB}"/>
              </a:ext>
            </a:extLst>
          </p:cNvPr>
          <p:cNvGrpSpPr/>
          <p:nvPr/>
        </p:nvGrpSpPr>
        <p:grpSpPr>
          <a:xfrm>
            <a:off x="4815732" y="3031583"/>
            <a:ext cx="1535064" cy="1535064"/>
            <a:chOff x="7421880" y="3149006"/>
            <a:chExt cx="1767840" cy="1767841"/>
          </a:xfrm>
          <a:solidFill>
            <a:schemeClr val="accent3"/>
          </a:solidFill>
        </p:grpSpPr>
        <p:sp>
          <p:nvSpPr>
            <p:cNvPr id="14" name="Freeform: Shape 13">
              <a:extLst>
                <a:ext uri="{FF2B5EF4-FFF2-40B4-BE49-F238E27FC236}">
                  <a16:creationId xmlns:a16="http://schemas.microsoft.com/office/drawing/2014/main" id="{067BE1BE-A46F-48B2-9D55-C4BC1B5E62EF}"/>
                </a:ext>
              </a:extLst>
            </p:cNvPr>
            <p:cNvSpPr/>
            <p:nvPr/>
          </p:nvSpPr>
          <p:spPr>
            <a:xfrm>
              <a:off x="8222933" y="4364396"/>
              <a:ext cx="165735" cy="55245"/>
            </a:xfrm>
            <a:custGeom>
              <a:avLst/>
              <a:gdLst>
                <a:gd name="connsiteX0" fmla="*/ 0 w 165735"/>
                <a:gd name="connsiteY0" fmla="*/ 0 h 55245"/>
                <a:gd name="connsiteX1" fmla="*/ 165735 w 165735"/>
                <a:gd name="connsiteY1" fmla="*/ 0 h 55245"/>
                <a:gd name="connsiteX2" fmla="*/ 165735 w 165735"/>
                <a:gd name="connsiteY2" fmla="*/ 55245 h 55245"/>
                <a:gd name="connsiteX3" fmla="*/ 0 w 16573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165735" h="55245">
                  <a:moveTo>
                    <a:pt x="0" y="0"/>
                  </a:moveTo>
                  <a:lnTo>
                    <a:pt x="165735" y="0"/>
                  </a:lnTo>
                  <a:lnTo>
                    <a:pt x="165735" y="55245"/>
                  </a:lnTo>
                  <a:lnTo>
                    <a:pt x="0" y="55245"/>
                  </a:lnTo>
                  <a:close/>
                </a:path>
              </a:pathLst>
            </a:custGeom>
            <a:grpFill/>
            <a:ln w="27533" cap="flat">
              <a:noFill/>
              <a:prstDash val="solid"/>
              <a:miter/>
            </a:ln>
          </p:spPr>
          <p:txBody>
            <a:bodyPr rtlCol="0" anchor="ctr"/>
            <a:lstStyle/>
            <a:p>
              <a:endParaRPr lang="uk-UA"/>
            </a:p>
          </p:txBody>
        </p:sp>
        <p:sp>
          <p:nvSpPr>
            <p:cNvPr id="15" name="Freeform: Shape 14">
              <a:extLst>
                <a:ext uri="{FF2B5EF4-FFF2-40B4-BE49-F238E27FC236}">
                  <a16:creationId xmlns:a16="http://schemas.microsoft.com/office/drawing/2014/main" id="{D84B8C38-1D24-47BF-83F6-3A59566D9FD0}"/>
                </a:ext>
              </a:extLst>
            </p:cNvPr>
            <p:cNvSpPr/>
            <p:nvPr/>
          </p:nvSpPr>
          <p:spPr>
            <a:xfrm>
              <a:off x="7974330" y="4060549"/>
              <a:ext cx="276225" cy="82868"/>
            </a:xfrm>
            <a:custGeom>
              <a:avLst/>
              <a:gdLst>
                <a:gd name="connsiteX0" fmla="*/ 276225 w 276225"/>
                <a:gd name="connsiteY0" fmla="*/ 0 h 82867"/>
                <a:gd name="connsiteX1" fmla="*/ 220980 w 276225"/>
                <a:gd name="connsiteY1" fmla="*/ 0 h 82867"/>
                <a:gd name="connsiteX2" fmla="*/ 138113 w 276225"/>
                <a:gd name="connsiteY2" fmla="*/ 27623 h 82867"/>
                <a:gd name="connsiteX3" fmla="*/ 55245 w 276225"/>
                <a:gd name="connsiteY3" fmla="*/ 0 h 82867"/>
                <a:gd name="connsiteX4" fmla="*/ 0 w 276225"/>
                <a:gd name="connsiteY4" fmla="*/ 0 h 82867"/>
                <a:gd name="connsiteX5" fmla="*/ 138113 w 276225"/>
                <a:gd name="connsiteY5" fmla="*/ 82868 h 82867"/>
                <a:gd name="connsiteX6" fmla="*/ 276225 w 276225"/>
                <a:gd name="connsiteY6" fmla="*/ 0 h 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82867">
                  <a:moveTo>
                    <a:pt x="276225" y="0"/>
                  </a:moveTo>
                  <a:lnTo>
                    <a:pt x="220980" y="0"/>
                  </a:lnTo>
                  <a:cubicBezTo>
                    <a:pt x="220980" y="6878"/>
                    <a:pt x="191590" y="27623"/>
                    <a:pt x="138113" y="27623"/>
                  </a:cubicBezTo>
                  <a:cubicBezTo>
                    <a:pt x="84635" y="27623"/>
                    <a:pt x="55245" y="6878"/>
                    <a:pt x="55245" y="0"/>
                  </a:cubicBezTo>
                  <a:lnTo>
                    <a:pt x="0" y="0"/>
                  </a:lnTo>
                  <a:cubicBezTo>
                    <a:pt x="0" y="47234"/>
                    <a:pt x="59361" y="82868"/>
                    <a:pt x="138113" y="82868"/>
                  </a:cubicBezTo>
                  <a:cubicBezTo>
                    <a:pt x="216864" y="82868"/>
                    <a:pt x="276225" y="47234"/>
                    <a:pt x="276225" y="0"/>
                  </a:cubicBezTo>
                  <a:close/>
                </a:path>
              </a:pathLst>
            </a:custGeom>
            <a:grpFill/>
            <a:ln w="27533" cap="flat">
              <a:noFill/>
              <a:prstDash val="solid"/>
              <a:miter/>
            </a:ln>
          </p:spPr>
          <p:txBody>
            <a:bodyPr rtlCol="0" anchor="ctr"/>
            <a:lstStyle/>
            <a:p>
              <a:endParaRPr lang="uk-UA"/>
            </a:p>
          </p:txBody>
        </p:sp>
        <p:sp>
          <p:nvSpPr>
            <p:cNvPr id="16" name="Freeform: Shape 15">
              <a:extLst>
                <a:ext uri="{FF2B5EF4-FFF2-40B4-BE49-F238E27FC236}">
                  <a16:creationId xmlns:a16="http://schemas.microsoft.com/office/drawing/2014/main" id="{956B3ED8-22DB-493A-9F43-B99895139F12}"/>
                </a:ext>
              </a:extLst>
            </p:cNvPr>
            <p:cNvSpPr/>
            <p:nvPr/>
          </p:nvSpPr>
          <p:spPr>
            <a:xfrm>
              <a:off x="8361045" y="4060549"/>
              <a:ext cx="276225" cy="82868"/>
            </a:xfrm>
            <a:custGeom>
              <a:avLst/>
              <a:gdLst>
                <a:gd name="connsiteX0" fmla="*/ 138113 w 276225"/>
                <a:gd name="connsiteY0" fmla="*/ 27623 h 82867"/>
                <a:gd name="connsiteX1" fmla="*/ 55245 w 276225"/>
                <a:gd name="connsiteY1" fmla="*/ 0 h 82867"/>
                <a:gd name="connsiteX2" fmla="*/ 0 w 276225"/>
                <a:gd name="connsiteY2" fmla="*/ 0 h 82867"/>
                <a:gd name="connsiteX3" fmla="*/ 138113 w 276225"/>
                <a:gd name="connsiteY3" fmla="*/ 82868 h 82867"/>
                <a:gd name="connsiteX4" fmla="*/ 276225 w 276225"/>
                <a:gd name="connsiteY4" fmla="*/ 0 h 82867"/>
                <a:gd name="connsiteX5" fmla="*/ 220980 w 276225"/>
                <a:gd name="connsiteY5" fmla="*/ 0 h 82867"/>
                <a:gd name="connsiteX6" fmla="*/ 138113 w 276225"/>
                <a:gd name="connsiteY6" fmla="*/ 27623 h 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82867">
                  <a:moveTo>
                    <a:pt x="138113" y="27623"/>
                  </a:moveTo>
                  <a:cubicBezTo>
                    <a:pt x="84635" y="27623"/>
                    <a:pt x="55245" y="6878"/>
                    <a:pt x="55245" y="0"/>
                  </a:cubicBezTo>
                  <a:lnTo>
                    <a:pt x="0" y="0"/>
                  </a:lnTo>
                  <a:cubicBezTo>
                    <a:pt x="0" y="47234"/>
                    <a:pt x="59361" y="82868"/>
                    <a:pt x="138113" y="82868"/>
                  </a:cubicBezTo>
                  <a:cubicBezTo>
                    <a:pt x="216864" y="82868"/>
                    <a:pt x="276225" y="47234"/>
                    <a:pt x="276225" y="0"/>
                  </a:cubicBezTo>
                  <a:lnTo>
                    <a:pt x="220980" y="0"/>
                  </a:lnTo>
                  <a:cubicBezTo>
                    <a:pt x="220980" y="6878"/>
                    <a:pt x="191590" y="27623"/>
                    <a:pt x="138113" y="27623"/>
                  </a:cubicBezTo>
                  <a:close/>
                </a:path>
              </a:pathLst>
            </a:custGeom>
            <a:grpFill/>
            <a:ln w="27533" cap="flat">
              <a:noFill/>
              <a:prstDash val="solid"/>
              <a:miter/>
            </a:ln>
          </p:spPr>
          <p:txBody>
            <a:bodyPr rtlCol="0" anchor="ctr"/>
            <a:lstStyle/>
            <a:p>
              <a:endParaRPr lang="uk-UA"/>
            </a:p>
          </p:txBody>
        </p:sp>
        <p:sp>
          <p:nvSpPr>
            <p:cNvPr id="17" name="Freeform: Shape 16">
              <a:extLst>
                <a:ext uri="{FF2B5EF4-FFF2-40B4-BE49-F238E27FC236}">
                  <a16:creationId xmlns:a16="http://schemas.microsoft.com/office/drawing/2014/main" id="{C0A6124E-D76F-4CD1-B45F-3CDFD002FECF}"/>
                </a:ext>
              </a:extLst>
            </p:cNvPr>
            <p:cNvSpPr/>
            <p:nvPr/>
          </p:nvSpPr>
          <p:spPr>
            <a:xfrm>
              <a:off x="7421880" y="3729079"/>
              <a:ext cx="82868" cy="55245"/>
            </a:xfrm>
            <a:custGeom>
              <a:avLst/>
              <a:gdLst>
                <a:gd name="connsiteX0" fmla="*/ 0 w 82867"/>
                <a:gd name="connsiteY0" fmla="*/ 0 h 55245"/>
                <a:gd name="connsiteX1" fmla="*/ 82868 w 82867"/>
                <a:gd name="connsiteY1" fmla="*/ 0 h 55245"/>
                <a:gd name="connsiteX2" fmla="*/ 82868 w 82867"/>
                <a:gd name="connsiteY2" fmla="*/ 55245 h 55245"/>
                <a:gd name="connsiteX3" fmla="*/ 0 w 82867"/>
                <a:gd name="connsiteY3" fmla="*/ 55245 h 55245"/>
              </a:gdLst>
              <a:ahLst/>
              <a:cxnLst>
                <a:cxn ang="0">
                  <a:pos x="connsiteX0" y="connsiteY0"/>
                </a:cxn>
                <a:cxn ang="0">
                  <a:pos x="connsiteX1" y="connsiteY1"/>
                </a:cxn>
                <a:cxn ang="0">
                  <a:pos x="connsiteX2" y="connsiteY2"/>
                </a:cxn>
                <a:cxn ang="0">
                  <a:pos x="connsiteX3" y="connsiteY3"/>
                </a:cxn>
              </a:cxnLst>
              <a:rect l="l" t="t" r="r" b="b"/>
              <a:pathLst>
                <a:path w="82867" h="55245">
                  <a:moveTo>
                    <a:pt x="0" y="0"/>
                  </a:moveTo>
                  <a:lnTo>
                    <a:pt x="82868" y="0"/>
                  </a:lnTo>
                  <a:lnTo>
                    <a:pt x="82868" y="55245"/>
                  </a:lnTo>
                  <a:lnTo>
                    <a:pt x="0" y="55245"/>
                  </a:lnTo>
                  <a:close/>
                </a:path>
              </a:pathLst>
            </a:custGeom>
            <a:grpFill/>
            <a:ln w="27533" cap="flat">
              <a:noFill/>
              <a:prstDash val="solid"/>
              <a:miter/>
            </a:ln>
          </p:spPr>
          <p:txBody>
            <a:bodyPr rtlCol="0" anchor="ctr"/>
            <a:lstStyle/>
            <a:p>
              <a:endParaRPr lang="uk-UA"/>
            </a:p>
          </p:txBody>
        </p:sp>
        <p:sp>
          <p:nvSpPr>
            <p:cNvPr id="18" name="Freeform: Shape 17">
              <a:extLst>
                <a:ext uri="{FF2B5EF4-FFF2-40B4-BE49-F238E27FC236}">
                  <a16:creationId xmlns:a16="http://schemas.microsoft.com/office/drawing/2014/main" id="{2606C67E-F607-45AA-A1C7-E7E58732D535}"/>
                </a:ext>
              </a:extLst>
            </p:cNvPr>
            <p:cNvSpPr/>
            <p:nvPr/>
          </p:nvSpPr>
          <p:spPr>
            <a:xfrm>
              <a:off x="7532370" y="3618589"/>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19" name="Freeform: Shape 18">
              <a:extLst>
                <a:ext uri="{FF2B5EF4-FFF2-40B4-BE49-F238E27FC236}">
                  <a16:creationId xmlns:a16="http://schemas.microsoft.com/office/drawing/2014/main" id="{3514CD24-44BA-4FB6-839A-6F58D7E37298}"/>
                </a:ext>
              </a:extLst>
            </p:cNvPr>
            <p:cNvSpPr/>
            <p:nvPr/>
          </p:nvSpPr>
          <p:spPr>
            <a:xfrm>
              <a:off x="7421880" y="3618589"/>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0" name="Freeform: Shape 19">
              <a:extLst>
                <a:ext uri="{FF2B5EF4-FFF2-40B4-BE49-F238E27FC236}">
                  <a16:creationId xmlns:a16="http://schemas.microsoft.com/office/drawing/2014/main" id="{DD2B4179-2B15-434B-82C1-CDDC91378C1F}"/>
                </a:ext>
              </a:extLst>
            </p:cNvPr>
            <p:cNvSpPr/>
            <p:nvPr/>
          </p:nvSpPr>
          <p:spPr>
            <a:xfrm>
              <a:off x="9023985" y="3646211"/>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1" name="Freeform: Shape 20">
              <a:extLst>
                <a:ext uri="{FF2B5EF4-FFF2-40B4-BE49-F238E27FC236}">
                  <a16:creationId xmlns:a16="http://schemas.microsoft.com/office/drawing/2014/main" id="{791E6FB3-A8CF-4DD1-9FB8-E3E698E07894}"/>
                </a:ext>
              </a:extLst>
            </p:cNvPr>
            <p:cNvSpPr/>
            <p:nvPr/>
          </p:nvSpPr>
          <p:spPr>
            <a:xfrm>
              <a:off x="9134475" y="3646211"/>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2" name="Freeform: Shape 21">
              <a:extLst>
                <a:ext uri="{FF2B5EF4-FFF2-40B4-BE49-F238E27FC236}">
                  <a16:creationId xmlns:a16="http://schemas.microsoft.com/office/drawing/2014/main" id="{C1F7C302-F318-4777-98E3-B2D8110348FD}"/>
                </a:ext>
              </a:extLst>
            </p:cNvPr>
            <p:cNvSpPr/>
            <p:nvPr/>
          </p:nvSpPr>
          <p:spPr>
            <a:xfrm>
              <a:off x="8858250" y="325949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3" name="Freeform: Shape 22">
              <a:extLst>
                <a:ext uri="{FF2B5EF4-FFF2-40B4-BE49-F238E27FC236}">
                  <a16:creationId xmlns:a16="http://schemas.microsoft.com/office/drawing/2014/main" id="{8B72A52B-0A2F-4B66-A497-6CE4FE5B12FF}"/>
                </a:ext>
              </a:extLst>
            </p:cNvPr>
            <p:cNvSpPr/>
            <p:nvPr/>
          </p:nvSpPr>
          <p:spPr>
            <a:xfrm>
              <a:off x="8968740" y="325949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4" name="Freeform: Shape 23">
              <a:extLst>
                <a:ext uri="{FF2B5EF4-FFF2-40B4-BE49-F238E27FC236}">
                  <a16:creationId xmlns:a16="http://schemas.microsoft.com/office/drawing/2014/main" id="{D8283120-F66E-4C56-A290-91598AB408BE}"/>
                </a:ext>
              </a:extLst>
            </p:cNvPr>
            <p:cNvSpPr/>
            <p:nvPr/>
          </p:nvSpPr>
          <p:spPr>
            <a:xfrm>
              <a:off x="9079230" y="325949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5" name="Freeform: Shape 24">
              <a:extLst>
                <a:ext uri="{FF2B5EF4-FFF2-40B4-BE49-F238E27FC236}">
                  <a16:creationId xmlns:a16="http://schemas.microsoft.com/office/drawing/2014/main" id="{67F36DFF-C38D-4E1D-BAAA-55F472089ECB}"/>
                </a:ext>
              </a:extLst>
            </p:cNvPr>
            <p:cNvSpPr/>
            <p:nvPr/>
          </p:nvSpPr>
          <p:spPr>
            <a:xfrm>
              <a:off x="7532370" y="314900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6" name="Freeform: Shape 25">
              <a:extLst>
                <a:ext uri="{FF2B5EF4-FFF2-40B4-BE49-F238E27FC236}">
                  <a16:creationId xmlns:a16="http://schemas.microsoft.com/office/drawing/2014/main" id="{565E8395-15AB-47A5-860D-31E327690015}"/>
                </a:ext>
              </a:extLst>
            </p:cNvPr>
            <p:cNvSpPr/>
            <p:nvPr/>
          </p:nvSpPr>
          <p:spPr>
            <a:xfrm>
              <a:off x="7642860" y="314900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7" name="Freeform: Shape 26">
              <a:extLst>
                <a:ext uri="{FF2B5EF4-FFF2-40B4-BE49-F238E27FC236}">
                  <a16:creationId xmlns:a16="http://schemas.microsoft.com/office/drawing/2014/main" id="{D5A75F7B-461A-4AD1-88C0-A8065B5A9F6A}"/>
                </a:ext>
              </a:extLst>
            </p:cNvPr>
            <p:cNvSpPr/>
            <p:nvPr/>
          </p:nvSpPr>
          <p:spPr>
            <a:xfrm>
              <a:off x="7753350" y="314900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8" name="Freeform: Shape 27">
              <a:extLst>
                <a:ext uri="{FF2B5EF4-FFF2-40B4-BE49-F238E27FC236}">
                  <a16:creationId xmlns:a16="http://schemas.microsoft.com/office/drawing/2014/main" id="{945999F8-5204-498C-9247-C3BDB55DE87A}"/>
                </a:ext>
              </a:extLst>
            </p:cNvPr>
            <p:cNvSpPr/>
            <p:nvPr/>
          </p:nvSpPr>
          <p:spPr>
            <a:xfrm>
              <a:off x="8278178" y="3287119"/>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29" name="Freeform: Shape 28">
              <a:extLst>
                <a:ext uri="{FF2B5EF4-FFF2-40B4-BE49-F238E27FC236}">
                  <a16:creationId xmlns:a16="http://schemas.microsoft.com/office/drawing/2014/main" id="{5AA2458A-29DD-41D9-A91C-5E78F1915E11}"/>
                </a:ext>
              </a:extLst>
            </p:cNvPr>
            <p:cNvSpPr/>
            <p:nvPr/>
          </p:nvSpPr>
          <p:spPr>
            <a:xfrm>
              <a:off x="8388668" y="3287119"/>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30" name="Freeform: Shape 29">
              <a:extLst>
                <a:ext uri="{FF2B5EF4-FFF2-40B4-BE49-F238E27FC236}">
                  <a16:creationId xmlns:a16="http://schemas.microsoft.com/office/drawing/2014/main" id="{8489F163-E593-4061-BB70-F2B09C555164}"/>
                </a:ext>
              </a:extLst>
            </p:cNvPr>
            <p:cNvSpPr/>
            <p:nvPr/>
          </p:nvSpPr>
          <p:spPr>
            <a:xfrm>
              <a:off x="8140065" y="359096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31" name="Freeform: Shape 30">
              <a:extLst>
                <a:ext uri="{FF2B5EF4-FFF2-40B4-BE49-F238E27FC236}">
                  <a16:creationId xmlns:a16="http://schemas.microsoft.com/office/drawing/2014/main" id="{FB492EDD-4071-4E54-B503-1162A7CF2606}"/>
                </a:ext>
              </a:extLst>
            </p:cNvPr>
            <p:cNvSpPr/>
            <p:nvPr/>
          </p:nvSpPr>
          <p:spPr>
            <a:xfrm>
              <a:off x="8250555" y="3590966"/>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32" name="Freeform: Shape 31">
              <a:extLst>
                <a:ext uri="{FF2B5EF4-FFF2-40B4-BE49-F238E27FC236}">
                  <a16:creationId xmlns:a16="http://schemas.microsoft.com/office/drawing/2014/main" id="{98EE5A22-BB2D-409C-B083-4574B163A2A8}"/>
                </a:ext>
              </a:extLst>
            </p:cNvPr>
            <p:cNvSpPr/>
            <p:nvPr/>
          </p:nvSpPr>
          <p:spPr>
            <a:xfrm>
              <a:off x="8499158" y="3287119"/>
              <a:ext cx="55245" cy="55245"/>
            </a:xfrm>
            <a:custGeom>
              <a:avLst/>
              <a:gdLst>
                <a:gd name="connsiteX0" fmla="*/ 0 w 55245"/>
                <a:gd name="connsiteY0" fmla="*/ 0 h 55245"/>
                <a:gd name="connsiteX1" fmla="*/ 55245 w 55245"/>
                <a:gd name="connsiteY1" fmla="*/ 0 h 55245"/>
                <a:gd name="connsiteX2" fmla="*/ 55245 w 55245"/>
                <a:gd name="connsiteY2" fmla="*/ 55245 h 55245"/>
                <a:gd name="connsiteX3" fmla="*/ 0 w 55245"/>
                <a:gd name="connsiteY3" fmla="*/ 55245 h 55245"/>
              </a:gdLst>
              <a:ahLst/>
              <a:cxnLst>
                <a:cxn ang="0">
                  <a:pos x="connsiteX0" y="connsiteY0"/>
                </a:cxn>
                <a:cxn ang="0">
                  <a:pos x="connsiteX1" y="connsiteY1"/>
                </a:cxn>
                <a:cxn ang="0">
                  <a:pos x="connsiteX2" y="connsiteY2"/>
                </a:cxn>
                <a:cxn ang="0">
                  <a:pos x="connsiteX3" y="connsiteY3"/>
                </a:cxn>
              </a:cxnLst>
              <a:rect l="l" t="t" r="r" b="b"/>
              <a:pathLst>
                <a:path w="55245" h="55245">
                  <a:moveTo>
                    <a:pt x="0" y="0"/>
                  </a:moveTo>
                  <a:lnTo>
                    <a:pt x="55245" y="0"/>
                  </a:lnTo>
                  <a:lnTo>
                    <a:pt x="55245" y="55245"/>
                  </a:lnTo>
                  <a:lnTo>
                    <a:pt x="0" y="55245"/>
                  </a:lnTo>
                  <a:close/>
                </a:path>
              </a:pathLst>
            </a:custGeom>
            <a:grpFill/>
            <a:ln w="27533" cap="flat">
              <a:noFill/>
              <a:prstDash val="solid"/>
              <a:miter/>
            </a:ln>
          </p:spPr>
          <p:txBody>
            <a:bodyPr rtlCol="0" anchor="ctr"/>
            <a:lstStyle/>
            <a:p>
              <a:endParaRPr lang="uk-UA"/>
            </a:p>
          </p:txBody>
        </p:sp>
        <p:sp>
          <p:nvSpPr>
            <p:cNvPr id="33" name="Freeform: Shape 32">
              <a:extLst>
                <a:ext uri="{FF2B5EF4-FFF2-40B4-BE49-F238E27FC236}">
                  <a16:creationId xmlns:a16="http://schemas.microsoft.com/office/drawing/2014/main" id="{6655D528-8221-4C20-9C21-C279F983EC87}"/>
                </a:ext>
              </a:extLst>
            </p:cNvPr>
            <p:cNvSpPr/>
            <p:nvPr/>
          </p:nvSpPr>
          <p:spPr>
            <a:xfrm>
              <a:off x="7421880" y="3397609"/>
              <a:ext cx="1767840" cy="1519238"/>
            </a:xfrm>
            <a:custGeom>
              <a:avLst/>
              <a:gdLst>
                <a:gd name="connsiteX0" fmla="*/ 1307787 w 1767840"/>
                <a:gd name="connsiteY0" fmla="*/ 303848 h 1519237"/>
                <a:gd name="connsiteX1" fmla="*/ 1546860 w 1767840"/>
                <a:gd name="connsiteY1" fmla="*/ 303848 h 1519237"/>
                <a:gd name="connsiteX2" fmla="*/ 1546860 w 1767840"/>
                <a:gd name="connsiteY2" fmla="*/ 248603 h 1519237"/>
                <a:gd name="connsiteX3" fmla="*/ 1285441 w 1767840"/>
                <a:gd name="connsiteY3" fmla="*/ 248603 h 1519237"/>
                <a:gd name="connsiteX4" fmla="*/ 1209617 w 1767840"/>
                <a:gd name="connsiteY4" fmla="*/ 139521 h 1519237"/>
                <a:gd name="connsiteX5" fmla="*/ 886323 w 1767840"/>
                <a:gd name="connsiteY5" fmla="*/ 0 h 1519237"/>
                <a:gd name="connsiteX6" fmla="*/ 593276 w 1767840"/>
                <a:gd name="connsiteY6" fmla="*/ 110490 h 1519237"/>
                <a:gd name="connsiteX7" fmla="*/ 138113 w 1767840"/>
                <a:gd name="connsiteY7" fmla="*/ 110490 h 1519237"/>
                <a:gd name="connsiteX8" fmla="*/ 138113 w 1767840"/>
                <a:gd name="connsiteY8" fmla="*/ 165735 h 1519237"/>
                <a:gd name="connsiteX9" fmla="*/ 540683 w 1767840"/>
                <a:gd name="connsiteY9" fmla="*/ 165735 h 1519237"/>
                <a:gd name="connsiteX10" fmla="*/ 456407 w 1767840"/>
                <a:gd name="connsiteY10" fmla="*/ 331470 h 1519237"/>
                <a:gd name="connsiteX11" fmla="*/ 138113 w 1767840"/>
                <a:gd name="connsiteY11" fmla="*/ 331470 h 1519237"/>
                <a:gd name="connsiteX12" fmla="*/ 138113 w 1767840"/>
                <a:gd name="connsiteY12" fmla="*/ 386715 h 1519237"/>
                <a:gd name="connsiteX13" fmla="*/ 445855 w 1767840"/>
                <a:gd name="connsiteY13" fmla="*/ 386715 h 1519237"/>
                <a:gd name="connsiteX14" fmla="*/ 442733 w 1767840"/>
                <a:gd name="connsiteY14" fmla="*/ 470439 h 1519237"/>
                <a:gd name="connsiteX15" fmla="*/ 447926 w 1767840"/>
                <a:gd name="connsiteY15" fmla="*/ 558499 h 1519237"/>
                <a:gd name="connsiteX16" fmla="*/ 663824 w 1767840"/>
                <a:gd name="connsiteY16" fmla="*/ 1132550 h 1519237"/>
                <a:gd name="connsiteX17" fmla="*/ 662940 w 1767840"/>
                <a:gd name="connsiteY17" fmla="*/ 1132550 h 1519237"/>
                <a:gd name="connsiteX18" fmla="*/ 524828 w 1767840"/>
                <a:gd name="connsiteY18" fmla="*/ 1270663 h 1519237"/>
                <a:gd name="connsiteX19" fmla="*/ 289622 w 1767840"/>
                <a:gd name="connsiteY19" fmla="*/ 1270663 h 1519237"/>
                <a:gd name="connsiteX20" fmla="*/ 152891 w 1767840"/>
                <a:gd name="connsiteY20" fmla="*/ 1327289 h 1519237"/>
                <a:gd name="connsiteX21" fmla="*/ 8066 w 1767840"/>
                <a:gd name="connsiteY21" fmla="*/ 1472114 h 1519237"/>
                <a:gd name="connsiteX22" fmla="*/ 0 w 1767840"/>
                <a:gd name="connsiteY22" fmla="*/ 1491615 h 1519237"/>
                <a:gd name="connsiteX23" fmla="*/ 0 w 1767840"/>
                <a:gd name="connsiteY23" fmla="*/ 1519238 h 1519237"/>
                <a:gd name="connsiteX24" fmla="*/ 55245 w 1767840"/>
                <a:gd name="connsiteY24" fmla="*/ 1519238 h 1519237"/>
                <a:gd name="connsiteX25" fmla="*/ 55245 w 1767840"/>
                <a:gd name="connsiteY25" fmla="*/ 1503051 h 1519237"/>
                <a:gd name="connsiteX26" fmla="*/ 191976 w 1767840"/>
                <a:gd name="connsiteY26" fmla="*/ 1366319 h 1519237"/>
                <a:gd name="connsiteX27" fmla="*/ 289622 w 1767840"/>
                <a:gd name="connsiteY27" fmla="*/ 1325880 h 1519237"/>
                <a:gd name="connsiteX28" fmla="*/ 524828 w 1767840"/>
                <a:gd name="connsiteY28" fmla="*/ 1325880 h 1519237"/>
                <a:gd name="connsiteX29" fmla="*/ 709981 w 1767840"/>
                <a:gd name="connsiteY29" fmla="*/ 1187961 h 1519237"/>
                <a:gd name="connsiteX30" fmla="*/ 784866 w 1767840"/>
                <a:gd name="connsiteY30" fmla="*/ 1263426 h 1519237"/>
                <a:gd name="connsiteX31" fmla="*/ 803456 w 1767840"/>
                <a:gd name="connsiteY31" fmla="*/ 1270607 h 1519237"/>
                <a:gd name="connsiteX32" fmla="*/ 969191 w 1767840"/>
                <a:gd name="connsiteY32" fmla="*/ 1270607 h 1519237"/>
                <a:gd name="connsiteX33" fmla="*/ 987781 w 1767840"/>
                <a:gd name="connsiteY33" fmla="*/ 1263426 h 1519237"/>
                <a:gd name="connsiteX34" fmla="*/ 1059130 w 1767840"/>
                <a:gd name="connsiteY34" fmla="*/ 1192021 h 1519237"/>
                <a:gd name="connsiteX35" fmla="*/ 1243013 w 1767840"/>
                <a:gd name="connsiteY35" fmla="*/ 1325880 h 1519237"/>
                <a:gd name="connsiteX36" fmla="*/ 1478218 w 1767840"/>
                <a:gd name="connsiteY36" fmla="*/ 1325880 h 1519237"/>
                <a:gd name="connsiteX37" fmla="*/ 1575891 w 1767840"/>
                <a:gd name="connsiteY37" fmla="*/ 1366319 h 1519237"/>
                <a:gd name="connsiteX38" fmla="*/ 1712623 w 1767840"/>
                <a:gd name="connsiteY38" fmla="*/ 1503051 h 1519237"/>
                <a:gd name="connsiteX39" fmla="*/ 1712623 w 1767840"/>
                <a:gd name="connsiteY39" fmla="*/ 1519238 h 1519237"/>
                <a:gd name="connsiteX40" fmla="*/ 1767868 w 1767840"/>
                <a:gd name="connsiteY40" fmla="*/ 1519238 h 1519237"/>
                <a:gd name="connsiteX41" fmla="*/ 1767868 w 1767840"/>
                <a:gd name="connsiteY41" fmla="*/ 1491615 h 1519237"/>
                <a:gd name="connsiteX42" fmla="*/ 1759774 w 1767840"/>
                <a:gd name="connsiteY42" fmla="*/ 1472086 h 1519237"/>
                <a:gd name="connsiteX43" fmla="*/ 1614950 w 1767840"/>
                <a:gd name="connsiteY43" fmla="*/ 1327261 h 1519237"/>
                <a:gd name="connsiteX44" fmla="*/ 1478218 w 1767840"/>
                <a:gd name="connsiteY44" fmla="*/ 1270635 h 1519237"/>
                <a:gd name="connsiteX45" fmla="*/ 1243013 w 1767840"/>
                <a:gd name="connsiteY45" fmla="*/ 1270635 h 1519237"/>
                <a:gd name="connsiteX46" fmla="*/ 1105342 w 1767840"/>
                <a:gd name="connsiteY46" fmla="*/ 1136970 h 1519237"/>
                <a:gd name="connsiteX47" fmla="*/ 1324720 w 1767840"/>
                <a:gd name="connsiteY47" fmla="*/ 558472 h 1519237"/>
                <a:gd name="connsiteX48" fmla="*/ 1326709 w 1767840"/>
                <a:gd name="connsiteY48" fmla="*/ 524828 h 1519237"/>
                <a:gd name="connsiteX49" fmla="*/ 1767840 w 1767840"/>
                <a:gd name="connsiteY49" fmla="*/ 524828 h 1519237"/>
                <a:gd name="connsiteX50" fmla="*/ 1767840 w 1767840"/>
                <a:gd name="connsiteY50" fmla="*/ 469583 h 1519237"/>
                <a:gd name="connsiteX51" fmla="*/ 1329913 w 1767840"/>
                <a:gd name="connsiteY51" fmla="*/ 469583 h 1519237"/>
                <a:gd name="connsiteX52" fmla="*/ 1307787 w 1767840"/>
                <a:gd name="connsiteY52" fmla="*/ 303848 h 1519237"/>
                <a:gd name="connsiteX53" fmla="*/ 1269585 w 1767840"/>
                <a:gd name="connsiteY53" fmla="*/ 555240 h 1519237"/>
                <a:gd name="connsiteX54" fmla="*/ 958418 w 1767840"/>
                <a:gd name="connsiteY54" fmla="*/ 1215390 h 1519237"/>
                <a:gd name="connsiteX55" fmla="*/ 814201 w 1767840"/>
                <a:gd name="connsiteY55" fmla="*/ 1215390 h 1519237"/>
                <a:gd name="connsiteX56" fmla="*/ 503033 w 1767840"/>
                <a:gd name="connsiteY56" fmla="*/ 555240 h 1519237"/>
                <a:gd name="connsiteX57" fmla="*/ 497840 w 1767840"/>
                <a:gd name="connsiteY57" fmla="*/ 467179 h 1519237"/>
                <a:gd name="connsiteX58" fmla="*/ 501348 w 1767840"/>
                <a:gd name="connsiteY58" fmla="*/ 386715 h 1519237"/>
                <a:gd name="connsiteX59" fmla="*/ 651504 w 1767840"/>
                <a:gd name="connsiteY59" fmla="*/ 386715 h 1519237"/>
                <a:gd name="connsiteX60" fmla="*/ 615788 w 1767840"/>
                <a:gd name="connsiteY60" fmla="*/ 422431 h 1519237"/>
                <a:gd name="connsiteX61" fmla="*/ 654847 w 1767840"/>
                <a:gd name="connsiteY61" fmla="*/ 461489 h 1519237"/>
                <a:gd name="connsiteX62" fmla="*/ 757243 w 1767840"/>
                <a:gd name="connsiteY62" fmla="*/ 359093 h 1519237"/>
                <a:gd name="connsiteX63" fmla="*/ 654847 w 1767840"/>
                <a:gd name="connsiteY63" fmla="*/ 256696 h 1519237"/>
                <a:gd name="connsiteX64" fmla="*/ 615788 w 1767840"/>
                <a:gd name="connsiteY64" fmla="*/ 295754 h 1519237"/>
                <a:gd name="connsiteX65" fmla="*/ 651504 w 1767840"/>
                <a:gd name="connsiteY65" fmla="*/ 331470 h 1519237"/>
                <a:gd name="connsiteX66" fmla="*/ 514138 w 1767840"/>
                <a:gd name="connsiteY66" fmla="*/ 331470 h 1519237"/>
                <a:gd name="connsiteX67" fmla="*/ 603220 w 1767840"/>
                <a:gd name="connsiteY67" fmla="*/ 177419 h 1519237"/>
                <a:gd name="connsiteX68" fmla="*/ 886323 w 1767840"/>
                <a:gd name="connsiteY68" fmla="*/ 55245 h 1519237"/>
                <a:gd name="connsiteX69" fmla="*/ 1169426 w 1767840"/>
                <a:gd name="connsiteY69" fmla="*/ 177419 h 1519237"/>
                <a:gd name="connsiteX70" fmla="*/ 1222461 w 1767840"/>
                <a:gd name="connsiteY70" fmla="*/ 248603 h 1519237"/>
                <a:gd name="connsiteX71" fmla="*/ 1033496 w 1767840"/>
                <a:gd name="connsiteY71" fmla="*/ 248603 h 1519237"/>
                <a:gd name="connsiteX72" fmla="*/ 1069212 w 1767840"/>
                <a:gd name="connsiteY72" fmla="*/ 212887 h 1519237"/>
                <a:gd name="connsiteX73" fmla="*/ 1030154 w 1767840"/>
                <a:gd name="connsiteY73" fmla="*/ 173828 h 1519237"/>
                <a:gd name="connsiteX74" fmla="*/ 927729 w 1767840"/>
                <a:gd name="connsiteY74" fmla="*/ 276225 h 1519237"/>
                <a:gd name="connsiteX75" fmla="*/ 1030126 w 1767840"/>
                <a:gd name="connsiteY75" fmla="*/ 378622 h 1519237"/>
                <a:gd name="connsiteX76" fmla="*/ 1069184 w 1767840"/>
                <a:gd name="connsiteY76" fmla="*/ 339563 h 1519237"/>
                <a:gd name="connsiteX77" fmla="*/ 1033468 w 1767840"/>
                <a:gd name="connsiteY77" fmla="*/ 303848 h 1519237"/>
                <a:gd name="connsiteX78" fmla="*/ 1249172 w 1767840"/>
                <a:gd name="connsiteY78" fmla="*/ 303848 h 1519237"/>
                <a:gd name="connsiteX79" fmla="*/ 1274751 w 1767840"/>
                <a:gd name="connsiteY79" fmla="*/ 467207 h 1519237"/>
                <a:gd name="connsiteX80" fmla="*/ 1274613 w 1767840"/>
                <a:gd name="connsiteY80" fmla="*/ 469583 h 1519237"/>
                <a:gd name="connsiteX81" fmla="*/ 1143958 w 1767840"/>
                <a:gd name="connsiteY81" fmla="*/ 469583 h 1519237"/>
                <a:gd name="connsiteX82" fmla="*/ 1179674 w 1767840"/>
                <a:gd name="connsiteY82" fmla="*/ 433867 h 1519237"/>
                <a:gd name="connsiteX83" fmla="*/ 1140616 w 1767840"/>
                <a:gd name="connsiteY83" fmla="*/ 394808 h 1519237"/>
                <a:gd name="connsiteX84" fmla="*/ 1038219 w 1767840"/>
                <a:gd name="connsiteY84" fmla="*/ 497205 h 1519237"/>
                <a:gd name="connsiteX85" fmla="*/ 1140616 w 1767840"/>
                <a:gd name="connsiteY85" fmla="*/ 599602 h 1519237"/>
                <a:gd name="connsiteX86" fmla="*/ 1179674 w 1767840"/>
                <a:gd name="connsiteY86" fmla="*/ 560543 h 1519237"/>
                <a:gd name="connsiteX87" fmla="*/ 1143958 w 1767840"/>
                <a:gd name="connsiteY87" fmla="*/ 524828 h 1519237"/>
                <a:gd name="connsiteX88" fmla="*/ 1271381 w 1767840"/>
                <a:gd name="connsiteY88" fmla="*/ 524828 h 1519237"/>
                <a:gd name="connsiteX89" fmla="*/ 1269585 w 1767840"/>
                <a:gd name="connsiteY89" fmla="*/ 555240 h 151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67840" h="1519237">
                  <a:moveTo>
                    <a:pt x="1307787" y="303848"/>
                  </a:moveTo>
                  <a:lnTo>
                    <a:pt x="1546860" y="303848"/>
                  </a:lnTo>
                  <a:lnTo>
                    <a:pt x="1546860" y="248603"/>
                  </a:lnTo>
                  <a:lnTo>
                    <a:pt x="1285441" y="248603"/>
                  </a:lnTo>
                  <a:cubicBezTo>
                    <a:pt x="1266050" y="209268"/>
                    <a:pt x="1240720" y="172503"/>
                    <a:pt x="1209617" y="139521"/>
                  </a:cubicBezTo>
                  <a:cubicBezTo>
                    <a:pt x="1124788" y="49555"/>
                    <a:pt x="1009961" y="0"/>
                    <a:pt x="886323" y="0"/>
                  </a:cubicBezTo>
                  <a:cubicBezTo>
                    <a:pt x="776772" y="0"/>
                    <a:pt x="674238" y="39058"/>
                    <a:pt x="593276" y="110490"/>
                  </a:cubicBezTo>
                  <a:lnTo>
                    <a:pt x="138113" y="110490"/>
                  </a:lnTo>
                  <a:lnTo>
                    <a:pt x="138113" y="165735"/>
                  </a:lnTo>
                  <a:lnTo>
                    <a:pt x="540683" y="165735"/>
                  </a:lnTo>
                  <a:cubicBezTo>
                    <a:pt x="500685" y="215152"/>
                    <a:pt x="472069" y="271281"/>
                    <a:pt x="456407" y="331470"/>
                  </a:cubicBezTo>
                  <a:lnTo>
                    <a:pt x="138113" y="331470"/>
                  </a:lnTo>
                  <a:lnTo>
                    <a:pt x="138113" y="386715"/>
                  </a:lnTo>
                  <a:lnTo>
                    <a:pt x="445855" y="386715"/>
                  </a:lnTo>
                  <a:cubicBezTo>
                    <a:pt x="442347" y="414144"/>
                    <a:pt x="441076" y="442098"/>
                    <a:pt x="442733" y="470439"/>
                  </a:cubicBezTo>
                  <a:lnTo>
                    <a:pt x="447926" y="558499"/>
                  </a:lnTo>
                  <a:cubicBezTo>
                    <a:pt x="460357" y="770060"/>
                    <a:pt x="535959" y="968555"/>
                    <a:pt x="663824" y="1132550"/>
                  </a:cubicBezTo>
                  <a:lnTo>
                    <a:pt x="662940" y="1132550"/>
                  </a:lnTo>
                  <a:cubicBezTo>
                    <a:pt x="662940" y="1208705"/>
                    <a:pt x="600983" y="1270663"/>
                    <a:pt x="524828" y="1270663"/>
                  </a:cubicBezTo>
                  <a:lnTo>
                    <a:pt x="289622" y="1270663"/>
                  </a:lnTo>
                  <a:cubicBezTo>
                    <a:pt x="237968" y="1270663"/>
                    <a:pt x="189407" y="1290772"/>
                    <a:pt x="152891" y="1327289"/>
                  </a:cubicBezTo>
                  <a:lnTo>
                    <a:pt x="8066" y="1472114"/>
                  </a:lnTo>
                  <a:cubicBezTo>
                    <a:pt x="2900" y="1477251"/>
                    <a:pt x="0" y="1484295"/>
                    <a:pt x="0" y="1491615"/>
                  </a:cubicBezTo>
                  <a:lnTo>
                    <a:pt x="0" y="1519238"/>
                  </a:lnTo>
                  <a:lnTo>
                    <a:pt x="55245" y="1519238"/>
                  </a:lnTo>
                  <a:lnTo>
                    <a:pt x="55245" y="1503051"/>
                  </a:lnTo>
                  <a:lnTo>
                    <a:pt x="191976" y="1366319"/>
                  </a:lnTo>
                  <a:cubicBezTo>
                    <a:pt x="218052" y="1340244"/>
                    <a:pt x="252746" y="1325880"/>
                    <a:pt x="289622" y="1325880"/>
                  </a:cubicBezTo>
                  <a:lnTo>
                    <a:pt x="524828" y="1325880"/>
                  </a:lnTo>
                  <a:cubicBezTo>
                    <a:pt x="612170" y="1325880"/>
                    <a:pt x="686088" y="1267624"/>
                    <a:pt x="709981" y="1187961"/>
                  </a:cubicBezTo>
                  <a:cubicBezTo>
                    <a:pt x="733543" y="1214202"/>
                    <a:pt x="758459" y="1239422"/>
                    <a:pt x="784866" y="1263426"/>
                  </a:cubicBezTo>
                  <a:cubicBezTo>
                    <a:pt x="789948" y="1268038"/>
                    <a:pt x="796578" y="1270607"/>
                    <a:pt x="803456" y="1270607"/>
                  </a:cubicBezTo>
                  <a:lnTo>
                    <a:pt x="969191" y="1270607"/>
                  </a:lnTo>
                  <a:cubicBezTo>
                    <a:pt x="976041" y="1270607"/>
                    <a:pt x="982698" y="1268038"/>
                    <a:pt x="987781" y="1263426"/>
                  </a:cubicBezTo>
                  <a:cubicBezTo>
                    <a:pt x="1012834" y="1240637"/>
                    <a:pt x="1036645" y="1216799"/>
                    <a:pt x="1059130" y="1192021"/>
                  </a:cubicBezTo>
                  <a:cubicBezTo>
                    <a:pt x="1084294" y="1269613"/>
                    <a:pt x="1157162" y="1325880"/>
                    <a:pt x="1243013" y="1325880"/>
                  </a:cubicBezTo>
                  <a:lnTo>
                    <a:pt x="1478218" y="1325880"/>
                  </a:lnTo>
                  <a:cubicBezTo>
                    <a:pt x="1515122" y="1325880"/>
                    <a:pt x="1549788" y="1340244"/>
                    <a:pt x="1575891" y="1366319"/>
                  </a:cubicBezTo>
                  <a:lnTo>
                    <a:pt x="1712623" y="1503051"/>
                  </a:lnTo>
                  <a:lnTo>
                    <a:pt x="1712623" y="1519238"/>
                  </a:lnTo>
                  <a:lnTo>
                    <a:pt x="1767868" y="1519238"/>
                  </a:lnTo>
                  <a:lnTo>
                    <a:pt x="1767868" y="1491615"/>
                  </a:lnTo>
                  <a:cubicBezTo>
                    <a:pt x="1767868" y="1484295"/>
                    <a:pt x="1764940" y="1477251"/>
                    <a:pt x="1759774" y="1472086"/>
                  </a:cubicBezTo>
                  <a:lnTo>
                    <a:pt x="1614950" y="1327261"/>
                  </a:lnTo>
                  <a:cubicBezTo>
                    <a:pt x="1578433" y="1290744"/>
                    <a:pt x="1529872" y="1270635"/>
                    <a:pt x="1478218" y="1270635"/>
                  </a:cubicBezTo>
                  <a:lnTo>
                    <a:pt x="1243013" y="1270635"/>
                  </a:lnTo>
                  <a:cubicBezTo>
                    <a:pt x="1168377" y="1270635"/>
                    <a:pt x="1107773" y="1211026"/>
                    <a:pt x="1105342" y="1136970"/>
                  </a:cubicBezTo>
                  <a:cubicBezTo>
                    <a:pt x="1235306" y="972119"/>
                    <a:pt x="1312152" y="771938"/>
                    <a:pt x="1324720" y="558472"/>
                  </a:cubicBezTo>
                  <a:lnTo>
                    <a:pt x="1326709" y="524828"/>
                  </a:lnTo>
                  <a:lnTo>
                    <a:pt x="1767840" y="524828"/>
                  </a:lnTo>
                  <a:lnTo>
                    <a:pt x="1767840" y="469583"/>
                  </a:lnTo>
                  <a:lnTo>
                    <a:pt x="1329913" y="469583"/>
                  </a:lnTo>
                  <a:cubicBezTo>
                    <a:pt x="1333172" y="412293"/>
                    <a:pt x="1325272" y="356413"/>
                    <a:pt x="1307787" y="303848"/>
                  </a:cubicBezTo>
                  <a:close/>
                  <a:moveTo>
                    <a:pt x="1269585" y="555240"/>
                  </a:moveTo>
                  <a:cubicBezTo>
                    <a:pt x="1254669" y="808814"/>
                    <a:pt x="1144290" y="1042805"/>
                    <a:pt x="958418" y="1215390"/>
                  </a:cubicBezTo>
                  <a:lnTo>
                    <a:pt x="814201" y="1215390"/>
                  </a:lnTo>
                  <a:cubicBezTo>
                    <a:pt x="628329" y="1042777"/>
                    <a:pt x="517949" y="808787"/>
                    <a:pt x="503033" y="555240"/>
                  </a:cubicBezTo>
                  <a:lnTo>
                    <a:pt x="497840" y="467179"/>
                  </a:lnTo>
                  <a:cubicBezTo>
                    <a:pt x="496266" y="439944"/>
                    <a:pt x="497481" y="413012"/>
                    <a:pt x="501348" y="386715"/>
                  </a:cubicBezTo>
                  <a:lnTo>
                    <a:pt x="651504" y="386715"/>
                  </a:lnTo>
                  <a:lnTo>
                    <a:pt x="615788" y="422431"/>
                  </a:lnTo>
                  <a:lnTo>
                    <a:pt x="654847" y="461489"/>
                  </a:lnTo>
                  <a:lnTo>
                    <a:pt x="757243" y="359093"/>
                  </a:lnTo>
                  <a:lnTo>
                    <a:pt x="654847" y="256696"/>
                  </a:lnTo>
                  <a:lnTo>
                    <a:pt x="615788" y="295754"/>
                  </a:lnTo>
                  <a:lnTo>
                    <a:pt x="651504" y="331470"/>
                  </a:lnTo>
                  <a:lnTo>
                    <a:pt x="514138" y="331470"/>
                  </a:lnTo>
                  <a:cubicBezTo>
                    <a:pt x="531291" y="274706"/>
                    <a:pt x="561096" y="222113"/>
                    <a:pt x="603220" y="177419"/>
                  </a:cubicBezTo>
                  <a:cubicBezTo>
                    <a:pt x="677497" y="98640"/>
                    <a:pt x="778043" y="55245"/>
                    <a:pt x="886323" y="55245"/>
                  </a:cubicBezTo>
                  <a:cubicBezTo>
                    <a:pt x="994603" y="55245"/>
                    <a:pt x="1095149" y="98640"/>
                    <a:pt x="1169426" y="177419"/>
                  </a:cubicBezTo>
                  <a:cubicBezTo>
                    <a:pt x="1190115" y="199352"/>
                    <a:pt x="1207628" y="223328"/>
                    <a:pt x="1222461" y="248603"/>
                  </a:cubicBezTo>
                  <a:lnTo>
                    <a:pt x="1033496" y="248603"/>
                  </a:lnTo>
                  <a:lnTo>
                    <a:pt x="1069212" y="212887"/>
                  </a:lnTo>
                  <a:lnTo>
                    <a:pt x="1030154" y="173828"/>
                  </a:lnTo>
                  <a:lnTo>
                    <a:pt x="927729" y="276225"/>
                  </a:lnTo>
                  <a:lnTo>
                    <a:pt x="1030126" y="378622"/>
                  </a:lnTo>
                  <a:lnTo>
                    <a:pt x="1069184" y="339563"/>
                  </a:lnTo>
                  <a:lnTo>
                    <a:pt x="1033468" y="303848"/>
                  </a:lnTo>
                  <a:lnTo>
                    <a:pt x="1249172" y="303848"/>
                  </a:lnTo>
                  <a:cubicBezTo>
                    <a:pt x="1269033" y="355060"/>
                    <a:pt x="1278093" y="410360"/>
                    <a:pt x="1274751" y="467207"/>
                  </a:cubicBezTo>
                  <a:lnTo>
                    <a:pt x="1274613" y="469583"/>
                  </a:lnTo>
                  <a:lnTo>
                    <a:pt x="1143958" y="469583"/>
                  </a:lnTo>
                  <a:lnTo>
                    <a:pt x="1179674" y="433867"/>
                  </a:lnTo>
                  <a:lnTo>
                    <a:pt x="1140616" y="394808"/>
                  </a:lnTo>
                  <a:lnTo>
                    <a:pt x="1038219" y="497205"/>
                  </a:lnTo>
                  <a:lnTo>
                    <a:pt x="1140616" y="599602"/>
                  </a:lnTo>
                  <a:lnTo>
                    <a:pt x="1179674" y="560543"/>
                  </a:lnTo>
                  <a:lnTo>
                    <a:pt x="1143958" y="524828"/>
                  </a:lnTo>
                  <a:lnTo>
                    <a:pt x="1271381" y="524828"/>
                  </a:lnTo>
                  <a:lnTo>
                    <a:pt x="1269585" y="555240"/>
                  </a:lnTo>
                  <a:close/>
                </a:path>
              </a:pathLst>
            </a:custGeom>
            <a:grpFill/>
            <a:ln w="27533" cap="flat">
              <a:noFill/>
              <a:prstDash val="solid"/>
              <a:miter/>
            </a:ln>
          </p:spPr>
          <p:txBody>
            <a:bodyPr rtlCol="0" anchor="ctr"/>
            <a:lstStyle/>
            <a:p>
              <a:endParaRPr lang="uk-UA" dirty="0"/>
            </a:p>
          </p:txBody>
        </p:sp>
      </p:grpSp>
      <p:sp>
        <p:nvSpPr>
          <p:cNvPr id="58" name="Circular Arrow 57"/>
          <p:cNvSpPr/>
          <p:nvPr/>
        </p:nvSpPr>
        <p:spPr>
          <a:xfrm rot="6259878">
            <a:off x="6851411" y="2663286"/>
            <a:ext cx="3229235" cy="3467966"/>
          </a:xfrm>
          <a:prstGeom prst="circularArrow">
            <a:avLst>
              <a:gd name="adj1" fmla="val 2200"/>
              <a:gd name="adj2" fmla="val 1116121"/>
              <a:gd name="adj3" fmla="val 20222523"/>
              <a:gd name="adj4" fmla="val 12793908"/>
              <a:gd name="adj5" fmla="val 8308"/>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2" name="Title 1">
            <a:extLst>
              <a:ext uri="{FF2B5EF4-FFF2-40B4-BE49-F238E27FC236}">
                <a16:creationId xmlns:a16="http://schemas.microsoft.com/office/drawing/2014/main" id="{BD6E6853-A92C-4323-B8BE-1C271C2E28D2}"/>
              </a:ext>
            </a:extLst>
          </p:cNvPr>
          <p:cNvSpPr>
            <a:spLocks noGrp="1"/>
          </p:cNvSpPr>
          <p:nvPr>
            <p:ph type="title"/>
          </p:nvPr>
        </p:nvSpPr>
        <p:spPr>
          <a:xfrm>
            <a:off x="838200" y="224023"/>
            <a:ext cx="10515600" cy="1325563"/>
          </a:xfrm>
        </p:spPr>
        <p:txBody>
          <a:bodyPr/>
          <a:lstStyle/>
          <a:p>
            <a:r>
              <a:rPr lang="en-US" dirty="0"/>
              <a:t>Principles of adult learning</a:t>
            </a:r>
            <a:endParaRPr lang="uk-UA" dirty="0"/>
          </a:p>
        </p:txBody>
      </p:sp>
      <p:sp>
        <p:nvSpPr>
          <p:cNvPr id="4" name="Slide Number Placeholder 3">
            <a:extLst>
              <a:ext uri="{FF2B5EF4-FFF2-40B4-BE49-F238E27FC236}">
                <a16:creationId xmlns:a16="http://schemas.microsoft.com/office/drawing/2014/main" id="{A9B199A5-61F6-4849-B053-6C9C4DB34F0C}"/>
              </a:ext>
            </a:extLst>
          </p:cNvPr>
          <p:cNvSpPr>
            <a:spLocks noGrp="1"/>
          </p:cNvSpPr>
          <p:nvPr>
            <p:ph type="sldNum" sz="quarter" idx="12"/>
          </p:nvPr>
        </p:nvSpPr>
        <p:spPr/>
        <p:txBody>
          <a:bodyPr/>
          <a:lstStyle/>
          <a:p>
            <a:fld id="{03E55565-F195-45AE-A8B0-E2C07D5DAE07}" type="slidenum">
              <a:rPr lang="uk-UA" smtClean="0"/>
              <a:t>4</a:t>
            </a:fld>
            <a:endParaRPr lang="uk-UA"/>
          </a:p>
        </p:txBody>
      </p:sp>
      <p:sp>
        <p:nvSpPr>
          <p:cNvPr id="10" name="TextBox 9"/>
          <p:cNvSpPr txBox="1"/>
          <p:nvPr/>
        </p:nvSpPr>
        <p:spPr>
          <a:xfrm>
            <a:off x="2910544" y="5510985"/>
            <a:ext cx="5250219" cy="369332"/>
          </a:xfrm>
          <a:prstGeom prst="rect">
            <a:avLst/>
          </a:prstGeom>
          <a:solidFill>
            <a:schemeClr val="accent1"/>
          </a:solidFill>
          <a:ln>
            <a:noFill/>
          </a:ln>
        </p:spPr>
        <p:txBody>
          <a:bodyPr wrap="none" rtlCol="0">
            <a:spAutoFit/>
          </a:bodyPr>
          <a:lstStyle/>
          <a:p>
            <a:pPr algn="ctr"/>
            <a:r>
              <a:rPr lang="en-US" dirty="0">
                <a:solidFill>
                  <a:schemeClr val="bg1"/>
                </a:solidFill>
                <a:latin typeface="+mj-lt"/>
                <a:cs typeface="Calibri"/>
              </a:rPr>
              <a:t>At the start </a:t>
            </a:r>
            <a:r>
              <a:rPr lang="en-US" b="1" dirty="0">
                <a:solidFill>
                  <a:schemeClr val="bg1"/>
                </a:solidFill>
                <a:latin typeface="+mj-lt"/>
                <a:cs typeface="Calibri"/>
              </a:rPr>
              <a:t>- Participants’ knowledge and skills</a:t>
            </a:r>
          </a:p>
        </p:txBody>
      </p:sp>
      <p:sp>
        <p:nvSpPr>
          <p:cNvPr id="11" name="TextBox 10"/>
          <p:cNvSpPr txBox="1"/>
          <p:nvPr/>
        </p:nvSpPr>
        <p:spPr>
          <a:xfrm>
            <a:off x="2969912" y="2836183"/>
            <a:ext cx="6779592" cy="369332"/>
          </a:xfrm>
          <a:prstGeom prst="rect">
            <a:avLst/>
          </a:prstGeom>
          <a:solidFill>
            <a:schemeClr val="accent1"/>
          </a:solidFill>
          <a:ln>
            <a:noFill/>
          </a:ln>
        </p:spPr>
        <p:txBody>
          <a:bodyPr wrap="square" rtlCol="0">
            <a:spAutoFit/>
          </a:bodyPr>
          <a:lstStyle/>
          <a:p>
            <a:pPr algn="ctr"/>
            <a:r>
              <a:rPr lang="en-US" dirty="0">
                <a:solidFill>
                  <a:schemeClr val="bg1"/>
                </a:solidFill>
                <a:latin typeface="+mj-lt"/>
                <a:cs typeface="Calibri"/>
              </a:rPr>
              <a:t>Through TEAMS training exercises – </a:t>
            </a:r>
            <a:r>
              <a:rPr lang="en-US" b="1" dirty="0">
                <a:solidFill>
                  <a:schemeClr val="bg1"/>
                </a:solidFill>
                <a:latin typeface="+mj-lt"/>
                <a:cs typeface="Calibri"/>
              </a:rPr>
              <a:t>Practice and experience </a:t>
            </a:r>
          </a:p>
        </p:txBody>
      </p:sp>
      <p:sp>
        <p:nvSpPr>
          <p:cNvPr id="12" name="TextBox 11"/>
          <p:cNvSpPr txBox="1"/>
          <p:nvPr/>
        </p:nvSpPr>
        <p:spPr>
          <a:xfrm>
            <a:off x="6287851" y="4197315"/>
            <a:ext cx="2785745" cy="369332"/>
          </a:xfrm>
          <a:prstGeom prst="rect">
            <a:avLst/>
          </a:prstGeom>
          <a:solidFill>
            <a:schemeClr val="accent1"/>
          </a:solidFill>
          <a:ln>
            <a:noFill/>
          </a:ln>
        </p:spPr>
        <p:txBody>
          <a:bodyPr wrap="square" rtlCol="0">
            <a:spAutoFit/>
          </a:bodyPr>
          <a:lstStyle/>
          <a:p>
            <a:pPr algn="ctr"/>
            <a:r>
              <a:rPr lang="en-US" dirty="0">
                <a:solidFill>
                  <a:schemeClr val="bg1"/>
                </a:solidFill>
                <a:latin typeface="+mj-lt"/>
                <a:cs typeface="Calibri"/>
              </a:rPr>
              <a:t>Debriefing - </a:t>
            </a:r>
            <a:r>
              <a:rPr lang="en-US" b="1" dirty="0">
                <a:solidFill>
                  <a:schemeClr val="bg1"/>
                </a:solidFill>
                <a:latin typeface="+mj-lt"/>
                <a:cs typeface="Calibri"/>
              </a:rPr>
              <a:t>Reflection</a:t>
            </a:r>
          </a:p>
        </p:txBody>
      </p:sp>
      <p:sp>
        <p:nvSpPr>
          <p:cNvPr id="54" name="Circular Arrow 53"/>
          <p:cNvSpPr/>
          <p:nvPr/>
        </p:nvSpPr>
        <p:spPr>
          <a:xfrm rot="16200000">
            <a:off x="1254629" y="2716649"/>
            <a:ext cx="3110420" cy="3233758"/>
          </a:xfrm>
          <a:prstGeom prst="circularArrow">
            <a:avLst>
              <a:gd name="adj1" fmla="val 2481"/>
              <a:gd name="adj2" fmla="val 1020038"/>
              <a:gd name="adj3" fmla="val 20132471"/>
              <a:gd name="adj4" fmla="val 11049968"/>
              <a:gd name="adj5" fmla="val 7730"/>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Tree>
    <p:extLst>
      <p:ext uri="{BB962C8B-B14F-4D97-AF65-F5344CB8AC3E}">
        <p14:creationId xmlns:p14="http://schemas.microsoft.com/office/powerpoint/2010/main" val="189961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BCD8-FDDC-4980-A6F1-AFE229CC09CF}"/>
              </a:ext>
            </a:extLst>
          </p:cNvPr>
          <p:cNvSpPr>
            <a:spLocks noGrp="1"/>
          </p:cNvSpPr>
          <p:nvPr>
            <p:ph type="title"/>
          </p:nvPr>
        </p:nvSpPr>
        <p:spPr/>
        <p:txBody>
          <a:bodyPr/>
          <a:lstStyle/>
          <a:p>
            <a:r>
              <a:rPr lang="en-US" dirty="0"/>
              <a:t>What is facilitation?</a:t>
            </a:r>
            <a:endParaRPr lang="uk-UA" dirty="0"/>
          </a:p>
        </p:txBody>
      </p:sp>
      <p:sp>
        <p:nvSpPr>
          <p:cNvPr id="5" name="Slide Number Placeholder 4">
            <a:extLst>
              <a:ext uri="{FF2B5EF4-FFF2-40B4-BE49-F238E27FC236}">
                <a16:creationId xmlns:a16="http://schemas.microsoft.com/office/drawing/2014/main" id="{7426BD1B-C12F-4673-95D2-B18A42110D6F}"/>
              </a:ext>
            </a:extLst>
          </p:cNvPr>
          <p:cNvSpPr>
            <a:spLocks noGrp="1"/>
          </p:cNvSpPr>
          <p:nvPr>
            <p:ph type="sldNum" sz="quarter" idx="12"/>
          </p:nvPr>
        </p:nvSpPr>
        <p:spPr/>
        <p:txBody>
          <a:bodyPr/>
          <a:lstStyle/>
          <a:p>
            <a:fld id="{03E55565-F195-45AE-A8B0-E2C07D5DAE07}" type="slidenum">
              <a:rPr lang="uk-UA" smtClean="0"/>
              <a:t>5</a:t>
            </a:fld>
            <a:endParaRPr lang="uk-UA"/>
          </a:p>
        </p:txBody>
      </p:sp>
      <p:sp>
        <p:nvSpPr>
          <p:cNvPr id="3" name="Rectangle 2"/>
          <p:cNvSpPr/>
          <p:nvPr/>
        </p:nvSpPr>
        <p:spPr>
          <a:xfrm>
            <a:off x="1163642" y="1820067"/>
            <a:ext cx="9712380" cy="1200328"/>
          </a:xfrm>
          <a:prstGeom prst="rect">
            <a:avLst/>
          </a:prstGeom>
        </p:spPr>
        <p:txBody>
          <a:bodyPr wrap="square">
            <a:spAutoFit/>
          </a:bodyPr>
          <a:lstStyle/>
          <a:p>
            <a:pPr algn="ctr"/>
            <a:r>
              <a:rPr lang="en-US" sz="2400" dirty="0"/>
              <a:t>Facilitation is the act of helping training participants learning through self-discovery, by exposing them to experiences and guiding them from practice to reflection </a:t>
            </a:r>
          </a:p>
        </p:txBody>
      </p:sp>
      <p:sp>
        <p:nvSpPr>
          <p:cNvPr id="7" name="Freeform: Shape 6">
            <a:extLst>
              <a:ext uri="{FF2B5EF4-FFF2-40B4-BE49-F238E27FC236}">
                <a16:creationId xmlns:a16="http://schemas.microsoft.com/office/drawing/2014/main" id="{5A2FF054-F297-48B1-B624-51AA8FAA4078}"/>
              </a:ext>
            </a:extLst>
          </p:cNvPr>
          <p:cNvSpPr/>
          <p:nvPr/>
        </p:nvSpPr>
        <p:spPr>
          <a:xfrm>
            <a:off x="1085554" y="3412819"/>
            <a:ext cx="3257942" cy="1954765"/>
          </a:xfrm>
          <a:custGeom>
            <a:avLst/>
            <a:gdLst>
              <a:gd name="connsiteX0" fmla="*/ 0 w 3257942"/>
              <a:gd name="connsiteY0" fmla="*/ 0 h 1954765"/>
              <a:gd name="connsiteX1" fmla="*/ 3257942 w 3257942"/>
              <a:gd name="connsiteY1" fmla="*/ 0 h 1954765"/>
              <a:gd name="connsiteX2" fmla="*/ 3257942 w 3257942"/>
              <a:gd name="connsiteY2" fmla="*/ 1954765 h 1954765"/>
              <a:gd name="connsiteX3" fmla="*/ 0 w 3257942"/>
              <a:gd name="connsiteY3" fmla="*/ 1954765 h 1954765"/>
              <a:gd name="connsiteX4" fmla="*/ 0 w 3257942"/>
              <a:gd name="connsiteY4" fmla="*/ 0 h 1954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7942" h="1954765">
                <a:moveTo>
                  <a:pt x="0" y="0"/>
                </a:moveTo>
                <a:lnTo>
                  <a:pt x="3257942" y="0"/>
                </a:lnTo>
                <a:lnTo>
                  <a:pt x="3257942" y="1954765"/>
                </a:lnTo>
                <a:lnTo>
                  <a:pt x="0" y="1954765"/>
                </a:lnTo>
                <a:lnTo>
                  <a:pt x="0" y="0"/>
                </a:lnTo>
                <a:close/>
              </a:path>
            </a:pathLst>
          </a:custGeom>
          <a:solidFill>
            <a:schemeClr val="accent2"/>
          </a:solidFill>
          <a:effectLst/>
          <a:scene3d>
            <a:camera prst="orthographicFront"/>
            <a:lightRig rig="chilly" dir="t"/>
          </a:scene3d>
          <a:sp3d prstMaterial="translucentPowder"/>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buNone/>
            </a:pPr>
            <a:r>
              <a:rPr lang="en-US" sz="2400" b="1" kern="1200" dirty="0">
                <a:solidFill>
                  <a:schemeClr val="accent1"/>
                </a:solidFill>
                <a:latin typeface="+mj-lt"/>
                <a:cs typeface="Calibri"/>
              </a:rPr>
              <a:t>Encourage </a:t>
            </a:r>
          </a:p>
          <a:p>
            <a:pPr marL="0" lvl="0" indent="0" algn="ctr" defTabSz="1066800">
              <a:lnSpc>
                <a:spcPct val="90000"/>
              </a:lnSpc>
              <a:spcBef>
                <a:spcPct val="0"/>
              </a:spcBef>
              <a:buNone/>
            </a:pPr>
            <a:r>
              <a:rPr lang="en-US" sz="2400" kern="1200" dirty="0">
                <a:solidFill>
                  <a:schemeClr val="accent1"/>
                </a:solidFill>
                <a:latin typeface="+mj-lt"/>
                <a:cs typeface="Calibri"/>
              </a:rPr>
              <a:t>critical thinking and analysis</a:t>
            </a:r>
          </a:p>
        </p:txBody>
      </p:sp>
      <p:sp>
        <p:nvSpPr>
          <p:cNvPr id="8" name="Freeform: Shape 7">
            <a:extLst>
              <a:ext uri="{FF2B5EF4-FFF2-40B4-BE49-F238E27FC236}">
                <a16:creationId xmlns:a16="http://schemas.microsoft.com/office/drawing/2014/main" id="{7A5D5C18-398E-4281-9996-1D88DD01D1DF}"/>
              </a:ext>
            </a:extLst>
          </p:cNvPr>
          <p:cNvSpPr/>
          <p:nvPr/>
        </p:nvSpPr>
        <p:spPr>
          <a:xfrm>
            <a:off x="4568326" y="3412819"/>
            <a:ext cx="3257942" cy="1954765"/>
          </a:xfrm>
          <a:custGeom>
            <a:avLst/>
            <a:gdLst>
              <a:gd name="connsiteX0" fmla="*/ 0 w 3257942"/>
              <a:gd name="connsiteY0" fmla="*/ 0 h 1954765"/>
              <a:gd name="connsiteX1" fmla="*/ 3257942 w 3257942"/>
              <a:gd name="connsiteY1" fmla="*/ 0 h 1954765"/>
              <a:gd name="connsiteX2" fmla="*/ 3257942 w 3257942"/>
              <a:gd name="connsiteY2" fmla="*/ 1954765 h 1954765"/>
              <a:gd name="connsiteX3" fmla="*/ 0 w 3257942"/>
              <a:gd name="connsiteY3" fmla="*/ 1954765 h 1954765"/>
              <a:gd name="connsiteX4" fmla="*/ 0 w 3257942"/>
              <a:gd name="connsiteY4" fmla="*/ 0 h 1954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7942" h="1954765">
                <a:moveTo>
                  <a:pt x="0" y="0"/>
                </a:moveTo>
                <a:lnTo>
                  <a:pt x="3257942" y="0"/>
                </a:lnTo>
                <a:lnTo>
                  <a:pt x="3257942" y="1954765"/>
                </a:lnTo>
                <a:lnTo>
                  <a:pt x="0" y="1954765"/>
                </a:lnTo>
                <a:lnTo>
                  <a:pt x="0" y="0"/>
                </a:lnTo>
                <a:close/>
              </a:path>
            </a:pathLst>
          </a:custGeom>
          <a:solidFill>
            <a:schemeClr val="accent2"/>
          </a:solidFill>
          <a:effectLst/>
          <a:scene3d>
            <a:camera prst="orthographicFront"/>
            <a:lightRig rig="chilly" dir="t"/>
          </a:scene3d>
          <a:sp3d prstMaterial="translucentPowder"/>
        </p:spPr>
        <p:style>
          <a:lnRef idx="0">
            <a:schemeClr val="lt1">
              <a:hueOff val="0"/>
              <a:satOff val="0"/>
              <a:lumOff val="0"/>
              <a:alphaOff val="0"/>
            </a:schemeClr>
          </a:lnRef>
          <a:fillRef idx="1">
            <a:scrgbClr r="0" g="0" b="0"/>
          </a:fillRef>
          <a:effectRef idx="0">
            <a:schemeClr val="accent3">
              <a:hueOff val="1355300"/>
              <a:satOff val="50000"/>
              <a:lumOff val="-7353"/>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buNone/>
            </a:pPr>
            <a:r>
              <a:rPr lang="en-US" sz="2400" b="1" kern="1200" dirty="0">
                <a:solidFill>
                  <a:schemeClr val="accent1"/>
                </a:solidFill>
                <a:latin typeface="+mj-lt"/>
                <a:cs typeface="Calibri"/>
              </a:rPr>
              <a:t>Build </a:t>
            </a:r>
          </a:p>
          <a:p>
            <a:pPr marL="0" lvl="0" indent="0" algn="ctr" defTabSz="1066800">
              <a:lnSpc>
                <a:spcPct val="90000"/>
              </a:lnSpc>
              <a:spcBef>
                <a:spcPct val="0"/>
              </a:spcBef>
              <a:buNone/>
            </a:pPr>
            <a:r>
              <a:rPr lang="en-US" sz="2400" kern="1200" dirty="0">
                <a:solidFill>
                  <a:schemeClr val="accent1"/>
                </a:solidFill>
                <a:latin typeface="+mj-lt"/>
                <a:cs typeface="Calibri"/>
              </a:rPr>
              <a:t>trust and respect between group members</a:t>
            </a:r>
          </a:p>
        </p:txBody>
      </p:sp>
      <p:sp>
        <p:nvSpPr>
          <p:cNvPr id="9" name="Freeform: Shape 8">
            <a:extLst>
              <a:ext uri="{FF2B5EF4-FFF2-40B4-BE49-F238E27FC236}">
                <a16:creationId xmlns:a16="http://schemas.microsoft.com/office/drawing/2014/main" id="{64426FAC-8305-4CCC-8EC0-8A06CB819AE8}"/>
              </a:ext>
            </a:extLst>
          </p:cNvPr>
          <p:cNvSpPr/>
          <p:nvPr/>
        </p:nvSpPr>
        <p:spPr>
          <a:xfrm>
            <a:off x="8089184" y="3423941"/>
            <a:ext cx="3257942" cy="1954765"/>
          </a:xfrm>
          <a:custGeom>
            <a:avLst/>
            <a:gdLst>
              <a:gd name="connsiteX0" fmla="*/ 0 w 3257942"/>
              <a:gd name="connsiteY0" fmla="*/ 0 h 1954765"/>
              <a:gd name="connsiteX1" fmla="*/ 3257942 w 3257942"/>
              <a:gd name="connsiteY1" fmla="*/ 0 h 1954765"/>
              <a:gd name="connsiteX2" fmla="*/ 3257942 w 3257942"/>
              <a:gd name="connsiteY2" fmla="*/ 1954765 h 1954765"/>
              <a:gd name="connsiteX3" fmla="*/ 0 w 3257942"/>
              <a:gd name="connsiteY3" fmla="*/ 1954765 h 1954765"/>
              <a:gd name="connsiteX4" fmla="*/ 0 w 3257942"/>
              <a:gd name="connsiteY4" fmla="*/ 0 h 1954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7942" h="1954765">
                <a:moveTo>
                  <a:pt x="0" y="0"/>
                </a:moveTo>
                <a:lnTo>
                  <a:pt x="3257942" y="0"/>
                </a:lnTo>
                <a:lnTo>
                  <a:pt x="3257942" y="1954765"/>
                </a:lnTo>
                <a:lnTo>
                  <a:pt x="0" y="1954765"/>
                </a:lnTo>
                <a:lnTo>
                  <a:pt x="0" y="0"/>
                </a:lnTo>
                <a:close/>
              </a:path>
            </a:pathLst>
          </a:custGeom>
          <a:solidFill>
            <a:schemeClr val="accent2"/>
          </a:solidFill>
          <a:effectLst/>
          <a:scene3d>
            <a:camera prst="orthographicFront"/>
            <a:lightRig rig="chilly" dir="t"/>
          </a:scene3d>
          <a:sp3d prstMaterial="translucentPowder"/>
        </p:spPr>
        <p:style>
          <a:lnRef idx="0">
            <a:schemeClr val="lt1">
              <a:hueOff val="0"/>
              <a:satOff val="0"/>
              <a:lumOff val="0"/>
              <a:alphaOff val="0"/>
            </a:schemeClr>
          </a:lnRef>
          <a:fillRef idx="1">
            <a:scrgbClr r="0" g="0" b="0"/>
          </a:fillRef>
          <a:effectRef idx="0">
            <a:schemeClr val="accent3">
              <a:hueOff val="2710599"/>
              <a:satOff val="100000"/>
              <a:lumOff val="-14706"/>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buNone/>
            </a:pPr>
            <a:r>
              <a:rPr lang="en-US" sz="2400" b="1" kern="1200" dirty="0">
                <a:solidFill>
                  <a:schemeClr val="accent1"/>
                </a:solidFill>
                <a:latin typeface="+mj-lt"/>
                <a:cs typeface="Calibri"/>
              </a:rPr>
              <a:t>Keep </a:t>
            </a:r>
          </a:p>
          <a:p>
            <a:pPr marL="0" lvl="0" indent="0" algn="ctr" defTabSz="1066800">
              <a:lnSpc>
                <a:spcPct val="90000"/>
              </a:lnSpc>
              <a:spcBef>
                <a:spcPct val="0"/>
              </a:spcBef>
              <a:buNone/>
            </a:pPr>
            <a:r>
              <a:rPr lang="en-US" sz="2400" kern="1200" dirty="0">
                <a:solidFill>
                  <a:schemeClr val="accent1"/>
                </a:solidFill>
                <a:latin typeface="+mj-lt"/>
                <a:cs typeface="Calibri"/>
              </a:rPr>
              <a:t>the group within the scope of the training</a:t>
            </a:r>
          </a:p>
        </p:txBody>
      </p:sp>
    </p:spTree>
    <p:extLst>
      <p:ext uri="{BB962C8B-B14F-4D97-AF65-F5344CB8AC3E}">
        <p14:creationId xmlns:p14="http://schemas.microsoft.com/office/powerpoint/2010/main" val="301700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BCD8-FDDC-4980-A6F1-AFE229CC09CF}"/>
              </a:ext>
            </a:extLst>
          </p:cNvPr>
          <p:cNvSpPr>
            <a:spLocks noGrp="1"/>
          </p:cNvSpPr>
          <p:nvPr>
            <p:ph type="title"/>
          </p:nvPr>
        </p:nvSpPr>
        <p:spPr/>
        <p:txBody>
          <a:bodyPr/>
          <a:lstStyle/>
          <a:p>
            <a:r>
              <a:rPr lang="en-US" dirty="0"/>
              <a:t>Consider…</a:t>
            </a:r>
            <a:endParaRPr lang="uk-UA" dirty="0"/>
          </a:p>
        </p:txBody>
      </p:sp>
      <p:sp>
        <p:nvSpPr>
          <p:cNvPr id="5" name="Slide Number Placeholder 4">
            <a:extLst>
              <a:ext uri="{FF2B5EF4-FFF2-40B4-BE49-F238E27FC236}">
                <a16:creationId xmlns:a16="http://schemas.microsoft.com/office/drawing/2014/main" id="{7426BD1B-C12F-4673-95D2-B18A42110D6F}"/>
              </a:ext>
            </a:extLst>
          </p:cNvPr>
          <p:cNvSpPr>
            <a:spLocks noGrp="1"/>
          </p:cNvSpPr>
          <p:nvPr>
            <p:ph type="sldNum" sz="quarter" idx="12"/>
          </p:nvPr>
        </p:nvSpPr>
        <p:spPr/>
        <p:txBody>
          <a:bodyPr/>
          <a:lstStyle/>
          <a:p>
            <a:fld id="{03E55565-F195-45AE-A8B0-E2C07D5DAE07}" type="slidenum">
              <a:rPr lang="uk-UA" smtClean="0"/>
              <a:t>6</a:t>
            </a:fld>
            <a:endParaRPr lang="uk-UA"/>
          </a:p>
        </p:txBody>
      </p:sp>
      <p:sp>
        <p:nvSpPr>
          <p:cNvPr id="7" name="Rectangle 6"/>
          <p:cNvSpPr/>
          <p:nvPr/>
        </p:nvSpPr>
        <p:spPr>
          <a:xfrm>
            <a:off x="1132597" y="1293675"/>
            <a:ext cx="9712380" cy="1754326"/>
          </a:xfrm>
          <a:prstGeom prst="rect">
            <a:avLst/>
          </a:prstGeom>
        </p:spPr>
        <p:txBody>
          <a:bodyPr wrap="square">
            <a:spAutoFit/>
          </a:bodyPr>
          <a:lstStyle/>
          <a:p>
            <a:pPr algn="ctr"/>
            <a:r>
              <a:rPr lang="en-US" sz="3600" b="1" dirty="0">
                <a:solidFill>
                  <a:schemeClr val="accent1"/>
                </a:solidFill>
              </a:rPr>
              <a:t>Facilitation and teaching </a:t>
            </a:r>
          </a:p>
          <a:p>
            <a:pPr algn="ctr"/>
            <a:r>
              <a:rPr lang="en-US" sz="3600" b="1" dirty="0">
                <a:solidFill>
                  <a:schemeClr val="accent1"/>
                </a:solidFill>
              </a:rPr>
              <a:t>are different! </a:t>
            </a:r>
          </a:p>
          <a:p>
            <a:pPr algn="ctr"/>
            <a:endParaRPr lang="en-US" sz="3600" b="1" dirty="0">
              <a:solidFill>
                <a:schemeClr val="accent1"/>
              </a:solidFill>
            </a:endParaRPr>
          </a:p>
        </p:txBody>
      </p:sp>
      <p:grpSp>
        <p:nvGrpSpPr>
          <p:cNvPr id="10" name="Group 9">
            <a:extLst>
              <a:ext uri="{FF2B5EF4-FFF2-40B4-BE49-F238E27FC236}">
                <a16:creationId xmlns:a16="http://schemas.microsoft.com/office/drawing/2014/main" id="{FEBAC4AF-EBB8-4D9A-A850-FC73333D84EF}"/>
              </a:ext>
            </a:extLst>
          </p:cNvPr>
          <p:cNvGrpSpPr/>
          <p:nvPr/>
        </p:nvGrpSpPr>
        <p:grpSpPr>
          <a:xfrm>
            <a:off x="1428434" y="3048001"/>
            <a:ext cx="3275062" cy="2630100"/>
            <a:chOff x="1163642" y="2835354"/>
            <a:chExt cx="3804645" cy="3055393"/>
          </a:xfrm>
        </p:grpSpPr>
        <p:pic>
          <p:nvPicPr>
            <p:cNvPr id="4" name="Picture 3" descr="clase.jp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87769" y="2835354"/>
              <a:ext cx="3480518" cy="2316246"/>
            </a:xfrm>
            <a:prstGeom prst="rect">
              <a:avLst/>
            </a:prstGeom>
          </p:spPr>
        </p:pic>
        <p:sp>
          <p:nvSpPr>
            <p:cNvPr id="9" name="Multiply 8"/>
            <p:cNvSpPr/>
            <p:nvPr/>
          </p:nvSpPr>
          <p:spPr>
            <a:xfrm>
              <a:off x="1163642" y="3993477"/>
              <a:ext cx="1740313" cy="1897270"/>
            </a:xfrm>
            <a:prstGeom prst="mathMultiply">
              <a:avLst>
                <a:gd name="adj1" fmla="val 893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grpSp>
        <p:nvGrpSpPr>
          <p:cNvPr id="11" name="Group 10">
            <a:extLst>
              <a:ext uri="{FF2B5EF4-FFF2-40B4-BE49-F238E27FC236}">
                <a16:creationId xmlns:a16="http://schemas.microsoft.com/office/drawing/2014/main" id="{57004299-AAB7-4E77-B42F-45219DB062BA}"/>
              </a:ext>
            </a:extLst>
          </p:cNvPr>
          <p:cNvGrpSpPr/>
          <p:nvPr/>
        </p:nvGrpSpPr>
        <p:grpSpPr>
          <a:xfrm>
            <a:off x="5988787" y="2579860"/>
            <a:ext cx="4250928" cy="2931836"/>
            <a:chOff x="6787103" y="2427620"/>
            <a:chExt cx="4250928" cy="2931836"/>
          </a:xfrm>
        </p:grpSpPr>
        <p:pic>
          <p:nvPicPr>
            <p:cNvPr id="8" name="Picture 7" descr="grupo discusion.jp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87103" y="3201776"/>
              <a:ext cx="4165072" cy="2157680"/>
            </a:xfrm>
            <a:prstGeom prst="rect">
              <a:avLst/>
            </a:prstGeom>
          </p:spPr>
        </p:pic>
        <p:pic>
          <p:nvPicPr>
            <p:cNvPr id="6" name="Graphic 5">
              <a:extLst>
                <a:ext uri="{FF2B5EF4-FFF2-40B4-BE49-F238E27FC236}">
                  <a16:creationId xmlns:a16="http://schemas.microsoft.com/office/drawing/2014/main" id="{FA45453A-BEEF-4D66-9C8A-0F5C632385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97718" y="2427620"/>
              <a:ext cx="1740313" cy="1649817"/>
            </a:xfrm>
            <a:prstGeom prst="rect">
              <a:avLst/>
            </a:prstGeom>
          </p:spPr>
        </p:pic>
      </p:grpSp>
    </p:spTree>
    <p:extLst>
      <p:ext uri="{BB962C8B-B14F-4D97-AF65-F5344CB8AC3E}">
        <p14:creationId xmlns:p14="http://schemas.microsoft.com/office/powerpoint/2010/main" val="291965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D90B-39D5-4C29-A0CD-BD176E811BEA}"/>
              </a:ext>
            </a:extLst>
          </p:cNvPr>
          <p:cNvSpPr>
            <a:spLocks noGrp="1"/>
          </p:cNvSpPr>
          <p:nvPr>
            <p:ph type="title"/>
          </p:nvPr>
        </p:nvSpPr>
        <p:spPr/>
        <p:txBody>
          <a:bodyPr>
            <a:normAutofit/>
          </a:bodyPr>
          <a:lstStyle/>
          <a:p>
            <a:r>
              <a:rPr lang="en-US" dirty="0"/>
              <a:t>Characteristics and skills of a good facilitator</a:t>
            </a:r>
            <a:endParaRPr lang="uk-UA" sz="2800" b="1" dirty="0"/>
          </a:p>
        </p:txBody>
      </p:sp>
      <p:sp>
        <p:nvSpPr>
          <p:cNvPr id="5" name="Slide Number Placeholder 4">
            <a:extLst>
              <a:ext uri="{FF2B5EF4-FFF2-40B4-BE49-F238E27FC236}">
                <a16:creationId xmlns:a16="http://schemas.microsoft.com/office/drawing/2014/main" id="{AF9D3722-1DBA-47A0-AB2A-3F1EC1A4AE01}"/>
              </a:ext>
            </a:extLst>
          </p:cNvPr>
          <p:cNvSpPr>
            <a:spLocks noGrp="1"/>
          </p:cNvSpPr>
          <p:nvPr>
            <p:ph type="sldNum" sz="quarter" idx="12"/>
          </p:nvPr>
        </p:nvSpPr>
        <p:spPr/>
        <p:txBody>
          <a:bodyPr/>
          <a:lstStyle/>
          <a:p>
            <a:fld id="{03E55565-F195-45AE-A8B0-E2C07D5DAE07}" type="slidenum">
              <a:rPr lang="uk-UA" smtClean="0"/>
              <a:t>7</a:t>
            </a:fld>
            <a:endParaRPr lang="uk-UA"/>
          </a:p>
        </p:txBody>
      </p:sp>
      <p:sp>
        <p:nvSpPr>
          <p:cNvPr id="6" name="Rectangle: Rounded Corners 5">
            <a:extLst>
              <a:ext uri="{FF2B5EF4-FFF2-40B4-BE49-F238E27FC236}">
                <a16:creationId xmlns:a16="http://schemas.microsoft.com/office/drawing/2014/main" id="{A55DED4A-6F0C-45EA-A31B-2A9C94AE07EA}"/>
              </a:ext>
            </a:extLst>
          </p:cNvPr>
          <p:cNvSpPr/>
          <p:nvPr/>
        </p:nvSpPr>
        <p:spPr>
          <a:xfrm>
            <a:off x="1039660" y="1515649"/>
            <a:ext cx="3407080" cy="4546948"/>
          </a:xfrm>
          <a:prstGeom prst="roundRect">
            <a:avLst>
              <a:gd name="adj" fmla="val 62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889000">
              <a:lnSpc>
                <a:spcPct val="90000"/>
              </a:lnSpc>
              <a:spcBef>
                <a:spcPct val="0"/>
              </a:spcBef>
              <a:spcAft>
                <a:spcPct val="35000"/>
              </a:spcAft>
            </a:pPr>
            <a:r>
              <a:rPr lang="en-US" sz="2000" b="1">
                <a:solidFill>
                  <a:schemeClr val="accent1"/>
                </a:solidFill>
                <a:latin typeface="+mj-lt"/>
                <a:cs typeface="Calibri"/>
              </a:rPr>
              <a:t>Personal characteristics</a:t>
            </a:r>
            <a:endParaRPr lang="en-US" sz="2000" b="1" dirty="0">
              <a:solidFill>
                <a:schemeClr val="accent1"/>
              </a:solidFill>
              <a:latin typeface="+mj-lt"/>
              <a:cs typeface="Calibri"/>
            </a:endParaRPr>
          </a:p>
        </p:txBody>
      </p:sp>
      <p:sp>
        <p:nvSpPr>
          <p:cNvPr id="7" name="Rectangle: Rounded Corners 6">
            <a:extLst>
              <a:ext uri="{FF2B5EF4-FFF2-40B4-BE49-F238E27FC236}">
                <a16:creationId xmlns:a16="http://schemas.microsoft.com/office/drawing/2014/main" id="{2903191C-4E24-4311-B684-7A81BA3ABEF9}"/>
              </a:ext>
            </a:extLst>
          </p:cNvPr>
          <p:cNvSpPr/>
          <p:nvPr/>
        </p:nvSpPr>
        <p:spPr>
          <a:xfrm>
            <a:off x="4648200" y="1515649"/>
            <a:ext cx="3407080" cy="4546948"/>
          </a:xfrm>
          <a:prstGeom prst="roundRect">
            <a:avLst>
              <a:gd name="adj" fmla="val 62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889000">
              <a:lnSpc>
                <a:spcPct val="90000"/>
              </a:lnSpc>
              <a:spcBef>
                <a:spcPct val="0"/>
              </a:spcBef>
              <a:spcAft>
                <a:spcPct val="35000"/>
              </a:spcAft>
            </a:pPr>
            <a:r>
              <a:rPr lang="en-US" sz="2000" b="1">
                <a:solidFill>
                  <a:schemeClr val="accent1"/>
                </a:solidFill>
                <a:latin typeface="+mj-lt"/>
                <a:cs typeface="Calibri"/>
              </a:rPr>
              <a:t>Non verbal skills</a:t>
            </a:r>
            <a:endParaRPr lang="en-US" sz="2000" b="1" dirty="0">
              <a:solidFill>
                <a:schemeClr val="accent1"/>
              </a:solidFill>
              <a:latin typeface="+mj-lt"/>
              <a:cs typeface="Calibri"/>
            </a:endParaRPr>
          </a:p>
        </p:txBody>
      </p:sp>
      <p:sp>
        <p:nvSpPr>
          <p:cNvPr id="8" name="Rectangle: Rounded Corners 7">
            <a:extLst>
              <a:ext uri="{FF2B5EF4-FFF2-40B4-BE49-F238E27FC236}">
                <a16:creationId xmlns:a16="http://schemas.microsoft.com/office/drawing/2014/main" id="{AFD46191-A5B8-4069-9E85-80FA9224F5B9}"/>
              </a:ext>
            </a:extLst>
          </p:cNvPr>
          <p:cNvSpPr/>
          <p:nvPr/>
        </p:nvSpPr>
        <p:spPr>
          <a:xfrm>
            <a:off x="8256740" y="1515649"/>
            <a:ext cx="3407080" cy="4546948"/>
          </a:xfrm>
          <a:prstGeom prst="roundRect">
            <a:avLst>
              <a:gd name="adj" fmla="val 62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889000">
              <a:lnSpc>
                <a:spcPct val="90000"/>
              </a:lnSpc>
              <a:spcBef>
                <a:spcPct val="0"/>
              </a:spcBef>
              <a:spcAft>
                <a:spcPct val="35000"/>
              </a:spcAft>
            </a:pPr>
            <a:r>
              <a:rPr lang="en-US" sz="2000" b="1">
                <a:solidFill>
                  <a:schemeClr val="accent1"/>
                </a:solidFill>
                <a:latin typeface="+mj-lt"/>
                <a:cs typeface="Calibri"/>
              </a:rPr>
              <a:t>Verbal skills</a:t>
            </a:r>
            <a:endParaRPr lang="en-US" sz="2000" b="1" dirty="0">
              <a:solidFill>
                <a:schemeClr val="accent1"/>
              </a:solidFill>
              <a:latin typeface="+mj-lt"/>
              <a:cs typeface="Calibri"/>
            </a:endParaRPr>
          </a:p>
        </p:txBody>
      </p:sp>
      <p:sp>
        <p:nvSpPr>
          <p:cNvPr id="9" name="Rectangle: Rounded Corners 8">
            <a:extLst>
              <a:ext uri="{FF2B5EF4-FFF2-40B4-BE49-F238E27FC236}">
                <a16:creationId xmlns:a16="http://schemas.microsoft.com/office/drawing/2014/main" id="{879CD566-CE1D-45DF-AAF8-A1C705057D8E}"/>
              </a:ext>
            </a:extLst>
          </p:cNvPr>
          <p:cNvSpPr/>
          <p:nvPr/>
        </p:nvSpPr>
        <p:spPr>
          <a:xfrm>
            <a:off x="1153439" y="2279737"/>
            <a:ext cx="3179522" cy="3206080"/>
          </a:xfrm>
          <a:prstGeom prst="roundRect">
            <a:avLst>
              <a:gd name="adj" fmla="val 625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889000">
              <a:lnSpc>
                <a:spcPct val="90000"/>
              </a:lnSpc>
              <a:spcBef>
                <a:spcPct val="0"/>
              </a:spcBef>
              <a:spcAft>
                <a:spcPct val="35000"/>
              </a:spcAft>
            </a:pPr>
            <a:r>
              <a:rPr lang="en-US">
                <a:solidFill>
                  <a:srgbClr val="2D2D2D"/>
                </a:solidFill>
                <a:latin typeface="+mj-lt"/>
                <a:cs typeface="Calibri"/>
              </a:rPr>
              <a:t>Warm</a:t>
            </a:r>
          </a:p>
          <a:p>
            <a:pPr lvl="0" defTabSz="889000">
              <a:lnSpc>
                <a:spcPct val="90000"/>
              </a:lnSpc>
              <a:spcBef>
                <a:spcPct val="0"/>
              </a:spcBef>
              <a:spcAft>
                <a:spcPct val="35000"/>
              </a:spcAft>
            </a:pPr>
            <a:r>
              <a:rPr lang="en-US">
                <a:solidFill>
                  <a:srgbClr val="2D2D2D"/>
                </a:solidFill>
                <a:latin typeface="+mj-lt"/>
                <a:cs typeface="Calibri"/>
              </a:rPr>
              <a:t>Inclusive</a:t>
            </a:r>
          </a:p>
          <a:p>
            <a:pPr lvl="0" defTabSz="889000">
              <a:lnSpc>
                <a:spcPct val="90000"/>
              </a:lnSpc>
              <a:spcBef>
                <a:spcPct val="0"/>
              </a:spcBef>
              <a:spcAft>
                <a:spcPct val="35000"/>
              </a:spcAft>
            </a:pPr>
            <a:r>
              <a:rPr lang="en-US">
                <a:solidFill>
                  <a:srgbClr val="2D2D2D"/>
                </a:solidFill>
                <a:latin typeface="+mj-lt"/>
                <a:cs typeface="Calibri"/>
              </a:rPr>
              <a:t>Sensitive to others’ needs</a:t>
            </a:r>
          </a:p>
          <a:p>
            <a:pPr lvl="0" defTabSz="889000">
              <a:lnSpc>
                <a:spcPct val="90000"/>
              </a:lnSpc>
              <a:spcBef>
                <a:spcPct val="0"/>
              </a:spcBef>
              <a:spcAft>
                <a:spcPct val="35000"/>
              </a:spcAft>
            </a:pPr>
            <a:r>
              <a:rPr lang="en-US">
                <a:solidFill>
                  <a:srgbClr val="2D2D2D"/>
                </a:solidFill>
                <a:latin typeface="+mj-lt"/>
                <a:cs typeface="Calibri"/>
              </a:rPr>
              <a:t>Willing to learn from mistakes</a:t>
            </a:r>
          </a:p>
          <a:p>
            <a:pPr lvl="0" defTabSz="889000">
              <a:lnSpc>
                <a:spcPct val="90000"/>
              </a:lnSpc>
              <a:spcBef>
                <a:spcPct val="0"/>
              </a:spcBef>
              <a:spcAft>
                <a:spcPct val="35000"/>
              </a:spcAft>
            </a:pPr>
            <a:r>
              <a:rPr lang="en-US">
                <a:solidFill>
                  <a:srgbClr val="2D2D2D"/>
                </a:solidFill>
                <a:latin typeface="+mj-lt"/>
                <a:cs typeface="Calibri"/>
              </a:rPr>
              <a:t>Dynamic, motivating, enthusiastic</a:t>
            </a:r>
          </a:p>
          <a:p>
            <a:pPr lvl="0" defTabSz="889000">
              <a:lnSpc>
                <a:spcPct val="90000"/>
              </a:lnSpc>
              <a:spcBef>
                <a:spcPct val="0"/>
              </a:spcBef>
              <a:spcAft>
                <a:spcPct val="35000"/>
              </a:spcAft>
            </a:pPr>
            <a:r>
              <a:rPr lang="en-US">
                <a:solidFill>
                  <a:srgbClr val="2D2D2D"/>
                </a:solidFill>
                <a:latin typeface="+mj-lt"/>
                <a:cs typeface="Calibri"/>
              </a:rPr>
              <a:t>Good listener</a:t>
            </a:r>
            <a:endParaRPr lang="en-US" dirty="0">
              <a:solidFill>
                <a:srgbClr val="2D2D2D"/>
              </a:solidFill>
              <a:latin typeface="+mj-lt"/>
              <a:cs typeface="Calibri"/>
            </a:endParaRPr>
          </a:p>
        </p:txBody>
      </p:sp>
      <p:sp>
        <p:nvSpPr>
          <p:cNvPr id="10" name="Rectangle: Rounded Corners 9">
            <a:extLst>
              <a:ext uri="{FF2B5EF4-FFF2-40B4-BE49-F238E27FC236}">
                <a16:creationId xmlns:a16="http://schemas.microsoft.com/office/drawing/2014/main" id="{9E716430-4014-42F7-9C44-85C7F68466FD}"/>
              </a:ext>
            </a:extLst>
          </p:cNvPr>
          <p:cNvSpPr/>
          <p:nvPr/>
        </p:nvSpPr>
        <p:spPr>
          <a:xfrm>
            <a:off x="4761979" y="2279737"/>
            <a:ext cx="3179522" cy="3206080"/>
          </a:xfrm>
          <a:prstGeom prst="roundRect">
            <a:avLst>
              <a:gd name="adj" fmla="val 625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889000">
              <a:lnSpc>
                <a:spcPct val="90000"/>
              </a:lnSpc>
              <a:spcBef>
                <a:spcPct val="0"/>
              </a:spcBef>
              <a:spcAft>
                <a:spcPct val="35000"/>
              </a:spcAft>
            </a:pPr>
            <a:r>
              <a:rPr lang="en-US">
                <a:solidFill>
                  <a:srgbClr val="2D2D2D"/>
                </a:solidFill>
                <a:latin typeface="+mj-lt"/>
                <a:cs typeface="Calibri"/>
              </a:rPr>
              <a:t>Look around the whole group</a:t>
            </a:r>
          </a:p>
          <a:p>
            <a:pPr lvl="0" defTabSz="889000">
              <a:lnSpc>
                <a:spcPct val="90000"/>
              </a:lnSpc>
              <a:spcBef>
                <a:spcPct val="0"/>
              </a:spcBef>
              <a:spcAft>
                <a:spcPct val="35000"/>
              </a:spcAft>
            </a:pPr>
            <a:r>
              <a:rPr lang="en-US">
                <a:solidFill>
                  <a:srgbClr val="2D2D2D"/>
                </a:solidFill>
                <a:latin typeface="+mj-lt"/>
                <a:cs typeface="Calibri"/>
              </a:rPr>
              <a:t>Stand up when speaking</a:t>
            </a:r>
          </a:p>
          <a:p>
            <a:pPr lvl="0" defTabSz="889000">
              <a:lnSpc>
                <a:spcPct val="90000"/>
              </a:lnSpc>
              <a:spcBef>
                <a:spcPct val="0"/>
              </a:spcBef>
              <a:spcAft>
                <a:spcPct val="35000"/>
              </a:spcAft>
            </a:pPr>
            <a:r>
              <a:rPr lang="en-US">
                <a:solidFill>
                  <a:srgbClr val="2D2D2D"/>
                </a:solidFill>
                <a:latin typeface="+mj-lt"/>
                <a:cs typeface="Calibri"/>
              </a:rPr>
              <a:t>Look relaxed but confident</a:t>
            </a:r>
          </a:p>
          <a:p>
            <a:pPr lvl="0" defTabSz="889000">
              <a:lnSpc>
                <a:spcPct val="90000"/>
              </a:lnSpc>
              <a:spcBef>
                <a:spcPct val="0"/>
              </a:spcBef>
              <a:spcAft>
                <a:spcPct val="35000"/>
              </a:spcAft>
            </a:pPr>
            <a:r>
              <a:rPr lang="en-US">
                <a:solidFill>
                  <a:srgbClr val="2D2D2D"/>
                </a:solidFill>
                <a:latin typeface="+mj-lt"/>
                <a:cs typeface="Calibri"/>
              </a:rPr>
              <a:t>Move around without distracting the group</a:t>
            </a:r>
          </a:p>
          <a:p>
            <a:pPr lvl="0" defTabSz="889000">
              <a:lnSpc>
                <a:spcPct val="90000"/>
              </a:lnSpc>
              <a:spcBef>
                <a:spcPct val="0"/>
              </a:spcBef>
              <a:spcAft>
                <a:spcPct val="35000"/>
              </a:spcAft>
            </a:pPr>
            <a:r>
              <a:rPr lang="en-US">
                <a:solidFill>
                  <a:srgbClr val="2D2D2D"/>
                </a:solidFill>
                <a:latin typeface="+mj-lt"/>
                <a:cs typeface="Calibri"/>
              </a:rPr>
              <a:t>Use gestures and actions to keep attention</a:t>
            </a:r>
            <a:endParaRPr lang="en-US" dirty="0">
              <a:solidFill>
                <a:srgbClr val="2D2D2D"/>
              </a:solidFill>
              <a:latin typeface="+mj-lt"/>
              <a:cs typeface="Calibri"/>
            </a:endParaRPr>
          </a:p>
        </p:txBody>
      </p:sp>
      <p:sp>
        <p:nvSpPr>
          <p:cNvPr id="11" name="Rectangle: Rounded Corners 10">
            <a:extLst>
              <a:ext uri="{FF2B5EF4-FFF2-40B4-BE49-F238E27FC236}">
                <a16:creationId xmlns:a16="http://schemas.microsoft.com/office/drawing/2014/main" id="{DC582539-4921-453F-B8B2-DCAADB2422B6}"/>
              </a:ext>
            </a:extLst>
          </p:cNvPr>
          <p:cNvSpPr/>
          <p:nvPr/>
        </p:nvSpPr>
        <p:spPr>
          <a:xfrm>
            <a:off x="8370519" y="2279737"/>
            <a:ext cx="3179522" cy="3206080"/>
          </a:xfrm>
          <a:prstGeom prst="roundRect">
            <a:avLst>
              <a:gd name="adj" fmla="val 625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889000">
              <a:lnSpc>
                <a:spcPct val="90000"/>
              </a:lnSpc>
              <a:spcBef>
                <a:spcPct val="0"/>
              </a:spcBef>
              <a:spcAft>
                <a:spcPct val="35000"/>
              </a:spcAft>
            </a:pPr>
            <a:r>
              <a:rPr lang="en-US">
                <a:solidFill>
                  <a:srgbClr val="2D2D2D"/>
                </a:solidFill>
                <a:latin typeface="+mj-lt"/>
                <a:cs typeface="Calibri"/>
              </a:rPr>
              <a:t>Speak slowly and clearly, use concrete examples</a:t>
            </a:r>
          </a:p>
          <a:p>
            <a:pPr lvl="0" defTabSz="889000">
              <a:lnSpc>
                <a:spcPct val="90000"/>
              </a:lnSpc>
              <a:spcBef>
                <a:spcPct val="0"/>
              </a:spcBef>
              <a:spcAft>
                <a:spcPct val="35000"/>
              </a:spcAft>
            </a:pPr>
            <a:r>
              <a:rPr lang="en-US">
                <a:solidFill>
                  <a:srgbClr val="2D2D2D"/>
                </a:solidFill>
                <a:latin typeface="+mj-lt"/>
                <a:cs typeface="Calibri"/>
              </a:rPr>
              <a:t>Adapt the language to the level of the group </a:t>
            </a:r>
          </a:p>
          <a:p>
            <a:pPr lvl="0" defTabSz="889000">
              <a:lnSpc>
                <a:spcPct val="90000"/>
              </a:lnSpc>
              <a:spcBef>
                <a:spcPct val="0"/>
              </a:spcBef>
              <a:spcAft>
                <a:spcPct val="35000"/>
              </a:spcAft>
            </a:pPr>
            <a:r>
              <a:rPr lang="en-US">
                <a:solidFill>
                  <a:srgbClr val="2D2D2D"/>
                </a:solidFill>
                <a:latin typeface="+mj-lt"/>
                <a:cs typeface="Calibri"/>
              </a:rPr>
              <a:t>Let and help participants do most of the talking</a:t>
            </a:r>
          </a:p>
          <a:p>
            <a:pPr lvl="0" defTabSz="889000">
              <a:lnSpc>
                <a:spcPct val="90000"/>
              </a:lnSpc>
              <a:spcBef>
                <a:spcPct val="0"/>
              </a:spcBef>
              <a:spcAft>
                <a:spcPct val="35000"/>
              </a:spcAft>
            </a:pPr>
            <a:r>
              <a:rPr lang="en-US">
                <a:solidFill>
                  <a:srgbClr val="2D2D2D"/>
                </a:solidFill>
                <a:latin typeface="+mj-lt"/>
                <a:cs typeface="Calibri"/>
              </a:rPr>
              <a:t>Rephrase participants thoughts and feelings and summarize ideas</a:t>
            </a:r>
            <a:endParaRPr lang="en-US" dirty="0">
              <a:solidFill>
                <a:srgbClr val="2D2D2D"/>
              </a:solidFill>
              <a:latin typeface="+mj-lt"/>
              <a:cs typeface="Calibri"/>
            </a:endParaRPr>
          </a:p>
        </p:txBody>
      </p:sp>
    </p:spTree>
    <p:extLst>
      <p:ext uri="{BB962C8B-B14F-4D97-AF65-F5344CB8AC3E}">
        <p14:creationId xmlns:p14="http://schemas.microsoft.com/office/powerpoint/2010/main" val="150000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BCD8-FDDC-4980-A6F1-AFE229CC09CF}"/>
              </a:ext>
            </a:extLst>
          </p:cNvPr>
          <p:cNvSpPr>
            <a:spLocks noGrp="1"/>
          </p:cNvSpPr>
          <p:nvPr>
            <p:ph type="title"/>
          </p:nvPr>
        </p:nvSpPr>
        <p:spPr>
          <a:xfrm>
            <a:off x="806842" y="-105275"/>
            <a:ext cx="10515600" cy="1325563"/>
          </a:xfrm>
        </p:spPr>
        <p:txBody>
          <a:bodyPr>
            <a:normAutofit/>
          </a:bodyPr>
          <a:lstStyle/>
          <a:p>
            <a:r>
              <a:rPr lang="en-US" sz="3200" dirty="0"/>
              <a:t>Planning to facilitate an exercise</a:t>
            </a:r>
            <a:endParaRPr lang="uk-UA" sz="3200" dirty="0"/>
          </a:p>
        </p:txBody>
      </p:sp>
      <p:sp>
        <p:nvSpPr>
          <p:cNvPr id="5" name="Slide Number Placeholder 4">
            <a:extLst>
              <a:ext uri="{FF2B5EF4-FFF2-40B4-BE49-F238E27FC236}">
                <a16:creationId xmlns:a16="http://schemas.microsoft.com/office/drawing/2014/main" id="{7426BD1B-C12F-4673-95D2-B18A42110D6F}"/>
              </a:ext>
            </a:extLst>
          </p:cNvPr>
          <p:cNvSpPr>
            <a:spLocks noGrp="1"/>
          </p:cNvSpPr>
          <p:nvPr>
            <p:ph type="sldNum" sz="quarter" idx="12"/>
          </p:nvPr>
        </p:nvSpPr>
        <p:spPr>
          <a:xfrm>
            <a:off x="1188929" y="10409197"/>
            <a:ext cx="2743200" cy="365125"/>
          </a:xfrm>
        </p:spPr>
        <p:txBody>
          <a:bodyPr/>
          <a:lstStyle/>
          <a:p>
            <a:fld id="{03E55565-F195-45AE-A8B0-E2C07D5DAE07}" type="slidenum">
              <a:rPr lang="uk-UA" smtClean="0"/>
              <a:t>8</a:t>
            </a:fld>
            <a:endParaRPr lang="uk-UA"/>
          </a:p>
        </p:txBody>
      </p:sp>
      <p:grpSp>
        <p:nvGrpSpPr>
          <p:cNvPr id="6" name="Group 5">
            <a:extLst>
              <a:ext uri="{FF2B5EF4-FFF2-40B4-BE49-F238E27FC236}">
                <a16:creationId xmlns:a16="http://schemas.microsoft.com/office/drawing/2014/main" id="{14DC1AA7-E5AE-43F0-B30C-BE78A413FF8A}"/>
              </a:ext>
            </a:extLst>
          </p:cNvPr>
          <p:cNvGrpSpPr/>
          <p:nvPr/>
        </p:nvGrpSpPr>
        <p:grpSpPr>
          <a:xfrm>
            <a:off x="974321" y="1677081"/>
            <a:ext cx="10184852" cy="3139418"/>
            <a:chOff x="974321" y="1677081"/>
            <a:chExt cx="10184852" cy="3139418"/>
          </a:xfrm>
        </p:grpSpPr>
        <p:sp>
          <p:nvSpPr>
            <p:cNvPr id="34" name="Freeform 30">
              <a:extLst>
                <a:ext uri="{FF2B5EF4-FFF2-40B4-BE49-F238E27FC236}">
                  <a16:creationId xmlns:a16="http://schemas.microsoft.com/office/drawing/2014/main" id="{1A90C144-3BE1-48A2-87E6-155F08651A8E}"/>
                </a:ext>
              </a:extLst>
            </p:cNvPr>
            <p:cNvSpPr>
              <a:spLocks/>
            </p:cNvSpPr>
            <p:nvPr/>
          </p:nvSpPr>
          <p:spPr bwMode="auto">
            <a:xfrm>
              <a:off x="974322" y="3218369"/>
              <a:ext cx="1399115" cy="386747"/>
            </a:xfrm>
            <a:custGeom>
              <a:avLst/>
              <a:gdLst>
                <a:gd name="T0" fmla="*/ 2147483646 w 444"/>
                <a:gd name="T1" fmla="*/ 280820422 h 122"/>
                <a:gd name="T2" fmla="*/ 1796362226 w 444"/>
                <a:gd name="T3" fmla="*/ 280820422 h 122"/>
                <a:gd name="T4" fmla="*/ 1671035366 w 444"/>
                <a:gd name="T5" fmla="*/ 140410211 h 122"/>
                <a:gd name="T6" fmla="*/ 1545708505 w 444"/>
                <a:gd name="T7" fmla="*/ 0 h 122"/>
                <a:gd name="T8" fmla="*/ 1420379005 w 444"/>
                <a:gd name="T9" fmla="*/ 140410211 h 122"/>
                <a:gd name="T10" fmla="*/ 1302015627 w 444"/>
                <a:gd name="T11" fmla="*/ 280820422 h 122"/>
                <a:gd name="T12" fmla="*/ 285468498 w 444"/>
                <a:gd name="T13" fmla="*/ 280820422 h 122"/>
                <a:gd name="T14" fmla="*/ 0 w 444"/>
                <a:gd name="T15" fmla="*/ 568659364 h 122"/>
                <a:gd name="T16" fmla="*/ 285468498 w 444"/>
                <a:gd name="T17" fmla="*/ 856500960 h 122"/>
                <a:gd name="T18" fmla="*/ 2147483646 w 444"/>
                <a:gd name="T19" fmla="*/ 856500960 h 122"/>
                <a:gd name="T20" fmla="*/ 2147483646 w 444"/>
                <a:gd name="T21" fmla="*/ 807358050 h 122"/>
                <a:gd name="T22" fmla="*/ 2147483646 w 444"/>
                <a:gd name="T23" fmla="*/ 329963332 h 122"/>
                <a:gd name="T24" fmla="*/ 2147483646 w 444"/>
                <a:gd name="T25" fmla="*/ 280820422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 h="122">
                  <a:moveTo>
                    <a:pt x="437" y="40"/>
                  </a:moveTo>
                  <a:cubicBezTo>
                    <a:pt x="258" y="40"/>
                    <a:pt x="258" y="40"/>
                    <a:pt x="258" y="40"/>
                  </a:cubicBezTo>
                  <a:cubicBezTo>
                    <a:pt x="240" y="20"/>
                    <a:pt x="240" y="20"/>
                    <a:pt x="240" y="20"/>
                  </a:cubicBezTo>
                  <a:cubicBezTo>
                    <a:pt x="222" y="0"/>
                    <a:pt x="222" y="0"/>
                    <a:pt x="222" y="0"/>
                  </a:cubicBezTo>
                  <a:cubicBezTo>
                    <a:pt x="204" y="20"/>
                    <a:pt x="204" y="20"/>
                    <a:pt x="204" y="20"/>
                  </a:cubicBezTo>
                  <a:cubicBezTo>
                    <a:pt x="187" y="40"/>
                    <a:pt x="187" y="40"/>
                    <a:pt x="187" y="40"/>
                  </a:cubicBezTo>
                  <a:cubicBezTo>
                    <a:pt x="41" y="40"/>
                    <a:pt x="41" y="40"/>
                    <a:pt x="41" y="40"/>
                  </a:cubicBezTo>
                  <a:cubicBezTo>
                    <a:pt x="19" y="40"/>
                    <a:pt x="0" y="58"/>
                    <a:pt x="0" y="81"/>
                  </a:cubicBezTo>
                  <a:cubicBezTo>
                    <a:pt x="0" y="104"/>
                    <a:pt x="19" y="122"/>
                    <a:pt x="41" y="122"/>
                  </a:cubicBezTo>
                  <a:cubicBezTo>
                    <a:pt x="437" y="122"/>
                    <a:pt x="437" y="122"/>
                    <a:pt x="437" y="122"/>
                  </a:cubicBezTo>
                  <a:cubicBezTo>
                    <a:pt x="441" y="122"/>
                    <a:pt x="444" y="119"/>
                    <a:pt x="444" y="115"/>
                  </a:cubicBezTo>
                  <a:cubicBezTo>
                    <a:pt x="444" y="47"/>
                    <a:pt x="444" y="47"/>
                    <a:pt x="444" y="47"/>
                  </a:cubicBezTo>
                  <a:cubicBezTo>
                    <a:pt x="444" y="43"/>
                    <a:pt x="441" y="40"/>
                    <a:pt x="437" y="40"/>
                  </a:cubicBezTo>
                  <a:close/>
                </a:path>
              </a:pathLst>
            </a:custGeom>
            <a:solidFill>
              <a:schemeClr val="accent1"/>
            </a:solidFill>
            <a:ln>
              <a:noFill/>
            </a:ln>
          </p:spPr>
          <p:txBody>
            <a:bodyPr lIns="68580" tIns="34290" rIns="68580" bIns="34290"/>
            <a:lstStyle/>
            <a:p>
              <a:endParaRPr lang="uk-UA"/>
            </a:p>
          </p:txBody>
        </p:sp>
        <p:sp>
          <p:nvSpPr>
            <p:cNvPr id="35" name="Freeform 31">
              <a:extLst>
                <a:ext uri="{FF2B5EF4-FFF2-40B4-BE49-F238E27FC236}">
                  <a16:creationId xmlns:a16="http://schemas.microsoft.com/office/drawing/2014/main" id="{85DB9A43-4A00-4F32-A7F3-2023D6B9EC60}"/>
                </a:ext>
              </a:extLst>
            </p:cNvPr>
            <p:cNvSpPr>
              <a:spLocks/>
            </p:cNvSpPr>
            <p:nvPr/>
          </p:nvSpPr>
          <p:spPr bwMode="auto">
            <a:xfrm>
              <a:off x="3886301" y="3218369"/>
              <a:ext cx="1399115" cy="386747"/>
            </a:xfrm>
            <a:custGeom>
              <a:avLst/>
              <a:gdLst>
                <a:gd name="T0" fmla="*/ 2147483646 w 444"/>
                <a:gd name="T1" fmla="*/ 280820422 h 122"/>
                <a:gd name="T2" fmla="*/ 1796362226 w 444"/>
                <a:gd name="T3" fmla="*/ 280820422 h 122"/>
                <a:gd name="T4" fmla="*/ 1671035366 w 444"/>
                <a:gd name="T5" fmla="*/ 140410211 h 122"/>
                <a:gd name="T6" fmla="*/ 1545708505 w 444"/>
                <a:gd name="T7" fmla="*/ 0 h 122"/>
                <a:gd name="T8" fmla="*/ 1427342488 w 444"/>
                <a:gd name="T9" fmla="*/ 140410211 h 122"/>
                <a:gd name="T10" fmla="*/ 1302015627 w 444"/>
                <a:gd name="T11" fmla="*/ 280820422 h 122"/>
                <a:gd name="T12" fmla="*/ 55699947 w 444"/>
                <a:gd name="T13" fmla="*/ 280820422 h 122"/>
                <a:gd name="T14" fmla="*/ 0 w 444"/>
                <a:gd name="T15" fmla="*/ 329963332 h 122"/>
                <a:gd name="T16" fmla="*/ 0 w 444"/>
                <a:gd name="T17" fmla="*/ 807358050 h 122"/>
                <a:gd name="T18" fmla="*/ 55699947 w 444"/>
                <a:gd name="T19" fmla="*/ 856500960 h 122"/>
                <a:gd name="T20" fmla="*/ 2147483646 w 444"/>
                <a:gd name="T21" fmla="*/ 856500960 h 122"/>
                <a:gd name="T22" fmla="*/ 2147483646 w 444"/>
                <a:gd name="T23" fmla="*/ 807358050 h 122"/>
                <a:gd name="T24" fmla="*/ 2147483646 w 444"/>
                <a:gd name="T25" fmla="*/ 329963332 h 122"/>
                <a:gd name="T26" fmla="*/ 2147483646 w 444"/>
                <a:gd name="T27" fmla="*/ 280820422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122">
                  <a:moveTo>
                    <a:pt x="437" y="40"/>
                  </a:moveTo>
                  <a:cubicBezTo>
                    <a:pt x="258" y="40"/>
                    <a:pt x="258" y="40"/>
                    <a:pt x="258" y="40"/>
                  </a:cubicBezTo>
                  <a:cubicBezTo>
                    <a:pt x="240" y="20"/>
                    <a:pt x="240" y="20"/>
                    <a:pt x="240" y="20"/>
                  </a:cubicBezTo>
                  <a:cubicBezTo>
                    <a:pt x="222" y="0"/>
                    <a:pt x="222" y="0"/>
                    <a:pt x="222" y="0"/>
                  </a:cubicBezTo>
                  <a:cubicBezTo>
                    <a:pt x="205" y="20"/>
                    <a:pt x="205" y="20"/>
                    <a:pt x="205" y="20"/>
                  </a:cubicBezTo>
                  <a:cubicBezTo>
                    <a:pt x="187" y="40"/>
                    <a:pt x="187" y="40"/>
                    <a:pt x="187" y="40"/>
                  </a:cubicBezTo>
                  <a:cubicBezTo>
                    <a:pt x="8" y="40"/>
                    <a:pt x="8" y="40"/>
                    <a:pt x="8" y="40"/>
                  </a:cubicBezTo>
                  <a:cubicBezTo>
                    <a:pt x="4" y="40"/>
                    <a:pt x="0" y="43"/>
                    <a:pt x="0" y="47"/>
                  </a:cubicBezTo>
                  <a:cubicBezTo>
                    <a:pt x="0" y="115"/>
                    <a:pt x="0" y="115"/>
                    <a:pt x="0" y="115"/>
                  </a:cubicBezTo>
                  <a:cubicBezTo>
                    <a:pt x="0" y="119"/>
                    <a:pt x="4" y="122"/>
                    <a:pt x="8" y="122"/>
                  </a:cubicBezTo>
                  <a:cubicBezTo>
                    <a:pt x="437" y="122"/>
                    <a:pt x="437" y="122"/>
                    <a:pt x="437" y="122"/>
                  </a:cubicBezTo>
                  <a:cubicBezTo>
                    <a:pt x="441" y="122"/>
                    <a:pt x="444" y="119"/>
                    <a:pt x="444" y="115"/>
                  </a:cubicBezTo>
                  <a:cubicBezTo>
                    <a:pt x="444" y="47"/>
                    <a:pt x="444" y="47"/>
                    <a:pt x="444" y="47"/>
                  </a:cubicBezTo>
                  <a:cubicBezTo>
                    <a:pt x="444" y="43"/>
                    <a:pt x="441" y="40"/>
                    <a:pt x="437" y="40"/>
                  </a:cubicBezTo>
                  <a:close/>
                </a:path>
              </a:pathLst>
            </a:custGeom>
            <a:solidFill>
              <a:schemeClr val="accent1"/>
            </a:solidFill>
            <a:ln>
              <a:noFill/>
            </a:ln>
          </p:spPr>
          <p:txBody>
            <a:bodyPr lIns="68580" tIns="34290" rIns="68580" bIns="34290"/>
            <a:lstStyle/>
            <a:p>
              <a:endParaRPr lang="uk-UA"/>
            </a:p>
          </p:txBody>
        </p:sp>
        <p:sp>
          <p:nvSpPr>
            <p:cNvPr id="36" name="Freeform 32">
              <a:extLst>
                <a:ext uri="{FF2B5EF4-FFF2-40B4-BE49-F238E27FC236}">
                  <a16:creationId xmlns:a16="http://schemas.microsoft.com/office/drawing/2014/main" id="{FA60C494-236E-4529-B608-1AE9AA927BDB}"/>
                </a:ext>
              </a:extLst>
            </p:cNvPr>
            <p:cNvSpPr>
              <a:spLocks/>
            </p:cNvSpPr>
            <p:nvPr/>
          </p:nvSpPr>
          <p:spPr bwMode="auto">
            <a:xfrm>
              <a:off x="6798281" y="3218369"/>
              <a:ext cx="1402907" cy="386747"/>
            </a:xfrm>
            <a:custGeom>
              <a:avLst/>
              <a:gdLst>
                <a:gd name="T0" fmla="*/ 2147483646 w 445"/>
                <a:gd name="T1" fmla="*/ 280820422 h 122"/>
                <a:gd name="T2" fmla="*/ 1796789365 w 445"/>
                <a:gd name="T3" fmla="*/ 280820422 h 122"/>
                <a:gd name="T4" fmla="*/ 1671431660 w 445"/>
                <a:gd name="T5" fmla="*/ 140410211 h 122"/>
                <a:gd name="T6" fmla="*/ 1553037979 w 445"/>
                <a:gd name="T7" fmla="*/ 0 h 122"/>
                <a:gd name="T8" fmla="*/ 1427680275 w 445"/>
                <a:gd name="T9" fmla="*/ 140410211 h 122"/>
                <a:gd name="T10" fmla="*/ 1302322570 w 445"/>
                <a:gd name="T11" fmla="*/ 280820422 h 122"/>
                <a:gd name="T12" fmla="*/ 55714829 w 445"/>
                <a:gd name="T13" fmla="*/ 280820422 h 122"/>
                <a:gd name="T14" fmla="*/ 0 w 445"/>
                <a:gd name="T15" fmla="*/ 329963332 h 122"/>
                <a:gd name="T16" fmla="*/ 0 w 445"/>
                <a:gd name="T17" fmla="*/ 807358050 h 122"/>
                <a:gd name="T18" fmla="*/ 55714829 w 445"/>
                <a:gd name="T19" fmla="*/ 856500960 h 122"/>
                <a:gd name="T20" fmla="*/ 2147483646 w 445"/>
                <a:gd name="T21" fmla="*/ 856500960 h 122"/>
                <a:gd name="T22" fmla="*/ 2147483646 w 445"/>
                <a:gd name="T23" fmla="*/ 807358050 h 122"/>
                <a:gd name="T24" fmla="*/ 2147483646 w 445"/>
                <a:gd name="T25" fmla="*/ 329963332 h 122"/>
                <a:gd name="T26" fmla="*/ 2147483646 w 445"/>
                <a:gd name="T27" fmla="*/ 280820422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5" h="122">
                  <a:moveTo>
                    <a:pt x="437" y="40"/>
                  </a:moveTo>
                  <a:cubicBezTo>
                    <a:pt x="258" y="40"/>
                    <a:pt x="258" y="40"/>
                    <a:pt x="258" y="40"/>
                  </a:cubicBezTo>
                  <a:cubicBezTo>
                    <a:pt x="240" y="20"/>
                    <a:pt x="240" y="20"/>
                    <a:pt x="240" y="20"/>
                  </a:cubicBezTo>
                  <a:cubicBezTo>
                    <a:pt x="223" y="0"/>
                    <a:pt x="223" y="0"/>
                    <a:pt x="223" y="0"/>
                  </a:cubicBezTo>
                  <a:cubicBezTo>
                    <a:pt x="205" y="20"/>
                    <a:pt x="205" y="20"/>
                    <a:pt x="205" y="20"/>
                  </a:cubicBezTo>
                  <a:cubicBezTo>
                    <a:pt x="187" y="40"/>
                    <a:pt x="187" y="40"/>
                    <a:pt x="187" y="40"/>
                  </a:cubicBezTo>
                  <a:cubicBezTo>
                    <a:pt x="8" y="40"/>
                    <a:pt x="8" y="40"/>
                    <a:pt x="8" y="40"/>
                  </a:cubicBezTo>
                  <a:cubicBezTo>
                    <a:pt x="4" y="40"/>
                    <a:pt x="0" y="43"/>
                    <a:pt x="0" y="47"/>
                  </a:cubicBezTo>
                  <a:cubicBezTo>
                    <a:pt x="0" y="115"/>
                    <a:pt x="0" y="115"/>
                    <a:pt x="0" y="115"/>
                  </a:cubicBezTo>
                  <a:cubicBezTo>
                    <a:pt x="0" y="119"/>
                    <a:pt x="4" y="122"/>
                    <a:pt x="8" y="122"/>
                  </a:cubicBezTo>
                  <a:cubicBezTo>
                    <a:pt x="437" y="122"/>
                    <a:pt x="437" y="122"/>
                    <a:pt x="437" y="122"/>
                  </a:cubicBezTo>
                  <a:cubicBezTo>
                    <a:pt x="441" y="122"/>
                    <a:pt x="445" y="119"/>
                    <a:pt x="445" y="115"/>
                  </a:cubicBezTo>
                  <a:cubicBezTo>
                    <a:pt x="445" y="47"/>
                    <a:pt x="445" y="47"/>
                    <a:pt x="445" y="47"/>
                  </a:cubicBezTo>
                  <a:cubicBezTo>
                    <a:pt x="445" y="43"/>
                    <a:pt x="441" y="40"/>
                    <a:pt x="437" y="40"/>
                  </a:cubicBezTo>
                  <a:close/>
                </a:path>
              </a:pathLst>
            </a:custGeom>
            <a:solidFill>
              <a:schemeClr val="accent1"/>
            </a:solidFill>
            <a:ln>
              <a:noFill/>
            </a:ln>
          </p:spPr>
          <p:txBody>
            <a:bodyPr lIns="68580" tIns="34290" rIns="68580" bIns="34290"/>
            <a:lstStyle/>
            <a:p>
              <a:endParaRPr lang="uk-UA"/>
            </a:p>
          </p:txBody>
        </p:sp>
        <p:sp>
          <p:nvSpPr>
            <p:cNvPr id="37" name="Freeform 33">
              <a:extLst>
                <a:ext uri="{FF2B5EF4-FFF2-40B4-BE49-F238E27FC236}">
                  <a16:creationId xmlns:a16="http://schemas.microsoft.com/office/drawing/2014/main" id="{EB343E53-F976-470F-94D7-1D9A2818CD8E}"/>
                </a:ext>
              </a:extLst>
            </p:cNvPr>
            <p:cNvSpPr>
              <a:spLocks/>
            </p:cNvSpPr>
            <p:nvPr/>
          </p:nvSpPr>
          <p:spPr bwMode="auto">
            <a:xfrm>
              <a:off x="5342291" y="3345388"/>
              <a:ext cx="1402907" cy="384852"/>
            </a:xfrm>
            <a:custGeom>
              <a:avLst/>
              <a:gdLst>
                <a:gd name="T0" fmla="*/ 2147483646 w 445"/>
                <a:gd name="T1" fmla="*/ 0 h 122"/>
                <a:gd name="T2" fmla="*/ 55714829 w 445"/>
                <a:gd name="T3" fmla="*/ 0 h 122"/>
                <a:gd name="T4" fmla="*/ 0 w 445"/>
                <a:gd name="T5" fmla="*/ 48722468 h 122"/>
                <a:gd name="T6" fmla="*/ 0 w 445"/>
                <a:gd name="T7" fmla="*/ 522023796 h 122"/>
                <a:gd name="T8" fmla="*/ 55714829 w 445"/>
                <a:gd name="T9" fmla="*/ 570746264 h 122"/>
                <a:gd name="T10" fmla="*/ 1302322570 w 445"/>
                <a:gd name="T11" fmla="*/ 570746264 h 122"/>
                <a:gd name="T12" fmla="*/ 1427680275 w 445"/>
                <a:gd name="T13" fmla="*/ 709953314 h 122"/>
                <a:gd name="T14" fmla="*/ 1546073956 w 445"/>
                <a:gd name="T15" fmla="*/ 849160364 h 122"/>
                <a:gd name="T16" fmla="*/ 1671431660 w 445"/>
                <a:gd name="T17" fmla="*/ 709953314 h 122"/>
                <a:gd name="T18" fmla="*/ 1796789365 w 445"/>
                <a:gd name="T19" fmla="*/ 570746264 h 122"/>
                <a:gd name="T20" fmla="*/ 2147483646 w 445"/>
                <a:gd name="T21" fmla="*/ 570746264 h 122"/>
                <a:gd name="T22" fmla="*/ 2147483646 w 445"/>
                <a:gd name="T23" fmla="*/ 522023796 h 122"/>
                <a:gd name="T24" fmla="*/ 2147483646 w 445"/>
                <a:gd name="T25" fmla="*/ 48722468 h 122"/>
                <a:gd name="T26" fmla="*/ 2147483646 w 445"/>
                <a:gd name="T27" fmla="*/ 0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5" h="122">
                  <a:moveTo>
                    <a:pt x="437" y="0"/>
                  </a:moveTo>
                  <a:cubicBezTo>
                    <a:pt x="8" y="0"/>
                    <a:pt x="8" y="0"/>
                    <a:pt x="8" y="0"/>
                  </a:cubicBezTo>
                  <a:cubicBezTo>
                    <a:pt x="4" y="0"/>
                    <a:pt x="0" y="3"/>
                    <a:pt x="0" y="7"/>
                  </a:cubicBezTo>
                  <a:cubicBezTo>
                    <a:pt x="0" y="75"/>
                    <a:pt x="0" y="75"/>
                    <a:pt x="0" y="75"/>
                  </a:cubicBezTo>
                  <a:cubicBezTo>
                    <a:pt x="0" y="79"/>
                    <a:pt x="4" y="82"/>
                    <a:pt x="8" y="82"/>
                  </a:cubicBezTo>
                  <a:cubicBezTo>
                    <a:pt x="187" y="82"/>
                    <a:pt x="187" y="82"/>
                    <a:pt x="187" y="82"/>
                  </a:cubicBezTo>
                  <a:cubicBezTo>
                    <a:pt x="205" y="102"/>
                    <a:pt x="205" y="102"/>
                    <a:pt x="205" y="102"/>
                  </a:cubicBezTo>
                  <a:cubicBezTo>
                    <a:pt x="222" y="122"/>
                    <a:pt x="222" y="122"/>
                    <a:pt x="222" y="122"/>
                  </a:cubicBezTo>
                  <a:cubicBezTo>
                    <a:pt x="240" y="102"/>
                    <a:pt x="240" y="102"/>
                    <a:pt x="240" y="102"/>
                  </a:cubicBezTo>
                  <a:cubicBezTo>
                    <a:pt x="258" y="82"/>
                    <a:pt x="258" y="82"/>
                    <a:pt x="258" y="82"/>
                  </a:cubicBezTo>
                  <a:cubicBezTo>
                    <a:pt x="437" y="82"/>
                    <a:pt x="437" y="82"/>
                    <a:pt x="437" y="82"/>
                  </a:cubicBezTo>
                  <a:cubicBezTo>
                    <a:pt x="441" y="82"/>
                    <a:pt x="445" y="79"/>
                    <a:pt x="445" y="75"/>
                  </a:cubicBezTo>
                  <a:cubicBezTo>
                    <a:pt x="445" y="7"/>
                    <a:pt x="445" y="7"/>
                    <a:pt x="445" y="7"/>
                  </a:cubicBezTo>
                  <a:cubicBezTo>
                    <a:pt x="445" y="3"/>
                    <a:pt x="441" y="0"/>
                    <a:pt x="437" y="0"/>
                  </a:cubicBezTo>
                  <a:close/>
                </a:path>
              </a:pathLst>
            </a:custGeom>
            <a:solidFill>
              <a:schemeClr val="accent3"/>
            </a:solidFill>
            <a:ln>
              <a:noFill/>
            </a:ln>
          </p:spPr>
          <p:txBody>
            <a:bodyPr lIns="68580" tIns="34290" rIns="68580" bIns="34290"/>
            <a:lstStyle/>
            <a:p>
              <a:endParaRPr lang="uk-UA"/>
            </a:p>
          </p:txBody>
        </p:sp>
        <p:sp>
          <p:nvSpPr>
            <p:cNvPr id="38" name="Freeform 34">
              <a:extLst>
                <a:ext uri="{FF2B5EF4-FFF2-40B4-BE49-F238E27FC236}">
                  <a16:creationId xmlns:a16="http://schemas.microsoft.com/office/drawing/2014/main" id="{2223E98F-650C-4273-92AD-E1FA618E7F20}"/>
                </a:ext>
              </a:extLst>
            </p:cNvPr>
            <p:cNvSpPr>
              <a:spLocks/>
            </p:cNvSpPr>
            <p:nvPr/>
          </p:nvSpPr>
          <p:spPr bwMode="auto">
            <a:xfrm>
              <a:off x="8258062" y="3345388"/>
              <a:ext cx="1399115" cy="384852"/>
            </a:xfrm>
            <a:custGeom>
              <a:avLst/>
              <a:gdLst>
                <a:gd name="T0" fmla="*/ 2147483646 w 444"/>
                <a:gd name="T1" fmla="*/ 0 h 122"/>
                <a:gd name="T2" fmla="*/ 48739103 w 444"/>
                <a:gd name="T3" fmla="*/ 0 h 122"/>
                <a:gd name="T4" fmla="*/ 0 w 444"/>
                <a:gd name="T5" fmla="*/ 48722468 h 122"/>
                <a:gd name="T6" fmla="*/ 0 w 444"/>
                <a:gd name="T7" fmla="*/ 522023796 h 122"/>
                <a:gd name="T8" fmla="*/ 48739103 w 444"/>
                <a:gd name="T9" fmla="*/ 570746264 h 122"/>
                <a:gd name="T10" fmla="*/ 1295052144 w 444"/>
                <a:gd name="T11" fmla="*/ 570746264 h 122"/>
                <a:gd name="T12" fmla="*/ 1420379005 w 444"/>
                <a:gd name="T13" fmla="*/ 709953314 h 122"/>
                <a:gd name="T14" fmla="*/ 1545708505 w 444"/>
                <a:gd name="T15" fmla="*/ 849160364 h 122"/>
                <a:gd name="T16" fmla="*/ 1664071883 w 444"/>
                <a:gd name="T17" fmla="*/ 709953314 h 122"/>
                <a:gd name="T18" fmla="*/ 1789398743 w 444"/>
                <a:gd name="T19" fmla="*/ 570746264 h 122"/>
                <a:gd name="T20" fmla="*/ 2147483646 w 444"/>
                <a:gd name="T21" fmla="*/ 570746264 h 122"/>
                <a:gd name="T22" fmla="*/ 2147483646 w 444"/>
                <a:gd name="T23" fmla="*/ 522023796 h 122"/>
                <a:gd name="T24" fmla="*/ 2147483646 w 444"/>
                <a:gd name="T25" fmla="*/ 48722468 h 122"/>
                <a:gd name="T26" fmla="*/ 2147483646 w 444"/>
                <a:gd name="T27" fmla="*/ 0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122">
                  <a:moveTo>
                    <a:pt x="436" y="0"/>
                  </a:moveTo>
                  <a:cubicBezTo>
                    <a:pt x="7" y="0"/>
                    <a:pt x="7" y="0"/>
                    <a:pt x="7" y="0"/>
                  </a:cubicBezTo>
                  <a:cubicBezTo>
                    <a:pt x="3" y="0"/>
                    <a:pt x="0" y="3"/>
                    <a:pt x="0" y="7"/>
                  </a:cubicBezTo>
                  <a:cubicBezTo>
                    <a:pt x="0" y="75"/>
                    <a:pt x="0" y="75"/>
                    <a:pt x="0" y="75"/>
                  </a:cubicBezTo>
                  <a:cubicBezTo>
                    <a:pt x="0" y="79"/>
                    <a:pt x="3" y="82"/>
                    <a:pt x="7" y="82"/>
                  </a:cubicBezTo>
                  <a:cubicBezTo>
                    <a:pt x="186" y="82"/>
                    <a:pt x="186" y="82"/>
                    <a:pt x="186" y="82"/>
                  </a:cubicBezTo>
                  <a:cubicBezTo>
                    <a:pt x="204" y="102"/>
                    <a:pt x="204" y="102"/>
                    <a:pt x="204" y="102"/>
                  </a:cubicBezTo>
                  <a:cubicBezTo>
                    <a:pt x="222" y="122"/>
                    <a:pt x="222" y="122"/>
                    <a:pt x="222" y="122"/>
                  </a:cubicBezTo>
                  <a:cubicBezTo>
                    <a:pt x="239" y="102"/>
                    <a:pt x="239" y="102"/>
                    <a:pt x="239" y="102"/>
                  </a:cubicBezTo>
                  <a:cubicBezTo>
                    <a:pt x="257" y="82"/>
                    <a:pt x="257" y="82"/>
                    <a:pt x="257" y="82"/>
                  </a:cubicBezTo>
                  <a:cubicBezTo>
                    <a:pt x="436" y="82"/>
                    <a:pt x="436" y="82"/>
                    <a:pt x="436" y="82"/>
                  </a:cubicBezTo>
                  <a:cubicBezTo>
                    <a:pt x="440" y="82"/>
                    <a:pt x="444" y="79"/>
                    <a:pt x="444" y="75"/>
                  </a:cubicBezTo>
                  <a:cubicBezTo>
                    <a:pt x="444" y="7"/>
                    <a:pt x="444" y="7"/>
                    <a:pt x="444" y="7"/>
                  </a:cubicBezTo>
                  <a:cubicBezTo>
                    <a:pt x="444" y="3"/>
                    <a:pt x="440" y="0"/>
                    <a:pt x="436" y="0"/>
                  </a:cubicBezTo>
                  <a:close/>
                </a:path>
              </a:pathLst>
            </a:custGeom>
            <a:solidFill>
              <a:schemeClr val="accent3"/>
            </a:solidFill>
            <a:ln>
              <a:noFill/>
            </a:ln>
          </p:spPr>
          <p:txBody>
            <a:bodyPr lIns="68580" tIns="34290" rIns="68580" bIns="34290"/>
            <a:lstStyle/>
            <a:p>
              <a:endParaRPr lang="uk-UA"/>
            </a:p>
          </p:txBody>
        </p:sp>
        <p:sp>
          <p:nvSpPr>
            <p:cNvPr id="39" name="Freeform 35">
              <a:extLst>
                <a:ext uri="{FF2B5EF4-FFF2-40B4-BE49-F238E27FC236}">
                  <a16:creationId xmlns:a16="http://schemas.microsoft.com/office/drawing/2014/main" id="{54BDB68F-B186-4C36-8442-97900EF15EFA}"/>
                </a:ext>
              </a:extLst>
            </p:cNvPr>
            <p:cNvSpPr>
              <a:spLocks/>
            </p:cNvSpPr>
            <p:nvPr/>
          </p:nvSpPr>
          <p:spPr bwMode="auto">
            <a:xfrm>
              <a:off x="9714052" y="3218369"/>
              <a:ext cx="1399115" cy="386747"/>
            </a:xfrm>
            <a:custGeom>
              <a:avLst/>
              <a:gdLst>
                <a:gd name="T0" fmla="*/ 2147483646 w 444"/>
                <a:gd name="T1" fmla="*/ 856500960 h 122"/>
                <a:gd name="T2" fmla="*/ 48739103 w 444"/>
                <a:gd name="T3" fmla="*/ 856500960 h 122"/>
                <a:gd name="T4" fmla="*/ 0 w 444"/>
                <a:gd name="T5" fmla="*/ 807358050 h 122"/>
                <a:gd name="T6" fmla="*/ 0 w 444"/>
                <a:gd name="T7" fmla="*/ 329963332 h 122"/>
                <a:gd name="T8" fmla="*/ 48739103 w 444"/>
                <a:gd name="T9" fmla="*/ 280820422 h 122"/>
                <a:gd name="T10" fmla="*/ 1295052144 w 444"/>
                <a:gd name="T11" fmla="*/ 280820422 h 122"/>
                <a:gd name="T12" fmla="*/ 1420379005 w 444"/>
                <a:gd name="T13" fmla="*/ 140410211 h 122"/>
                <a:gd name="T14" fmla="*/ 1545708505 w 444"/>
                <a:gd name="T15" fmla="*/ 0 h 122"/>
                <a:gd name="T16" fmla="*/ 1664071883 w 444"/>
                <a:gd name="T17" fmla="*/ 140410211 h 122"/>
                <a:gd name="T18" fmla="*/ 1789398743 w 444"/>
                <a:gd name="T19" fmla="*/ 280820422 h 122"/>
                <a:gd name="T20" fmla="*/ 2147483646 w 444"/>
                <a:gd name="T21" fmla="*/ 280820422 h 122"/>
                <a:gd name="T22" fmla="*/ 2147483646 w 444"/>
                <a:gd name="T23" fmla="*/ 568659364 h 122"/>
                <a:gd name="T24" fmla="*/ 2147483646 w 444"/>
                <a:gd name="T25" fmla="*/ 85650096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 h="122">
                  <a:moveTo>
                    <a:pt x="403" y="122"/>
                  </a:moveTo>
                  <a:cubicBezTo>
                    <a:pt x="7" y="122"/>
                    <a:pt x="7" y="122"/>
                    <a:pt x="7" y="122"/>
                  </a:cubicBezTo>
                  <a:cubicBezTo>
                    <a:pt x="3" y="122"/>
                    <a:pt x="0" y="119"/>
                    <a:pt x="0" y="115"/>
                  </a:cubicBezTo>
                  <a:cubicBezTo>
                    <a:pt x="0" y="47"/>
                    <a:pt x="0" y="47"/>
                    <a:pt x="0" y="47"/>
                  </a:cubicBezTo>
                  <a:cubicBezTo>
                    <a:pt x="0" y="43"/>
                    <a:pt x="3" y="40"/>
                    <a:pt x="7" y="40"/>
                  </a:cubicBezTo>
                  <a:cubicBezTo>
                    <a:pt x="186" y="40"/>
                    <a:pt x="186" y="40"/>
                    <a:pt x="186" y="40"/>
                  </a:cubicBezTo>
                  <a:cubicBezTo>
                    <a:pt x="204" y="20"/>
                    <a:pt x="204" y="20"/>
                    <a:pt x="204" y="20"/>
                  </a:cubicBezTo>
                  <a:cubicBezTo>
                    <a:pt x="222" y="0"/>
                    <a:pt x="222" y="0"/>
                    <a:pt x="222" y="0"/>
                  </a:cubicBezTo>
                  <a:cubicBezTo>
                    <a:pt x="239" y="20"/>
                    <a:pt x="239" y="20"/>
                    <a:pt x="239" y="20"/>
                  </a:cubicBezTo>
                  <a:cubicBezTo>
                    <a:pt x="257" y="40"/>
                    <a:pt x="257" y="40"/>
                    <a:pt x="257" y="40"/>
                  </a:cubicBezTo>
                  <a:cubicBezTo>
                    <a:pt x="403" y="40"/>
                    <a:pt x="403" y="40"/>
                    <a:pt x="403" y="40"/>
                  </a:cubicBezTo>
                  <a:cubicBezTo>
                    <a:pt x="425" y="40"/>
                    <a:pt x="444" y="58"/>
                    <a:pt x="444" y="81"/>
                  </a:cubicBezTo>
                  <a:cubicBezTo>
                    <a:pt x="444" y="104"/>
                    <a:pt x="425" y="122"/>
                    <a:pt x="403" y="122"/>
                  </a:cubicBezTo>
                  <a:close/>
                </a:path>
              </a:pathLst>
            </a:custGeom>
            <a:solidFill>
              <a:schemeClr val="accent1"/>
            </a:solidFill>
            <a:ln>
              <a:noFill/>
            </a:ln>
          </p:spPr>
          <p:txBody>
            <a:bodyPr lIns="68580" tIns="34290" rIns="68580" bIns="34290"/>
            <a:lstStyle/>
            <a:p>
              <a:endParaRPr lang="uk-UA"/>
            </a:p>
          </p:txBody>
        </p:sp>
        <p:sp>
          <p:nvSpPr>
            <p:cNvPr id="40" name="Freeform 36">
              <a:extLst>
                <a:ext uri="{FF2B5EF4-FFF2-40B4-BE49-F238E27FC236}">
                  <a16:creationId xmlns:a16="http://schemas.microsoft.com/office/drawing/2014/main" id="{3CDDED20-93DA-4402-A516-A6758DCD81B4}"/>
                </a:ext>
              </a:extLst>
            </p:cNvPr>
            <p:cNvSpPr>
              <a:spLocks/>
            </p:cNvSpPr>
            <p:nvPr/>
          </p:nvSpPr>
          <p:spPr bwMode="auto">
            <a:xfrm>
              <a:off x="2430311" y="3345388"/>
              <a:ext cx="1399115" cy="384852"/>
            </a:xfrm>
            <a:custGeom>
              <a:avLst/>
              <a:gdLst>
                <a:gd name="T0" fmla="*/ 2147483646 w 444"/>
                <a:gd name="T1" fmla="*/ 0 h 122"/>
                <a:gd name="T2" fmla="*/ 55699947 w 444"/>
                <a:gd name="T3" fmla="*/ 0 h 122"/>
                <a:gd name="T4" fmla="*/ 0 w 444"/>
                <a:gd name="T5" fmla="*/ 48722468 h 122"/>
                <a:gd name="T6" fmla="*/ 0 w 444"/>
                <a:gd name="T7" fmla="*/ 522023796 h 122"/>
                <a:gd name="T8" fmla="*/ 55699947 w 444"/>
                <a:gd name="T9" fmla="*/ 570746264 h 122"/>
                <a:gd name="T10" fmla="*/ 1302015627 w 444"/>
                <a:gd name="T11" fmla="*/ 570746264 h 122"/>
                <a:gd name="T12" fmla="*/ 1427342488 w 444"/>
                <a:gd name="T13" fmla="*/ 709953314 h 122"/>
                <a:gd name="T14" fmla="*/ 1545708505 w 444"/>
                <a:gd name="T15" fmla="*/ 849160364 h 122"/>
                <a:gd name="T16" fmla="*/ 1671035366 w 444"/>
                <a:gd name="T17" fmla="*/ 709953314 h 122"/>
                <a:gd name="T18" fmla="*/ 1796362226 w 444"/>
                <a:gd name="T19" fmla="*/ 570746264 h 122"/>
                <a:gd name="T20" fmla="*/ 2147483646 w 444"/>
                <a:gd name="T21" fmla="*/ 570746264 h 122"/>
                <a:gd name="T22" fmla="*/ 2147483646 w 444"/>
                <a:gd name="T23" fmla="*/ 522023796 h 122"/>
                <a:gd name="T24" fmla="*/ 2147483646 w 444"/>
                <a:gd name="T25" fmla="*/ 48722468 h 122"/>
                <a:gd name="T26" fmla="*/ 2147483646 w 444"/>
                <a:gd name="T27" fmla="*/ 0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122">
                  <a:moveTo>
                    <a:pt x="437" y="0"/>
                  </a:moveTo>
                  <a:cubicBezTo>
                    <a:pt x="8" y="0"/>
                    <a:pt x="8" y="0"/>
                    <a:pt x="8" y="0"/>
                  </a:cubicBezTo>
                  <a:cubicBezTo>
                    <a:pt x="4" y="0"/>
                    <a:pt x="0" y="3"/>
                    <a:pt x="0" y="7"/>
                  </a:cubicBezTo>
                  <a:cubicBezTo>
                    <a:pt x="0" y="75"/>
                    <a:pt x="0" y="75"/>
                    <a:pt x="0" y="75"/>
                  </a:cubicBezTo>
                  <a:cubicBezTo>
                    <a:pt x="0" y="79"/>
                    <a:pt x="4" y="82"/>
                    <a:pt x="8" y="82"/>
                  </a:cubicBezTo>
                  <a:cubicBezTo>
                    <a:pt x="187" y="82"/>
                    <a:pt x="187" y="82"/>
                    <a:pt x="187" y="82"/>
                  </a:cubicBezTo>
                  <a:cubicBezTo>
                    <a:pt x="205" y="102"/>
                    <a:pt x="205" y="102"/>
                    <a:pt x="205" y="102"/>
                  </a:cubicBezTo>
                  <a:cubicBezTo>
                    <a:pt x="222" y="122"/>
                    <a:pt x="222" y="122"/>
                    <a:pt x="222" y="122"/>
                  </a:cubicBezTo>
                  <a:cubicBezTo>
                    <a:pt x="240" y="102"/>
                    <a:pt x="240" y="102"/>
                    <a:pt x="240" y="102"/>
                  </a:cubicBezTo>
                  <a:cubicBezTo>
                    <a:pt x="258" y="82"/>
                    <a:pt x="258" y="82"/>
                    <a:pt x="258" y="82"/>
                  </a:cubicBezTo>
                  <a:cubicBezTo>
                    <a:pt x="437" y="82"/>
                    <a:pt x="437" y="82"/>
                    <a:pt x="437" y="82"/>
                  </a:cubicBezTo>
                  <a:cubicBezTo>
                    <a:pt x="441" y="82"/>
                    <a:pt x="444" y="79"/>
                    <a:pt x="444" y="75"/>
                  </a:cubicBezTo>
                  <a:cubicBezTo>
                    <a:pt x="444" y="7"/>
                    <a:pt x="444" y="7"/>
                    <a:pt x="444" y="7"/>
                  </a:cubicBezTo>
                  <a:cubicBezTo>
                    <a:pt x="444" y="3"/>
                    <a:pt x="441" y="0"/>
                    <a:pt x="437" y="0"/>
                  </a:cubicBezTo>
                  <a:close/>
                </a:path>
              </a:pathLst>
            </a:custGeom>
            <a:solidFill>
              <a:schemeClr val="accent3"/>
            </a:solidFill>
            <a:ln>
              <a:noFill/>
            </a:ln>
          </p:spPr>
          <p:txBody>
            <a:bodyPr lIns="68580" tIns="34290" rIns="68580" bIns="34290"/>
            <a:lstStyle/>
            <a:p>
              <a:endParaRPr lang="uk-UA"/>
            </a:p>
          </p:txBody>
        </p:sp>
        <p:sp>
          <p:nvSpPr>
            <p:cNvPr id="41" name="Rectangle 44">
              <a:extLst>
                <a:ext uri="{FF2B5EF4-FFF2-40B4-BE49-F238E27FC236}">
                  <a16:creationId xmlns:a16="http://schemas.microsoft.com/office/drawing/2014/main" id="{CA401188-D9BF-4DED-ABBB-2C7314F8CA4C}"/>
                </a:ext>
              </a:extLst>
            </p:cNvPr>
            <p:cNvSpPr>
              <a:spLocks noChangeArrowheads="1"/>
            </p:cNvSpPr>
            <p:nvPr/>
          </p:nvSpPr>
          <p:spPr bwMode="auto">
            <a:xfrm>
              <a:off x="978877" y="3985502"/>
              <a:ext cx="13983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a:r>
                <a:rPr lang="en-US" dirty="0">
                  <a:latin typeface="+mj-lt"/>
                  <a:cs typeface="Calibri"/>
                </a:rPr>
                <a:t>Know yourself</a:t>
              </a:r>
            </a:p>
          </p:txBody>
        </p:sp>
        <p:sp>
          <p:nvSpPr>
            <p:cNvPr id="42" name="Rectangle 45">
              <a:extLst>
                <a:ext uri="{FF2B5EF4-FFF2-40B4-BE49-F238E27FC236}">
                  <a16:creationId xmlns:a16="http://schemas.microsoft.com/office/drawing/2014/main" id="{ECF7B424-8606-4923-A51E-D57AE83EC102}"/>
                </a:ext>
              </a:extLst>
            </p:cNvPr>
            <p:cNvSpPr>
              <a:spLocks noChangeArrowheads="1"/>
            </p:cNvSpPr>
            <p:nvPr/>
          </p:nvSpPr>
          <p:spPr bwMode="auto">
            <a:xfrm>
              <a:off x="3797159" y="3985502"/>
              <a:ext cx="1562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a:r>
                <a:rPr lang="en-US" dirty="0">
                  <a:latin typeface="+mj-lt"/>
                  <a:cs typeface="Calibri"/>
                </a:rPr>
                <a:t>Know the training participants</a:t>
              </a:r>
            </a:p>
          </p:txBody>
        </p:sp>
        <p:sp>
          <p:nvSpPr>
            <p:cNvPr id="43" name="Rectangle 46">
              <a:extLst>
                <a:ext uri="{FF2B5EF4-FFF2-40B4-BE49-F238E27FC236}">
                  <a16:creationId xmlns:a16="http://schemas.microsoft.com/office/drawing/2014/main" id="{9FA28E02-BAFF-47AA-8443-382B5154890A}"/>
                </a:ext>
              </a:extLst>
            </p:cNvPr>
            <p:cNvSpPr>
              <a:spLocks noChangeArrowheads="1"/>
            </p:cNvSpPr>
            <p:nvPr/>
          </p:nvSpPr>
          <p:spPr bwMode="auto">
            <a:xfrm>
              <a:off x="6798281" y="3985502"/>
              <a:ext cx="1408680"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a:r>
                <a:rPr lang="en-US" dirty="0">
                  <a:latin typeface="+mj-lt"/>
                  <a:cs typeface="Calibri"/>
                </a:rPr>
                <a:t>Health and safety</a:t>
              </a:r>
            </a:p>
          </p:txBody>
        </p:sp>
        <p:sp>
          <p:nvSpPr>
            <p:cNvPr id="44" name="Rectangle 47">
              <a:extLst>
                <a:ext uri="{FF2B5EF4-FFF2-40B4-BE49-F238E27FC236}">
                  <a16:creationId xmlns:a16="http://schemas.microsoft.com/office/drawing/2014/main" id="{6869C22B-9413-4CF5-98D5-C02CDD190052}"/>
                </a:ext>
              </a:extLst>
            </p:cNvPr>
            <p:cNvSpPr>
              <a:spLocks noChangeArrowheads="1"/>
            </p:cNvSpPr>
            <p:nvPr/>
          </p:nvSpPr>
          <p:spPr bwMode="auto">
            <a:xfrm>
              <a:off x="2383934" y="1677081"/>
              <a:ext cx="1445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a:r>
                <a:rPr lang="en-US" dirty="0">
                  <a:latin typeface="+mj-lt"/>
                  <a:cs typeface="Calibri"/>
                </a:rPr>
                <a:t>Know the training package</a:t>
              </a:r>
            </a:p>
          </p:txBody>
        </p:sp>
        <p:sp>
          <p:nvSpPr>
            <p:cNvPr id="45" name="Rectangle 48">
              <a:extLst>
                <a:ext uri="{FF2B5EF4-FFF2-40B4-BE49-F238E27FC236}">
                  <a16:creationId xmlns:a16="http://schemas.microsoft.com/office/drawing/2014/main" id="{4B42088C-D225-4551-B421-54ACC89C6EAD}"/>
                </a:ext>
              </a:extLst>
            </p:cNvPr>
            <p:cNvSpPr>
              <a:spLocks noChangeArrowheads="1"/>
            </p:cNvSpPr>
            <p:nvPr/>
          </p:nvSpPr>
          <p:spPr bwMode="auto">
            <a:xfrm>
              <a:off x="5342291" y="1677081"/>
              <a:ext cx="136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a:r>
                <a:rPr lang="en-US" dirty="0">
                  <a:latin typeface="+mj-lt"/>
                  <a:cs typeface="Calibri"/>
                </a:rPr>
                <a:t>Choose right learning environment</a:t>
              </a:r>
            </a:p>
          </p:txBody>
        </p:sp>
        <p:sp>
          <p:nvSpPr>
            <p:cNvPr id="46" name="Rectangle 49">
              <a:extLst>
                <a:ext uri="{FF2B5EF4-FFF2-40B4-BE49-F238E27FC236}">
                  <a16:creationId xmlns:a16="http://schemas.microsoft.com/office/drawing/2014/main" id="{6E3193B4-7AF6-471C-9D05-D3894C1C8D04}"/>
                </a:ext>
              </a:extLst>
            </p:cNvPr>
            <p:cNvSpPr>
              <a:spLocks noChangeArrowheads="1"/>
            </p:cNvSpPr>
            <p:nvPr/>
          </p:nvSpPr>
          <p:spPr bwMode="auto">
            <a:xfrm>
              <a:off x="8173525" y="1677081"/>
              <a:ext cx="14990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a:r>
                <a:rPr lang="en-US" dirty="0">
                  <a:latin typeface="+mj-lt"/>
                  <a:cs typeface="Calibri"/>
                </a:rPr>
                <a:t>Prepare the materials needed</a:t>
              </a:r>
            </a:p>
          </p:txBody>
        </p:sp>
        <p:sp>
          <p:nvSpPr>
            <p:cNvPr id="47" name="Rectangle 50">
              <a:extLst>
                <a:ext uri="{FF2B5EF4-FFF2-40B4-BE49-F238E27FC236}">
                  <a16:creationId xmlns:a16="http://schemas.microsoft.com/office/drawing/2014/main" id="{F4AE0A53-A10E-4B0E-AB29-6DABD60264F2}"/>
                </a:ext>
              </a:extLst>
            </p:cNvPr>
            <p:cNvSpPr>
              <a:spLocks noChangeArrowheads="1"/>
            </p:cNvSpPr>
            <p:nvPr/>
          </p:nvSpPr>
          <p:spPr bwMode="auto">
            <a:xfrm>
              <a:off x="9647675" y="3985502"/>
              <a:ext cx="1511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a:r>
                <a:rPr lang="en-US" dirty="0">
                  <a:latin typeface="+mj-lt"/>
                  <a:cs typeface="Calibri"/>
                </a:rPr>
                <a:t>Set a schedule</a:t>
              </a:r>
            </a:p>
          </p:txBody>
        </p:sp>
        <p:sp>
          <p:nvSpPr>
            <p:cNvPr id="4" name="Rectangle 3">
              <a:extLst>
                <a:ext uri="{FF2B5EF4-FFF2-40B4-BE49-F238E27FC236}">
                  <a16:creationId xmlns:a16="http://schemas.microsoft.com/office/drawing/2014/main" id="{B72B7409-D717-4BA3-9B9D-30E02A2BEEDE}"/>
                </a:ext>
              </a:extLst>
            </p:cNvPr>
            <p:cNvSpPr/>
            <p:nvPr/>
          </p:nvSpPr>
          <p:spPr>
            <a:xfrm>
              <a:off x="974321" y="2786584"/>
              <a:ext cx="10138845" cy="480131"/>
            </a:xfrm>
            <a:prstGeom prst="rect">
              <a:avLst/>
            </a:prstGeom>
          </p:spPr>
          <p:txBody>
            <a:bodyPr wrap="square">
              <a:spAutoFit/>
            </a:bodyPr>
            <a:lstStyle/>
            <a:p>
              <a:pPr lvl="0" algn="ctr" defTabSz="889000">
                <a:lnSpc>
                  <a:spcPct val="90000"/>
                </a:lnSpc>
                <a:spcBef>
                  <a:spcPct val="0"/>
                </a:spcBef>
                <a:spcAft>
                  <a:spcPct val="35000"/>
                </a:spcAft>
              </a:pPr>
              <a:r>
                <a:rPr lang="en-US" sz="2800" b="1" spc="1800" dirty="0">
                  <a:solidFill>
                    <a:schemeClr val="accent1"/>
                  </a:solidFill>
                </a:rPr>
                <a:t>EXERCISE PLANNING</a:t>
              </a:r>
            </a:p>
          </p:txBody>
        </p:sp>
      </p:grpSp>
    </p:spTree>
    <p:extLst>
      <p:ext uri="{BB962C8B-B14F-4D97-AF65-F5344CB8AC3E}">
        <p14:creationId xmlns:p14="http://schemas.microsoft.com/office/powerpoint/2010/main" val="80540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BCD8-FDDC-4980-A6F1-AFE229CC09CF}"/>
              </a:ext>
            </a:extLst>
          </p:cNvPr>
          <p:cNvSpPr>
            <a:spLocks noGrp="1"/>
          </p:cNvSpPr>
          <p:nvPr>
            <p:ph type="title"/>
          </p:nvPr>
        </p:nvSpPr>
        <p:spPr>
          <a:xfrm>
            <a:off x="838200" y="85015"/>
            <a:ext cx="10515600" cy="1325563"/>
          </a:xfrm>
        </p:spPr>
        <p:txBody>
          <a:bodyPr/>
          <a:lstStyle/>
          <a:p>
            <a:r>
              <a:rPr lang="en-US" dirty="0"/>
              <a:t>Facilitation strategies</a:t>
            </a:r>
            <a:endParaRPr lang="uk-UA" dirty="0"/>
          </a:p>
        </p:txBody>
      </p:sp>
      <p:sp>
        <p:nvSpPr>
          <p:cNvPr id="5" name="Slide Number Placeholder 4">
            <a:extLst>
              <a:ext uri="{FF2B5EF4-FFF2-40B4-BE49-F238E27FC236}">
                <a16:creationId xmlns:a16="http://schemas.microsoft.com/office/drawing/2014/main" id="{7426BD1B-C12F-4673-95D2-B18A42110D6F}"/>
              </a:ext>
            </a:extLst>
          </p:cNvPr>
          <p:cNvSpPr>
            <a:spLocks noGrp="1"/>
          </p:cNvSpPr>
          <p:nvPr>
            <p:ph type="sldNum" sz="quarter" idx="12"/>
          </p:nvPr>
        </p:nvSpPr>
        <p:spPr/>
        <p:txBody>
          <a:bodyPr/>
          <a:lstStyle/>
          <a:p>
            <a:fld id="{03E55565-F195-45AE-A8B0-E2C07D5DAE07}" type="slidenum">
              <a:rPr lang="uk-UA" smtClean="0"/>
              <a:t>9</a:t>
            </a:fld>
            <a:endParaRPr lang="uk-UA"/>
          </a:p>
        </p:txBody>
      </p:sp>
      <p:sp>
        <p:nvSpPr>
          <p:cNvPr id="7" name="Title 1">
            <a:extLst>
              <a:ext uri="{FF2B5EF4-FFF2-40B4-BE49-F238E27FC236}">
                <a16:creationId xmlns:a16="http://schemas.microsoft.com/office/drawing/2014/main" id="{7FFABCD8-FDDC-4980-A6F1-AFE229CC09CF}"/>
              </a:ext>
            </a:extLst>
          </p:cNvPr>
          <p:cNvSpPr txBox="1">
            <a:spLocks/>
          </p:cNvSpPr>
          <p:nvPr/>
        </p:nvSpPr>
        <p:spPr>
          <a:xfrm>
            <a:off x="838200" y="9928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sz="2400" b="1" dirty="0">
                <a:solidFill>
                  <a:schemeClr val="tx1"/>
                </a:solidFill>
              </a:rPr>
              <a:t>At the beginning of the exercise…</a:t>
            </a:r>
            <a:endParaRPr lang="uk-UA" sz="2400" b="1" dirty="0">
              <a:solidFill>
                <a:schemeClr val="tx1"/>
              </a:solidFill>
            </a:endParaRPr>
          </a:p>
        </p:txBody>
      </p:sp>
      <p:pic>
        <p:nvPicPr>
          <p:cNvPr id="13" name="Picture 12" descr="team letras.jpe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72793" y="2261399"/>
            <a:ext cx="2963826" cy="950520"/>
          </a:xfrm>
          <a:prstGeom prst="rect">
            <a:avLst/>
          </a:prstGeom>
        </p:spPr>
      </p:pic>
      <p:pic>
        <p:nvPicPr>
          <p:cNvPr id="14" name="Picture 13" descr="Trust.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4093" y="3454676"/>
            <a:ext cx="3785777" cy="2522404"/>
          </a:xfrm>
          <a:prstGeom prst="rect">
            <a:avLst/>
          </a:prstGeom>
        </p:spPr>
      </p:pic>
      <p:sp>
        <p:nvSpPr>
          <p:cNvPr id="15" name="Oval Callout 14"/>
          <p:cNvSpPr/>
          <p:nvPr/>
        </p:nvSpPr>
        <p:spPr>
          <a:xfrm>
            <a:off x="7004214" y="728286"/>
            <a:ext cx="3100532" cy="1979434"/>
          </a:xfrm>
          <a:prstGeom prst="wedgeEllipseCallout">
            <a:avLst>
              <a:gd name="adj1" fmla="val -52992"/>
              <a:gd name="adj2" fmla="val 36053"/>
            </a:avLst>
          </a:prstGeom>
          <a:solidFill>
            <a:schemeClr val="bg1">
              <a:lumMod val="95000"/>
            </a:schemeClr>
          </a:solidFill>
        </p:spPr>
        <p:style>
          <a:lnRef idx="0">
            <a:schemeClr val="lt1">
              <a:hueOff val="0"/>
              <a:satOff val="0"/>
              <a:lumOff val="0"/>
              <a:alphaOff val="0"/>
            </a:schemeClr>
          </a:lnRef>
          <a:fillRef idx="3">
            <a:schemeClr val="accent3">
              <a:alpha val="50000"/>
              <a:hueOff val="1084240"/>
              <a:satOff val="40000"/>
              <a:lumOff val="-5882"/>
              <a:alphaOff val="0"/>
            </a:schemeClr>
          </a:fillRef>
          <a:effectRef idx="0">
            <a:schemeClr val="accent3">
              <a:alpha val="50000"/>
              <a:hueOff val="1084240"/>
              <a:satOff val="40000"/>
              <a:lumOff val="-5882"/>
              <a:alphaOff val="0"/>
            </a:schemeClr>
          </a:effectRef>
          <a:fontRef idx="minor">
            <a:schemeClr val="tx1"/>
          </a:fontRef>
        </p:style>
        <p:txBody>
          <a:bodyPr lIns="0" rIns="0"/>
          <a:lstStyle/>
          <a:p>
            <a:pPr algn="ctr"/>
            <a:r>
              <a:rPr lang="en-US" sz="2000" dirty="0">
                <a:solidFill>
                  <a:schemeClr val="tx1"/>
                </a:solidFill>
                <a:latin typeface="+mj-lt"/>
                <a:cs typeface="Calibri"/>
              </a:rPr>
              <a:t>Build a relationship of trust between training faculty and participants </a:t>
            </a:r>
          </a:p>
        </p:txBody>
      </p:sp>
      <p:sp>
        <p:nvSpPr>
          <p:cNvPr id="16" name="Oval Callout 15"/>
          <p:cNvSpPr/>
          <p:nvPr/>
        </p:nvSpPr>
        <p:spPr>
          <a:xfrm>
            <a:off x="6182386" y="2897469"/>
            <a:ext cx="2895074" cy="1696317"/>
          </a:xfrm>
          <a:prstGeom prst="wedgeEllipseCallout">
            <a:avLst>
              <a:gd name="adj1" fmla="val -52992"/>
              <a:gd name="adj2" fmla="val 36053"/>
            </a:avLst>
          </a:prstGeom>
          <a:solidFill>
            <a:schemeClr val="accent3"/>
          </a:solidFill>
        </p:spPr>
        <p:style>
          <a:lnRef idx="0">
            <a:schemeClr val="lt1">
              <a:hueOff val="0"/>
              <a:satOff val="0"/>
              <a:lumOff val="0"/>
              <a:alphaOff val="0"/>
            </a:schemeClr>
          </a:lnRef>
          <a:fillRef idx="3">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txBody>
          <a:bodyPr lIns="0" rIns="0"/>
          <a:lstStyle/>
          <a:p>
            <a:pPr algn="ctr"/>
            <a:r>
              <a:rPr lang="en-US" sz="2000" dirty="0">
                <a:solidFill>
                  <a:schemeClr val="tx1"/>
                </a:solidFill>
                <a:latin typeface="+mj-lt"/>
                <a:cs typeface="Calibri"/>
              </a:rPr>
              <a:t>Promote positive interactions </a:t>
            </a:r>
            <a:r>
              <a:rPr lang="en-US" sz="2000" dirty="0">
                <a:latin typeface="+mj-lt"/>
                <a:cs typeface="Calibri"/>
              </a:rPr>
              <a:t>among</a:t>
            </a:r>
            <a:r>
              <a:rPr lang="en-US" sz="2000" dirty="0">
                <a:solidFill>
                  <a:schemeClr val="tx1"/>
                </a:solidFill>
                <a:latin typeface="+mj-lt"/>
                <a:cs typeface="Calibri"/>
              </a:rPr>
              <a:t> participants </a:t>
            </a:r>
          </a:p>
        </p:txBody>
      </p:sp>
      <p:sp>
        <p:nvSpPr>
          <p:cNvPr id="17" name="Oval Callout 16"/>
          <p:cNvSpPr/>
          <p:nvPr/>
        </p:nvSpPr>
        <p:spPr>
          <a:xfrm>
            <a:off x="9472674" y="2433628"/>
            <a:ext cx="2126303" cy="1357179"/>
          </a:xfrm>
          <a:prstGeom prst="wedgeEllipseCallout">
            <a:avLst>
              <a:gd name="adj1" fmla="val -52992"/>
              <a:gd name="adj2" fmla="val 36053"/>
            </a:avLst>
          </a:prstGeom>
          <a:solidFill>
            <a:schemeClr val="accent3"/>
          </a:solidFill>
        </p:spPr>
        <p:style>
          <a:lnRef idx="0">
            <a:schemeClr val="lt1">
              <a:hueOff val="0"/>
              <a:satOff val="0"/>
              <a:lumOff val="0"/>
              <a:alphaOff val="0"/>
            </a:schemeClr>
          </a:lnRef>
          <a:fillRef idx="3">
            <a:schemeClr val="accent3">
              <a:alpha val="50000"/>
              <a:hueOff val="2032949"/>
              <a:satOff val="75000"/>
              <a:lumOff val="-11029"/>
              <a:alphaOff val="0"/>
            </a:schemeClr>
          </a:fillRef>
          <a:effectRef idx="0">
            <a:schemeClr val="accent3">
              <a:alpha val="50000"/>
              <a:hueOff val="2032949"/>
              <a:satOff val="75000"/>
              <a:lumOff val="-11029"/>
              <a:alphaOff val="0"/>
            </a:schemeClr>
          </a:effectRef>
          <a:fontRef idx="minor">
            <a:schemeClr val="tx1"/>
          </a:fontRef>
        </p:style>
        <p:txBody>
          <a:bodyPr/>
          <a:lstStyle/>
          <a:p>
            <a:pPr algn="ctr"/>
            <a:r>
              <a:rPr lang="en-US" sz="2000" dirty="0">
                <a:latin typeface="+mj-lt"/>
                <a:cs typeface="Calibri"/>
              </a:rPr>
              <a:t>Agree the ground rules </a:t>
            </a:r>
          </a:p>
        </p:txBody>
      </p:sp>
      <p:sp>
        <p:nvSpPr>
          <p:cNvPr id="19" name="Oval Callout 18"/>
          <p:cNvSpPr/>
          <p:nvPr/>
        </p:nvSpPr>
        <p:spPr>
          <a:xfrm>
            <a:off x="8535801" y="4263674"/>
            <a:ext cx="2839041" cy="1487896"/>
          </a:xfrm>
          <a:prstGeom prst="wedgeEllipseCallout">
            <a:avLst>
              <a:gd name="adj1" fmla="val -52992"/>
              <a:gd name="adj2" fmla="val 36053"/>
            </a:avLst>
          </a:prstGeom>
          <a:solidFill>
            <a:schemeClr val="bg1">
              <a:lumMod val="95000"/>
            </a:schemeClr>
          </a:solidFill>
        </p:spPr>
        <p:style>
          <a:lnRef idx="0">
            <a:schemeClr val="lt1">
              <a:hueOff val="0"/>
              <a:satOff val="0"/>
              <a:lumOff val="0"/>
              <a:alphaOff val="0"/>
            </a:schemeClr>
          </a:lnRef>
          <a:fillRef idx="3">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pPr algn="ctr"/>
            <a:r>
              <a:rPr lang="en-US" sz="2000" dirty="0">
                <a:latin typeface="+mj-lt"/>
                <a:cs typeface="Calibri"/>
              </a:rPr>
              <a:t>Start building up participants’ motivation</a:t>
            </a:r>
            <a:endParaRPr lang="en-US" sz="2000" dirty="0">
              <a:solidFill>
                <a:schemeClr val="tx1"/>
              </a:solidFill>
              <a:latin typeface="+mj-lt"/>
              <a:cs typeface="Calibri"/>
            </a:endParaRPr>
          </a:p>
        </p:txBody>
      </p:sp>
    </p:spTree>
    <p:extLst>
      <p:ext uri="{BB962C8B-B14F-4D97-AF65-F5344CB8AC3E}">
        <p14:creationId xmlns:p14="http://schemas.microsoft.com/office/powerpoint/2010/main" val="1084923591"/>
      </p:ext>
    </p:extLst>
  </p:cSld>
  <p:clrMapOvr>
    <a:masterClrMapping/>
  </p:clrMapOvr>
</p:sld>
</file>

<file path=ppt/theme/theme1.xml><?xml version="1.0" encoding="utf-8"?>
<a:theme xmlns:a="http://schemas.openxmlformats.org/drawingml/2006/main" name="Office Theme">
  <a:themeElements>
    <a:clrScheme name="Custom 66">
      <a:dk1>
        <a:srgbClr val="2D2D2D"/>
      </a:dk1>
      <a:lt1>
        <a:sysClr val="window" lastClr="FFFFFF"/>
      </a:lt1>
      <a:dk2>
        <a:srgbClr val="44546A"/>
      </a:dk2>
      <a:lt2>
        <a:srgbClr val="E7E6E6"/>
      </a:lt2>
      <a:accent1>
        <a:srgbClr val="1250A9"/>
      </a:accent1>
      <a:accent2>
        <a:srgbClr val="E0E0E0"/>
      </a:accent2>
      <a:accent3>
        <a:srgbClr val="A5A5A5"/>
      </a:accent3>
      <a:accent4>
        <a:srgbClr val="FFC000"/>
      </a:accent4>
      <a:accent5>
        <a:srgbClr val="5B9BD5"/>
      </a:accent5>
      <a:accent6>
        <a:srgbClr val="70AD47"/>
      </a:accent6>
      <a:hlink>
        <a:srgbClr val="0563C1"/>
      </a:hlink>
      <a:folHlink>
        <a:srgbClr val="954F72"/>
      </a:folHlink>
    </a:clrScheme>
    <a:fontScheme name="Custom 5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4745</TotalTime>
  <Words>1599</Words>
  <Application>Microsoft Office PowerPoint</Application>
  <PresentationFormat>Widescreen</PresentationFormat>
  <Paragraphs>170</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FACILITATION</vt:lpstr>
      <vt:lpstr>In this video your will learn about…</vt:lpstr>
      <vt:lpstr>Principles of adult learning</vt:lpstr>
      <vt:lpstr>Principles of adult learning</vt:lpstr>
      <vt:lpstr>What is facilitation?</vt:lpstr>
      <vt:lpstr>Consider…</vt:lpstr>
      <vt:lpstr>Characteristics and skills of a good facilitator</vt:lpstr>
      <vt:lpstr>Planning to facilitate an exercise</vt:lpstr>
      <vt:lpstr>Facilitation strategies</vt:lpstr>
      <vt:lpstr>Facilitation strategies</vt:lpstr>
      <vt:lpstr>Facilitation strategies</vt:lpstr>
      <vt:lpstr>Managing possible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olena leus</dc:creator>
  <cp:lastModifiedBy>olena leus</cp:lastModifiedBy>
  <cp:revision>51</cp:revision>
  <dcterms:created xsi:type="dcterms:W3CDTF">2019-03-13T19:07:31Z</dcterms:created>
  <dcterms:modified xsi:type="dcterms:W3CDTF">2019-08-29T13:12:38Z</dcterms:modified>
</cp:coreProperties>
</file>