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59" r:id="rId3"/>
    <p:sldId id="262" r:id="rId4"/>
    <p:sldId id="264" r:id="rId5"/>
    <p:sldId id="265" r:id="rId6"/>
    <p:sldId id="266" r:id="rId7"/>
    <p:sldId id="268" r:id="rId8"/>
    <p:sldId id="267" r:id="rId9"/>
    <p:sldId id="269" r:id="rId10"/>
    <p:sldId id="270" r:id="rId11"/>
    <p:sldId id="271" r:id="rId12"/>
    <p:sldId id="272" r:id="rId13"/>
    <p:sldId id="273" r:id="rId14"/>
    <p:sldId id="274" r:id="rId15"/>
    <p:sldId id="275" r:id="rId16"/>
    <p:sldId id="276" r:id="rId17"/>
    <p:sldId id="277" r:id="rId18"/>
    <p:sldId id="284" r:id="rId19"/>
    <p:sldId id="279" r:id="rId20"/>
    <p:sldId id="280" r:id="rId21"/>
    <p:sldId id="281" r:id="rId22"/>
    <p:sldId id="283" r:id="rId23"/>
    <p:sldId id="282"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initials="M" lastIdx="1" clrIdx="0">
    <p:extLst>
      <p:ext uri="{19B8F6BF-5375-455C-9EA6-DF929625EA0E}">
        <p15:presenceInfo xmlns:p15="http://schemas.microsoft.com/office/powerpoint/2012/main" userId="M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0A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DD358-C2BE-4616-8539-89B7610A349B}" type="datetimeFigureOut">
              <a:rPr lang="uk-UA" smtClean="0"/>
              <a:t>28.08.2019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7AE34-5FED-4CE7-8C97-131DD1091E04}" type="slidenum">
              <a:rPr lang="uk-UA" smtClean="0"/>
              <a:t>‹#›</a:t>
            </a:fld>
            <a:endParaRPr lang="uk-UA"/>
          </a:p>
        </p:txBody>
      </p:sp>
    </p:spTree>
    <p:extLst>
      <p:ext uri="{BB962C8B-B14F-4D97-AF65-F5344CB8AC3E}">
        <p14:creationId xmlns:p14="http://schemas.microsoft.com/office/powerpoint/2010/main" val="86982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a16="http://schemas.microsoft.com/office/drawing/2014/main" xmlns=""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a16="http://schemas.microsoft.com/office/drawing/2014/main" xmlns=""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a14="http://schemas.microsoft.com/office/drawing/2010/main">
                  <a:solidFill>
                    <a:srgbClr val="FFFFFF"/>
                  </a:solidFill>
                </a14:hiddenFill>
              </a:ext>
            </a:extLst>
          </p:spPr>
        </p:pic>
        <p:sp>
          <p:nvSpPr>
            <p:cNvPr id="12" name="Moon 27">
              <a:extLst>
                <a:ext uri="{FF2B5EF4-FFF2-40B4-BE49-F238E27FC236}">
                  <a16:creationId xmlns:a16="http://schemas.microsoft.com/office/drawing/2014/main" xmlns=""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xmlns=""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xmlns=""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t>28.08.2019</a:t>
            </a:fld>
            <a:endParaRPr lang="uk-UA"/>
          </a:p>
        </p:txBody>
      </p:sp>
      <p:sp>
        <p:nvSpPr>
          <p:cNvPr id="6" name="Footer Placeholder 5">
            <a:extLst>
              <a:ext uri="{FF2B5EF4-FFF2-40B4-BE49-F238E27FC236}">
                <a16:creationId xmlns:a16="http://schemas.microsoft.com/office/drawing/2014/main" xmlns="" id="{495D3F80-F68A-4036-BF9C-8D87C87C91BB}"/>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DC8CA63E-3EA1-406A-9893-12E5A1D0353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466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t>28.08.2019</a:t>
            </a:fld>
            <a:endParaRPr lang="uk-UA"/>
          </a:p>
        </p:txBody>
      </p:sp>
      <p:sp>
        <p:nvSpPr>
          <p:cNvPr id="5" name="Footer Placeholder 4">
            <a:extLst>
              <a:ext uri="{FF2B5EF4-FFF2-40B4-BE49-F238E27FC236}">
                <a16:creationId xmlns:a16="http://schemas.microsoft.com/office/drawing/2014/main" xmlns="" id="{63C3BEDF-7794-4AA9-A629-BC7C46F7B733}"/>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78004B51-4458-48BC-84C4-15DEE156005A}"/>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3170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t>28.08.2019</a:t>
            </a:fld>
            <a:endParaRPr lang="uk-UA"/>
          </a:p>
        </p:txBody>
      </p:sp>
      <p:sp>
        <p:nvSpPr>
          <p:cNvPr id="5" name="Footer Placeholder 4">
            <a:extLst>
              <a:ext uri="{FF2B5EF4-FFF2-40B4-BE49-F238E27FC236}">
                <a16:creationId xmlns:a16="http://schemas.microsoft.com/office/drawing/2014/main" xmlns="" id="{F97D2871-CE95-4857-90AB-822659384851}"/>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E71CC5BE-4845-42D3-8AF5-6493E0B5CC53}"/>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1074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a16="http://schemas.microsoft.com/office/drawing/2014/main" xmlns=""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a:extLst>
              <a:ext uri="{FF2B5EF4-FFF2-40B4-BE49-F238E27FC236}">
                <a16:creationId xmlns:a16="http://schemas.microsoft.com/office/drawing/2014/main" xmlns=""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in a room&#10;&#10;Description automatically generated">
            <a:extLst>
              <a:ext uri="{FF2B5EF4-FFF2-40B4-BE49-F238E27FC236}">
                <a16:creationId xmlns:a16="http://schemas.microsoft.com/office/drawing/2014/main" xmlns=""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19501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a16="http://schemas.microsoft.com/office/drawing/2014/main" xmlns="" id="{7E5F2CAE-E5A1-4BCD-B1DD-033B36CF7874}"/>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6C197F13-F380-417F-9092-EF83050C0684}"/>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60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xmlns=""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t>28.08.2019</a:t>
            </a:fld>
            <a:endParaRPr lang="uk-UA"/>
          </a:p>
        </p:txBody>
      </p:sp>
      <p:sp>
        <p:nvSpPr>
          <p:cNvPr id="5" name="Footer Placeholder 4">
            <a:extLst>
              <a:ext uri="{FF2B5EF4-FFF2-40B4-BE49-F238E27FC236}">
                <a16:creationId xmlns:a16="http://schemas.microsoft.com/office/drawing/2014/main" xmlns="" id="{D804C433-93C6-4CD2-80D2-96E74A29936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357572D8-5604-49CB-9C6F-607C54EE74A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99531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DA525-664E-4B48-AE20-4A1CD6C5E396}"/>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xmlns=""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xmlns=""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t>28.08.2019</a:t>
            </a:fld>
            <a:endParaRPr lang="uk-UA"/>
          </a:p>
        </p:txBody>
      </p:sp>
      <p:sp>
        <p:nvSpPr>
          <p:cNvPr id="6" name="Footer Placeholder 5">
            <a:extLst>
              <a:ext uri="{FF2B5EF4-FFF2-40B4-BE49-F238E27FC236}">
                <a16:creationId xmlns:a16="http://schemas.microsoft.com/office/drawing/2014/main" xmlns="" id="{F35766AD-BE47-4C8F-A069-4FB0773A40CE}"/>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FA1286B0-98EA-4C80-8202-D61F36CAA3E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8757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xmlns=""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xmlns=""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xmlns=""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t>28.08.2019</a:t>
            </a:fld>
            <a:endParaRPr lang="uk-UA"/>
          </a:p>
        </p:txBody>
      </p:sp>
      <p:sp>
        <p:nvSpPr>
          <p:cNvPr id="8" name="Footer Placeholder 7">
            <a:extLst>
              <a:ext uri="{FF2B5EF4-FFF2-40B4-BE49-F238E27FC236}">
                <a16:creationId xmlns:a16="http://schemas.microsoft.com/office/drawing/2014/main" xmlns="" id="{6AE6370A-C643-49DB-BF11-BA4A6F009BB9}"/>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xmlns="" id="{B5C9E1D6-30BE-4198-90D4-1091BAE3770E}"/>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87607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xmlns=""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t>28.08.2019</a:t>
            </a:fld>
            <a:endParaRPr lang="uk-UA"/>
          </a:p>
        </p:txBody>
      </p:sp>
      <p:sp>
        <p:nvSpPr>
          <p:cNvPr id="4" name="Footer Placeholder 3">
            <a:extLst>
              <a:ext uri="{FF2B5EF4-FFF2-40B4-BE49-F238E27FC236}">
                <a16:creationId xmlns:a16="http://schemas.microsoft.com/office/drawing/2014/main" xmlns="" id="{BFFE9FA4-0F1E-4385-AD47-7E0914FE10C0}"/>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xmlns="" id="{C1B78FB8-BF7C-4F2A-9277-8CB6073C3F28}"/>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8247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t>28.08.2019</a:t>
            </a:fld>
            <a:endParaRPr lang="uk-UA"/>
          </a:p>
        </p:txBody>
      </p:sp>
      <p:sp>
        <p:nvSpPr>
          <p:cNvPr id="3" name="Footer Placeholder 2">
            <a:extLst>
              <a:ext uri="{FF2B5EF4-FFF2-40B4-BE49-F238E27FC236}">
                <a16:creationId xmlns:a16="http://schemas.microsoft.com/office/drawing/2014/main" xmlns="" id="{58F4F06C-29D8-462E-A630-98B2655AAADE}"/>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xmlns="" id="{B0E16F75-C520-4C3C-8001-3221E8E5BF52}"/>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0221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xmlns=""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t>28.08.2019</a:t>
            </a:fld>
            <a:endParaRPr lang="uk-UA"/>
          </a:p>
        </p:txBody>
      </p:sp>
      <p:sp>
        <p:nvSpPr>
          <p:cNvPr id="6" name="Footer Placeholder 5">
            <a:extLst>
              <a:ext uri="{FF2B5EF4-FFF2-40B4-BE49-F238E27FC236}">
                <a16:creationId xmlns:a16="http://schemas.microsoft.com/office/drawing/2014/main" xmlns="" id="{D9C03E66-677C-4B26-9B62-14C1ED4A3DE9}"/>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EFE5A38A-6937-425E-B75C-0A371BB695F7}"/>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42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xmlns=""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xmlns=""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a16="http://schemas.microsoft.com/office/drawing/2014/main" xmlns=""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p>
        </p:txBody>
      </p:sp>
      <p:sp>
        <p:nvSpPr>
          <p:cNvPr id="6" name="Slide Number Placeholder 5">
            <a:extLst>
              <a:ext uri="{FF2B5EF4-FFF2-40B4-BE49-F238E27FC236}">
                <a16:creationId xmlns:a16="http://schemas.microsoft.com/office/drawing/2014/main" xmlns=""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pPr/>
              <a:t>‹#›</a:t>
            </a:fld>
            <a:endParaRPr lang="uk-UA"/>
          </a:p>
        </p:txBody>
      </p:sp>
    </p:spTree>
    <p:extLst>
      <p:ext uri="{BB962C8B-B14F-4D97-AF65-F5344CB8AC3E}">
        <p14:creationId xmlns:p14="http://schemas.microsoft.com/office/powerpoint/2010/main" val="12837910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38.svg"/><Relationship Id="rId4" Type="http://schemas.openxmlformats.org/officeDocument/2006/relationships/image" Target="../media/image21.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4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48.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4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xmlns="" id="{E78A2C91-90C8-40A4-B7B5-3BB02FDD1A3C}"/>
              </a:ext>
            </a:extLst>
          </p:cNvPr>
          <p:cNvSpPr>
            <a:spLocks noGrp="1"/>
          </p:cNvSpPr>
          <p:nvPr>
            <p:ph type="ctrTitle"/>
          </p:nvPr>
        </p:nvSpPr>
        <p:spPr/>
        <p:txBody>
          <a:bodyPr>
            <a:normAutofit fontScale="90000"/>
          </a:bodyPr>
          <a:lstStyle/>
          <a:p>
            <a:r>
              <a:rPr lang="en-GB" b="1" dirty="0"/>
              <a:t>DEFINING FACULTY &amp; PARTICIPANT ROLE MANAGEMENT</a:t>
            </a:r>
            <a:endParaRPr lang="it-IT" dirty="0"/>
          </a:p>
        </p:txBody>
      </p:sp>
    </p:spTree>
    <p:extLst>
      <p:ext uri="{BB962C8B-B14F-4D97-AF65-F5344CB8AC3E}">
        <p14:creationId xmlns:p14="http://schemas.microsoft.com/office/powerpoint/2010/main" val="333097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9E5E5C-9804-4BD6-A0CA-480A4BCF49C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Tasks</a:t>
            </a:r>
          </a:p>
        </p:txBody>
      </p:sp>
      <p:sp>
        <p:nvSpPr>
          <p:cNvPr id="3" name="Segnaposto contenuto 2">
            <a:extLst>
              <a:ext uri="{FF2B5EF4-FFF2-40B4-BE49-F238E27FC236}">
                <a16:creationId xmlns:a16="http://schemas.microsoft.com/office/drawing/2014/main" xmlns="" id="{3C7CDD08-639A-4872-B112-FED6427FD70D}"/>
              </a:ext>
            </a:extLst>
          </p:cNvPr>
          <p:cNvSpPr>
            <a:spLocks noGrp="1"/>
          </p:cNvSpPr>
          <p:nvPr>
            <p:ph sz="half" idx="1"/>
          </p:nvPr>
        </p:nvSpPr>
        <p:spPr>
          <a:xfrm>
            <a:off x="506237" y="2009554"/>
            <a:ext cx="5565390" cy="3921831"/>
          </a:xfrm>
        </p:spPr>
        <p:txBody>
          <a:bodyPr vert="horz" lIns="91440" tIns="45720" rIns="91440" bIns="45720" rtlCol="0" anchor="t">
            <a:normAutofit fontScale="77500" lnSpcReduction="20000"/>
          </a:bodyPr>
          <a:lstStyle/>
          <a:p>
            <a:pPr lvl="0"/>
            <a:r>
              <a:rPr lang="en-US" dirty="0"/>
              <a:t>Study the training content and structure and adapt the course material </a:t>
            </a:r>
          </a:p>
          <a:p>
            <a:pPr lvl="0"/>
            <a:r>
              <a:rPr lang="en-US" dirty="0"/>
              <a:t>Find and apply the best training styles and techniques</a:t>
            </a:r>
            <a:endParaRPr lang="it-IT" dirty="0"/>
          </a:p>
          <a:p>
            <a:pPr lvl="0"/>
            <a:r>
              <a:rPr lang="en-US" dirty="0"/>
              <a:t>Deliver the sessions assigned to you by the course director</a:t>
            </a:r>
            <a:endParaRPr lang="it-IT" dirty="0"/>
          </a:p>
          <a:p>
            <a:pPr lvl="0"/>
            <a:r>
              <a:rPr lang="en-US" dirty="0"/>
              <a:t>Plan and run end-of-session exercises, exams or evaluations</a:t>
            </a:r>
            <a:endParaRPr lang="it-IT" dirty="0"/>
          </a:p>
          <a:p>
            <a:pPr lvl="0"/>
            <a:r>
              <a:rPr lang="en-US" dirty="0"/>
              <a:t>Explain the trainees how the course works and how to use the materials</a:t>
            </a:r>
            <a:endParaRPr lang="it-IT" dirty="0"/>
          </a:p>
          <a:p>
            <a:pPr lvl="0"/>
            <a:r>
              <a:rPr lang="en-US" dirty="0"/>
              <a:t>Plan and manage the learning environment</a:t>
            </a:r>
            <a:endParaRPr lang="it-IT" dirty="0"/>
          </a:p>
          <a:p>
            <a:endParaRPr lang="en-US" sz="1800" dirty="0"/>
          </a:p>
        </p:txBody>
      </p:sp>
      <p:sp>
        <p:nvSpPr>
          <p:cNvPr id="14" name="Freeform: Shape 13">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xmlns="" id="{A9F92F27-21C2-49B7-BE0F-FB8053F48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0669890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4400" kern="1200" dirty="0">
                <a:solidFill>
                  <a:srgbClr val="1250A9"/>
                </a:solidFill>
                <a:latin typeface="+mj-lt"/>
                <a:ea typeface="+mj-ea"/>
                <a:cs typeface="+mj-cs"/>
              </a:rPr>
              <a:t>Tips &amp; Tricks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4704469" y="2620472"/>
            <a:ext cx="6282169" cy="3215749"/>
          </a:xfrm>
        </p:spPr>
        <p:txBody>
          <a:bodyPr vert="horz" lIns="91440" tIns="45720" rIns="91440" bIns="45720" rtlCol="0">
            <a:normAutofit fontScale="85000" lnSpcReduction="20000"/>
          </a:bodyPr>
          <a:lstStyle/>
          <a:p>
            <a:pPr lvl="0"/>
            <a:r>
              <a:rPr lang="en-US" b="1" dirty="0">
                <a:solidFill>
                  <a:srgbClr val="1250A9"/>
                </a:solidFill>
              </a:rPr>
              <a:t>Prepare</a:t>
            </a:r>
            <a:r>
              <a:rPr lang="en-US" dirty="0"/>
              <a:t> well in advance to acquire familiarity with the content </a:t>
            </a:r>
            <a:endParaRPr lang="it-IT" dirty="0"/>
          </a:p>
          <a:p>
            <a:pPr lvl="0"/>
            <a:r>
              <a:rPr lang="en-US" dirty="0"/>
              <a:t>Combine </a:t>
            </a:r>
            <a:r>
              <a:rPr lang="en-US" b="1" dirty="0">
                <a:solidFill>
                  <a:srgbClr val="1250A9"/>
                </a:solidFill>
              </a:rPr>
              <a:t>multiple learning techniques </a:t>
            </a:r>
            <a:r>
              <a:rPr lang="en-US" dirty="0"/>
              <a:t>and adapt them to your audience</a:t>
            </a:r>
            <a:endParaRPr lang="it-IT" dirty="0"/>
          </a:p>
          <a:p>
            <a:pPr lvl="0"/>
            <a:r>
              <a:rPr lang="en-US" b="1" dirty="0">
                <a:solidFill>
                  <a:srgbClr val="1250A9"/>
                </a:solidFill>
              </a:rPr>
              <a:t>Check</a:t>
            </a:r>
            <a:r>
              <a:rPr lang="en-US" dirty="0"/>
              <a:t> equipment, facilities and materials </a:t>
            </a:r>
            <a:endParaRPr lang="it-IT" dirty="0"/>
          </a:p>
          <a:p>
            <a:pPr lvl="0"/>
            <a:r>
              <a:rPr lang="en-US" dirty="0"/>
              <a:t>Make sure you are aligned with the </a:t>
            </a:r>
            <a:r>
              <a:rPr lang="en-US" b="1" dirty="0">
                <a:solidFill>
                  <a:srgbClr val="1250A9"/>
                </a:solidFill>
              </a:rPr>
              <a:t>timeline</a:t>
            </a:r>
            <a:endParaRPr lang="it-IT" b="1" dirty="0">
              <a:solidFill>
                <a:srgbClr val="1250A9"/>
              </a:solidFill>
            </a:endParaRPr>
          </a:p>
          <a:p>
            <a:pPr lvl="0"/>
            <a:r>
              <a:rPr lang="en-US" dirty="0"/>
              <a:t>Be clear with the </a:t>
            </a:r>
            <a:r>
              <a:rPr lang="en-US" b="1" dirty="0">
                <a:solidFill>
                  <a:srgbClr val="1250A9"/>
                </a:solidFill>
              </a:rPr>
              <a:t>facilitators</a:t>
            </a:r>
            <a:r>
              <a:rPr lang="en-US" dirty="0"/>
              <a:t> on your expectations from them</a:t>
            </a:r>
            <a:endParaRPr lang="it-IT" dirty="0"/>
          </a:p>
          <a:p>
            <a:endParaRPr lang="en-US" sz="2000" dirty="0"/>
          </a:p>
        </p:txBody>
      </p:sp>
      <p:sp>
        <p:nvSpPr>
          <p:cNvPr id="5" name="Segnaposto numero diapositiva 4">
            <a:extLst>
              <a:ext uri="{FF2B5EF4-FFF2-40B4-BE49-F238E27FC236}">
                <a16:creationId xmlns:a16="http://schemas.microsoft.com/office/drawing/2014/main" xmlns="" id="{69142181-17F6-462B-9F28-E441B4EAB751}"/>
              </a:ext>
            </a:extLst>
          </p:cNvPr>
          <p:cNvSpPr>
            <a:spLocks noGrp="1"/>
          </p:cNvSpPr>
          <p:nvPr>
            <p:ph type="sldNum" sz="quarter" idx="12"/>
          </p:nvPr>
        </p:nvSpPr>
        <p:spPr>
          <a:xfrm>
            <a:off x="10330903" y="6217920"/>
            <a:ext cx="914400" cy="365125"/>
          </a:xfrm>
          <a:prstGeom prst="ellipse">
            <a:avLst/>
          </a:prstGeom>
        </p:spPr>
        <p:txBody>
          <a:bodyPr vert="horz" lIns="91440" tIns="45720" rIns="91440" bIns="45720" rtlCol="0" anchor="ctr">
            <a:normAutofit/>
          </a:bodyPr>
          <a:lstStyle/>
          <a:p>
            <a:pPr algn="r">
              <a:lnSpc>
                <a:spcPct val="90000"/>
              </a:lnSpc>
              <a:spcAft>
                <a:spcPts val="600"/>
              </a:spcAft>
            </a:pPr>
            <a:fld id="{03E55565-F195-45AE-A8B0-E2C07D5DAE07}" type="slidenum">
              <a:rPr lang="en-US" sz="1200">
                <a:solidFill>
                  <a:prstClr val="black">
                    <a:lumMod val="50000"/>
                    <a:lumOff val="50000"/>
                  </a:prstClr>
                </a:solidFill>
              </a:rPr>
              <a:pPr algn="r">
                <a:lnSpc>
                  <a:spcPct val="90000"/>
                </a:lnSpc>
                <a:spcAft>
                  <a:spcPts val="600"/>
                </a:spcAft>
              </a:pPr>
              <a:t>11</a:t>
            </a:fld>
            <a:endParaRPr lang="en-US" sz="1200">
              <a:solidFill>
                <a:prstClr val="black">
                  <a:lumMod val="50000"/>
                  <a:lumOff val="50000"/>
                </a:prstClr>
              </a:solidFill>
            </a:endParaRPr>
          </a:p>
        </p:txBody>
      </p:sp>
      <p:pic>
        <p:nvPicPr>
          <p:cNvPr id="6" name="Elemento grafico 5" descr="Persona con idea">
            <a:extLst>
              <a:ext uri="{FF2B5EF4-FFF2-40B4-BE49-F238E27FC236}">
                <a16:creationId xmlns:a16="http://schemas.microsoft.com/office/drawing/2014/main" xmlns="" id="{E33D57C9-52A3-45BA-838E-94A78DE3A0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5362" y="2671453"/>
            <a:ext cx="2909439" cy="2909439"/>
          </a:xfrm>
          <a:prstGeom prst="rect">
            <a:avLst/>
          </a:prstGeom>
        </p:spPr>
      </p:pic>
    </p:spTree>
    <p:extLst>
      <p:ext uri="{BB962C8B-B14F-4D97-AF65-F5344CB8AC3E}">
        <p14:creationId xmlns:p14="http://schemas.microsoft.com/office/powerpoint/2010/main" val="90601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Requirements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762000" y="2279018"/>
            <a:ext cx="5314543" cy="3375920"/>
          </a:xfrm>
        </p:spPr>
        <p:txBody>
          <a:bodyPr vert="horz" lIns="91440" tIns="45720" rIns="91440" bIns="45720" rtlCol="0" anchor="t">
            <a:normAutofit fontScale="77500" lnSpcReduction="20000"/>
          </a:bodyPr>
          <a:lstStyle/>
          <a:p>
            <a:pPr lvl="0"/>
            <a:r>
              <a:rPr lang="en-US" dirty="0"/>
              <a:t>Previous experience in delivering or facilitating trainings</a:t>
            </a:r>
            <a:endParaRPr lang="it-IT" dirty="0"/>
          </a:p>
          <a:p>
            <a:pPr lvl="0"/>
            <a:r>
              <a:rPr lang="en-US" dirty="0"/>
              <a:t>Good knowledge of the area of the training</a:t>
            </a:r>
            <a:endParaRPr lang="it-IT" dirty="0"/>
          </a:p>
          <a:p>
            <a:pPr lvl="0"/>
            <a:r>
              <a:rPr lang="en-US" dirty="0"/>
              <a:t>Excellent knowledge of the training content</a:t>
            </a:r>
            <a:endParaRPr lang="it-IT" dirty="0"/>
          </a:p>
          <a:p>
            <a:pPr lvl="0"/>
            <a:r>
              <a:rPr lang="en-US" dirty="0"/>
              <a:t>Familiar with the teaching technique used in the training (</a:t>
            </a:r>
          </a:p>
          <a:p>
            <a:pPr lvl="0"/>
            <a:r>
              <a:rPr lang="en-US" dirty="0"/>
              <a:t>Good organizational abilities</a:t>
            </a:r>
            <a:endParaRPr lang="it-IT" dirty="0"/>
          </a:p>
          <a:p>
            <a:pPr lvl="0"/>
            <a:r>
              <a:rPr lang="en-US" dirty="0"/>
              <a:t>Good communication and presentation skills</a:t>
            </a:r>
            <a:endParaRPr lang="it-IT" dirty="0"/>
          </a:p>
          <a:p>
            <a:endParaRPr lang="en-US" sz="1800" dirty="0"/>
          </a:p>
        </p:txBody>
      </p:sp>
      <p:sp>
        <p:nvSpPr>
          <p:cNvPr id="14" name="Freeform: Shape 13">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Elemento grafico 8" descr="Badge dipendente">
            <a:extLst>
              <a:ext uri="{FF2B5EF4-FFF2-40B4-BE49-F238E27FC236}">
                <a16:creationId xmlns:a16="http://schemas.microsoft.com/office/drawing/2014/main" xmlns="" id="{5A28AB8C-C361-4F09-8123-775234B4BB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27548016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1C81D7-5BC1-4AEB-BDC9-EE4133A5394F}"/>
              </a:ext>
            </a:extLst>
          </p:cNvPr>
          <p:cNvSpPr>
            <a:spLocks noGrp="1"/>
          </p:cNvSpPr>
          <p:nvPr>
            <p:ph type="title"/>
          </p:nvPr>
        </p:nvSpPr>
        <p:spPr>
          <a:xfrm>
            <a:off x="763656" y="-24570"/>
            <a:ext cx="10515600" cy="1325563"/>
          </a:xfrm>
        </p:spPr>
        <p:txBody>
          <a:bodyPr/>
          <a:lstStyle/>
          <a:p>
            <a:r>
              <a:rPr lang="it-IT" dirty="0"/>
              <a:t>The Facilitator</a:t>
            </a:r>
          </a:p>
        </p:txBody>
      </p:sp>
      <p:sp>
        <p:nvSpPr>
          <p:cNvPr id="4" name="Segnaposto contenuto 3">
            <a:extLst>
              <a:ext uri="{FF2B5EF4-FFF2-40B4-BE49-F238E27FC236}">
                <a16:creationId xmlns:a16="http://schemas.microsoft.com/office/drawing/2014/main" xmlns="" id="{235F2868-E594-4EF9-B279-208818C39D75}"/>
              </a:ext>
            </a:extLst>
          </p:cNvPr>
          <p:cNvSpPr>
            <a:spLocks noGrp="1"/>
          </p:cNvSpPr>
          <p:nvPr>
            <p:ph sz="half" idx="2"/>
          </p:nvPr>
        </p:nvSpPr>
        <p:spPr>
          <a:xfrm>
            <a:off x="583095" y="1454565"/>
            <a:ext cx="10333383" cy="4351338"/>
          </a:xfrm>
        </p:spPr>
        <p:txBody>
          <a:bodyPr/>
          <a:lstStyle/>
          <a:p>
            <a:pPr marL="0" indent="0">
              <a:buNone/>
            </a:pPr>
            <a:r>
              <a:rPr lang="en-US" dirty="0"/>
              <a:t>In general terms, being a facilitator means </a:t>
            </a:r>
            <a:r>
              <a:rPr lang="en-US" b="1" dirty="0">
                <a:solidFill>
                  <a:srgbClr val="1250A9"/>
                </a:solidFill>
              </a:rPr>
              <a:t>assisting</a:t>
            </a:r>
            <a:r>
              <a:rPr lang="en-US" dirty="0"/>
              <a:t> and </a:t>
            </a:r>
            <a:r>
              <a:rPr lang="en-US" b="1" dirty="0">
                <a:solidFill>
                  <a:srgbClr val="1250A9"/>
                </a:solidFill>
              </a:rPr>
              <a:t>supporting</a:t>
            </a:r>
            <a:r>
              <a:rPr lang="en-US" dirty="0"/>
              <a:t> a group of people to reach a goal. </a:t>
            </a:r>
          </a:p>
          <a:p>
            <a:pPr marL="0" indent="0">
              <a:buNone/>
            </a:pPr>
            <a:endParaRPr lang="en-US" dirty="0"/>
          </a:p>
          <a:p>
            <a:pPr marL="0" indent="0">
              <a:buNone/>
            </a:pPr>
            <a:r>
              <a:rPr lang="en-US" dirty="0"/>
              <a:t>In a didactic context, the facilitator has the role to </a:t>
            </a:r>
            <a:r>
              <a:rPr lang="en-US" b="1" dirty="0">
                <a:solidFill>
                  <a:srgbClr val="1250A9"/>
                </a:solidFill>
              </a:rPr>
              <a:t>facilitate</a:t>
            </a:r>
            <a:r>
              <a:rPr lang="en-US" dirty="0"/>
              <a:t> the trainees during their activities, </a:t>
            </a:r>
            <a:r>
              <a:rPr lang="en-US" b="1" dirty="0">
                <a:solidFill>
                  <a:srgbClr val="1250A9"/>
                </a:solidFill>
              </a:rPr>
              <a:t>provide injects</a:t>
            </a:r>
            <a:r>
              <a:rPr lang="en-US" dirty="0"/>
              <a:t>, </a:t>
            </a:r>
            <a:r>
              <a:rPr lang="en-US" b="1" dirty="0">
                <a:solidFill>
                  <a:srgbClr val="1250A9"/>
                </a:solidFill>
              </a:rPr>
              <a:t>monitor</a:t>
            </a:r>
            <a:r>
              <a:rPr lang="en-US" dirty="0"/>
              <a:t> and discuss their </a:t>
            </a:r>
            <a:r>
              <a:rPr lang="en-US" b="1" dirty="0">
                <a:solidFill>
                  <a:srgbClr val="1250A9"/>
                </a:solidFill>
              </a:rPr>
              <a:t>progress</a:t>
            </a:r>
            <a:r>
              <a:rPr lang="en-US" dirty="0"/>
              <a:t> with the trainers and help the trainees to meet the </a:t>
            </a:r>
            <a:r>
              <a:rPr lang="en-US" b="1" dirty="0">
                <a:solidFill>
                  <a:srgbClr val="1250A9"/>
                </a:solidFill>
              </a:rPr>
              <a:t>learning objectives.</a:t>
            </a:r>
          </a:p>
          <a:p>
            <a:pPr marL="0" indent="0">
              <a:buNone/>
            </a:pPr>
            <a:endParaRPr lang="it-IT" dirty="0"/>
          </a:p>
          <a:p>
            <a:endParaRPr lang="it-IT" dirty="0"/>
          </a:p>
        </p:txBody>
      </p:sp>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13</a:t>
            </a:fld>
            <a:endParaRPr lang="uk-UA"/>
          </a:p>
        </p:txBody>
      </p:sp>
      <p:sp>
        <p:nvSpPr>
          <p:cNvPr id="9" name="Content Placeholder 5">
            <a:extLst>
              <a:ext uri="{FF2B5EF4-FFF2-40B4-BE49-F238E27FC236}">
                <a16:creationId xmlns:a16="http://schemas.microsoft.com/office/drawing/2014/main" xmlns="" id="{5AF19BC9-36AE-40BC-964A-FE743D8CF355}"/>
              </a:ext>
            </a:extLst>
          </p:cNvPr>
          <p:cNvSpPr txBox="1">
            <a:spLocks/>
          </p:cNvSpPr>
          <p:nvPr/>
        </p:nvSpPr>
        <p:spPr>
          <a:xfrm>
            <a:off x="6021456" y="4231690"/>
            <a:ext cx="3000374" cy="172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uk-UA" sz="1800" dirty="0"/>
          </a:p>
        </p:txBody>
      </p:sp>
    </p:spTree>
    <p:extLst>
      <p:ext uri="{BB962C8B-B14F-4D97-AF65-F5344CB8AC3E}">
        <p14:creationId xmlns:p14="http://schemas.microsoft.com/office/powerpoint/2010/main" val="29425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14</a:t>
            </a:fld>
            <a:endParaRPr lang="uk-UA"/>
          </a:p>
        </p:txBody>
      </p:sp>
      <p:sp>
        <p:nvSpPr>
          <p:cNvPr id="7" name="Rettangolo 6">
            <a:extLst>
              <a:ext uri="{FF2B5EF4-FFF2-40B4-BE49-F238E27FC236}">
                <a16:creationId xmlns:a16="http://schemas.microsoft.com/office/drawing/2014/main" xmlns="" id="{C0FBC03A-5FA5-4335-86E6-5F0896E57C5C}"/>
              </a:ext>
            </a:extLst>
          </p:cNvPr>
          <p:cNvSpPr/>
          <p:nvPr/>
        </p:nvSpPr>
        <p:spPr>
          <a:xfrm>
            <a:off x="914400" y="625859"/>
            <a:ext cx="10363199" cy="1384995"/>
          </a:xfrm>
          <a:prstGeom prst="rect">
            <a:avLst/>
          </a:prstGeom>
        </p:spPr>
        <p:txBody>
          <a:bodyPr wrap="square">
            <a:spAutoFit/>
          </a:bodyPr>
          <a:lstStyle/>
          <a:p>
            <a:pPr algn="ctr">
              <a:spcAft>
                <a:spcPts val="0"/>
              </a:spcAft>
            </a:pPr>
            <a:r>
              <a:rPr lang="en-US" sz="2800" dirty="0">
                <a:latin typeface="Arial" panose="020B0604020202020204" pitchFamily="34" charset="0"/>
                <a:ea typeface="Cambria" panose="02040503050406030204" pitchFamily="18" charset="0"/>
                <a:cs typeface="Cambria" panose="02040503050406030204" pitchFamily="18" charset="0"/>
              </a:rPr>
              <a:t>In a simplistic view, the trainer deals with the </a:t>
            </a:r>
            <a:r>
              <a:rPr lang="en-US" sz="2800" b="1" dirty="0">
                <a:solidFill>
                  <a:srgbClr val="1250A9"/>
                </a:solidFill>
                <a:latin typeface="Arial" panose="020B0604020202020204" pitchFamily="34" charset="0"/>
                <a:ea typeface="Cambria" panose="02040503050406030204" pitchFamily="18" charset="0"/>
                <a:cs typeface="Cambria" panose="02040503050406030204" pitchFamily="18" charset="0"/>
              </a:rPr>
              <a:t>contents</a:t>
            </a:r>
            <a:r>
              <a:rPr lang="en-US" sz="2800" dirty="0">
                <a:latin typeface="Arial" panose="020B0604020202020204" pitchFamily="34" charset="0"/>
                <a:ea typeface="Cambria" panose="02040503050406030204" pitchFamily="18" charset="0"/>
                <a:cs typeface="Cambria" panose="02040503050406030204" pitchFamily="18" charset="0"/>
              </a:rPr>
              <a:t>, the facilitator deals with the </a:t>
            </a:r>
            <a:r>
              <a:rPr lang="en-US" sz="2800" b="1" dirty="0">
                <a:solidFill>
                  <a:srgbClr val="1250A9"/>
                </a:solidFill>
                <a:latin typeface="Arial" panose="020B0604020202020204" pitchFamily="34" charset="0"/>
                <a:ea typeface="Cambria" panose="02040503050406030204" pitchFamily="18" charset="0"/>
                <a:cs typeface="Cambria" panose="02040503050406030204" pitchFamily="18" charset="0"/>
              </a:rPr>
              <a:t>process</a:t>
            </a:r>
            <a:r>
              <a:rPr lang="en-US" sz="2800" dirty="0">
                <a:latin typeface="Arial" panose="020B0604020202020204" pitchFamily="34" charset="0"/>
                <a:ea typeface="Cambria" panose="02040503050406030204" pitchFamily="18" charset="0"/>
                <a:cs typeface="Cambria" panose="02040503050406030204" pitchFamily="18" charset="0"/>
              </a:rPr>
              <a:t>: how to reach the learning goal, how to produce results and ideas. </a:t>
            </a:r>
            <a:endParaRPr lang="it-IT" sz="2800" dirty="0">
              <a:latin typeface="Cambria" panose="02040503050406030204" pitchFamily="18" charset="0"/>
              <a:ea typeface="Cambria" panose="02040503050406030204" pitchFamily="18" charset="0"/>
              <a:cs typeface="Cambria" panose="02040503050406030204" pitchFamily="18" charset="0"/>
            </a:endParaRPr>
          </a:p>
        </p:txBody>
      </p:sp>
      <p:pic>
        <p:nvPicPr>
          <p:cNvPr id="14" name="Elemento grafico 13" descr="Libri">
            <a:extLst>
              <a:ext uri="{FF2B5EF4-FFF2-40B4-BE49-F238E27FC236}">
                <a16:creationId xmlns:a16="http://schemas.microsoft.com/office/drawing/2014/main" xmlns="" id="{0FE2C175-F937-4444-AC06-C973FF6002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76246" y="3317835"/>
            <a:ext cx="2051539" cy="2051539"/>
          </a:xfrm>
          <a:prstGeom prst="rect">
            <a:avLst/>
          </a:prstGeom>
        </p:spPr>
      </p:pic>
      <p:pic>
        <p:nvPicPr>
          <p:cNvPr id="16" name="Elemento grafico 15" descr="Domande">
            <a:extLst>
              <a:ext uri="{FF2B5EF4-FFF2-40B4-BE49-F238E27FC236}">
                <a16:creationId xmlns:a16="http://schemas.microsoft.com/office/drawing/2014/main" xmlns="" id="{2DE03C68-EC06-4EC6-A1BF-7B5745CFF0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64217" y="3093102"/>
            <a:ext cx="2311101" cy="2311101"/>
          </a:xfrm>
          <a:prstGeom prst="rect">
            <a:avLst/>
          </a:prstGeom>
        </p:spPr>
      </p:pic>
    </p:spTree>
    <p:extLst>
      <p:ext uri="{BB962C8B-B14F-4D97-AF65-F5344CB8AC3E}">
        <p14:creationId xmlns:p14="http://schemas.microsoft.com/office/powerpoint/2010/main" val="137344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9E5E5C-9804-4BD6-A0CA-480A4BCF49C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Tasks</a:t>
            </a:r>
          </a:p>
        </p:txBody>
      </p:sp>
      <p:sp>
        <p:nvSpPr>
          <p:cNvPr id="3" name="Segnaposto contenuto 2">
            <a:extLst>
              <a:ext uri="{FF2B5EF4-FFF2-40B4-BE49-F238E27FC236}">
                <a16:creationId xmlns:a16="http://schemas.microsoft.com/office/drawing/2014/main" xmlns="" id="{3C7CDD08-639A-4872-B112-FED6427FD70D}"/>
              </a:ext>
            </a:extLst>
          </p:cNvPr>
          <p:cNvSpPr>
            <a:spLocks noGrp="1"/>
          </p:cNvSpPr>
          <p:nvPr>
            <p:ph sz="half" idx="1"/>
          </p:nvPr>
        </p:nvSpPr>
        <p:spPr>
          <a:xfrm>
            <a:off x="511153" y="1839433"/>
            <a:ext cx="6238987" cy="4093534"/>
          </a:xfrm>
        </p:spPr>
        <p:txBody>
          <a:bodyPr vert="horz" lIns="91440" tIns="45720" rIns="91440" bIns="45720" rtlCol="0" anchor="t">
            <a:normAutofit fontScale="92500" lnSpcReduction="10000"/>
          </a:bodyPr>
          <a:lstStyle/>
          <a:p>
            <a:pPr lvl="0"/>
            <a:r>
              <a:rPr lang="en-US" sz="2000" dirty="0"/>
              <a:t>Create a positive, collaborative and dynamic learning context</a:t>
            </a:r>
            <a:endParaRPr lang="it-IT" sz="2000" dirty="0"/>
          </a:p>
          <a:p>
            <a:pPr lvl="0"/>
            <a:r>
              <a:rPr lang="en-US" sz="2000" dirty="0"/>
              <a:t>Set the rules for communications, group working and interactions</a:t>
            </a:r>
            <a:endParaRPr lang="it-IT" sz="2000" dirty="0"/>
          </a:p>
          <a:p>
            <a:pPr lvl="0"/>
            <a:r>
              <a:rPr lang="en-US" sz="2000" dirty="0"/>
              <a:t>Encourage comments, questions and feedbacks from the trainees</a:t>
            </a:r>
            <a:endParaRPr lang="it-IT" sz="2000" dirty="0"/>
          </a:p>
          <a:p>
            <a:pPr lvl="0"/>
            <a:r>
              <a:rPr lang="en-US" sz="2000" dirty="0"/>
              <a:t>Make sure all the trainees are involved in the discussions and activities</a:t>
            </a:r>
            <a:endParaRPr lang="it-IT" sz="2000" dirty="0"/>
          </a:p>
          <a:p>
            <a:pPr lvl="0"/>
            <a:r>
              <a:rPr lang="en-US" sz="2000" dirty="0"/>
              <a:t>Help the trainees to effectively manage the information received by the trainers </a:t>
            </a:r>
            <a:endParaRPr lang="it-IT" sz="2000" dirty="0"/>
          </a:p>
          <a:p>
            <a:pPr lvl="0"/>
            <a:r>
              <a:rPr lang="en-US" sz="2000" dirty="0"/>
              <a:t>Help the trainer in the time management</a:t>
            </a:r>
            <a:endParaRPr lang="it-IT" sz="2000" dirty="0"/>
          </a:p>
          <a:p>
            <a:r>
              <a:rPr lang="en-US" sz="2000" dirty="0"/>
              <a:t>Encourage participants to deepen their knowledge and interaction </a:t>
            </a:r>
            <a:endParaRPr lang="en-US" sz="1200" dirty="0"/>
          </a:p>
        </p:txBody>
      </p:sp>
      <p:sp>
        <p:nvSpPr>
          <p:cNvPr id="14" name="Freeform: Shape 13">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xmlns="" id="{A9F92F27-21C2-49B7-BE0F-FB8053F48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6835551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4400" kern="1200" dirty="0">
                <a:solidFill>
                  <a:srgbClr val="1250A9"/>
                </a:solidFill>
                <a:latin typeface="+mj-lt"/>
                <a:ea typeface="+mj-ea"/>
                <a:cs typeface="+mj-cs"/>
              </a:rPr>
              <a:t>Tips &amp; Tricks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4704469" y="2620472"/>
            <a:ext cx="6282169" cy="3215749"/>
          </a:xfrm>
        </p:spPr>
        <p:txBody>
          <a:bodyPr vert="horz" lIns="91440" tIns="45720" rIns="91440" bIns="45720" rtlCol="0">
            <a:normAutofit fontScale="77500" lnSpcReduction="20000"/>
          </a:bodyPr>
          <a:lstStyle/>
          <a:p>
            <a:pPr lvl="0"/>
            <a:r>
              <a:rPr lang="en-US" b="1" dirty="0">
                <a:solidFill>
                  <a:srgbClr val="1250A9"/>
                </a:solidFill>
              </a:rPr>
              <a:t>Collect information </a:t>
            </a:r>
            <a:r>
              <a:rPr lang="en-US" dirty="0"/>
              <a:t>on the participants, the learning objectives and the training techniques</a:t>
            </a:r>
            <a:endParaRPr lang="it-IT" dirty="0"/>
          </a:p>
          <a:p>
            <a:pPr lvl="0"/>
            <a:r>
              <a:rPr lang="en-US" b="1" dirty="0">
                <a:solidFill>
                  <a:srgbClr val="1250A9"/>
                </a:solidFill>
              </a:rPr>
              <a:t>Key actions</a:t>
            </a:r>
            <a:r>
              <a:rPr lang="en-US" dirty="0"/>
              <a:t>: explain, stimulate, guide, moderate, propose, empower </a:t>
            </a:r>
            <a:endParaRPr lang="it-IT" dirty="0"/>
          </a:p>
          <a:p>
            <a:pPr lvl="0"/>
            <a:r>
              <a:rPr lang="en-US" dirty="0"/>
              <a:t>Offer new </a:t>
            </a:r>
            <a:r>
              <a:rPr lang="en-US" b="1" dirty="0">
                <a:solidFill>
                  <a:srgbClr val="1250A9"/>
                </a:solidFill>
              </a:rPr>
              <a:t>challenges</a:t>
            </a:r>
            <a:r>
              <a:rPr lang="en-US" dirty="0"/>
              <a:t> to the trainees: let them exit from their </a:t>
            </a:r>
            <a:r>
              <a:rPr lang="en-US" b="1" dirty="0">
                <a:solidFill>
                  <a:srgbClr val="1250A9"/>
                </a:solidFill>
              </a:rPr>
              <a:t>comfort zone </a:t>
            </a:r>
            <a:endParaRPr lang="it-IT" b="1" dirty="0">
              <a:solidFill>
                <a:srgbClr val="1250A9"/>
              </a:solidFill>
            </a:endParaRPr>
          </a:p>
          <a:p>
            <a:pPr lvl="0"/>
            <a:r>
              <a:rPr lang="en-US" dirty="0"/>
              <a:t>Assess the background of the participants and the relationships within the group</a:t>
            </a:r>
            <a:endParaRPr lang="it-IT" dirty="0"/>
          </a:p>
          <a:p>
            <a:r>
              <a:rPr lang="en-US" b="1" dirty="0">
                <a:solidFill>
                  <a:srgbClr val="1250A9"/>
                </a:solidFill>
              </a:rPr>
              <a:t>Communicate daily </a:t>
            </a:r>
            <a:r>
              <a:rPr lang="en-US" dirty="0"/>
              <a:t>with the exercise director and the trainers</a:t>
            </a:r>
            <a:endParaRPr lang="en-US" sz="2000" dirty="0"/>
          </a:p>
        </p:txBody>
      </p:sp>
      <p:sp>
        <p:nvSpPr>
          <p:cNvPr id="5" name="Segnaposto numero diapositiva 4">
            <a:extLst>
              <a:ext uri="{FF2B5EF4-FFF2-40B4-BE49-F238E27FC236}">
                <a16:creationId xmlns:a16="http://schemas.microsoft.com/office/drawing/2014/main" xmlns="" id="{69142181-17F6-462B-9F28-E441B4EAB751}"/>
              </a:ext>
            </a:extLst>
          </p:cNvPr>
          <p:cNvSpPr>
            <a:spLocks noGrp="1"/>
          </p:cNvSpPr>
          <p:nvPr>
            <p:ph type="sldNum" sz="quarter" idx="12"/>
          </p:nvPr>
        </p:nvSpPr>
        <p:spPr>
          <a:xfrm>
            <a:off x="10330903" y="6217920"/>
            <a:ext cx="914400" cy="365125"/>
          </a:xfrm>
          <a:prstGeom prst="ellipse">
            <a:avLst/>
          </a:prstGeom>
        </p:spPr>
        <p:txBody>
          <a:bodyPr vert="horz" lIns="91440" tIns="45720" rIns="91440" bIns="45720" rtlCol="0" anchor="ctr">
            <a:normAutofit/>
          </a:bodyPr>
          <a:lstStyle/>
          <a:p>
            <a:pPr algn="r">
              <a:lnSpc>
                <a:spcPct val="90000"/>
              </a:lnSpc>
              <a:spcAft>
                <a:spcPts val="600"/>
              </a:spcAft>
            </a:pPr>
            <a:fld id="{03E55565-F195-45AE-A8B0-E2C07D5DAE07}" type="slidenum">
              <a:rPr lang="en-US" sz="1200">
                <a:solidFill>
                  <a:prstClr val="black">
                    <a:lumMod val="50000"/>
                    <a:lumOff val="50000"/>
                  </a:prstClr>
                </a:solidFill>
              </a:rPr>
              <a:pPr algn="r">
                <a:lnSpc>
                  <a:spcPct val="90000"/>
                </a:lnSpc>
                <a:spcAft>
                  <a:spcPts val="600"/>
                </a:spcAft>
              </a:pPr>
              <a:t>16</a:t>
            </a:fld>
            <a:endParaRPr lang="en-US" sz="1200">
              <a:solidFill>
                <a:prstClr val="black">
                  <a:lumMod val="50000"/>
                  <a:lumOff val="50000"/>
                </a:prstClr>
              </a:solidFill>
            </a:endParaRPr>
          </a:p>
        </p:txBody>
      </p:sp>
      <p:pic>
        <p:nvPicPr>
          <p:cNvPr id="6" name="Elemento grafico 5" descr="Persona con idea">
            <a:extLst>
              <a:ext uri="{FF2B5EF4-FFF2-40B4-BE49-F238E27FC236}">
                <a16:creationId xmlns:a16="http://schemas.microsoft.com/office/drawing/2014/main" xmlns="" id="{E33D57C9-52A3-45BA-838E-94A78DE3A0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5362" y="2671453"/>
            <a:ext cx="2909439" cy="2909439"/>
          </a:xfrm>
          <a:prstGeom prst="rect">
            <a:avLst/>
          </a:prstGeom>
        </p:spPr>
      </p:pic>
    </p:spTree>
    <p:extLst>
      <p:ext uri="{BB962C8B-B14F-4D97-AF65-F5344CB8AC3E}">
        <p14:creationId xmlns:p14="http://schemas.microsoft.com/office/powerpoint/2010/main" val="334846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Requirements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845681" y="2128888"/>
            <a:ext cx="5820780" cy="3751710"/>
          </a:xfrm>
        </p:spPr>
        <p:txBody>
          <a:bodyPr vert="horz" lIns="91440" tIns="45720" rIns="91440" bIns="45720" rtlCol="0" anchor="t">
            <a:normAutofit/>
          </a:bodyPr>
          <a:lstStyle/>
          <a:p>
            <a:pPr lvl="0"/>
            <a:r>
              <a:rPr lang="en-US" sz="2000" dirty="0"/>
              <a:t>Excellent communication and interaction skills</a:t>
            </a:r>
          </a:p>
          <a:p>
            <a:pPr lvl="0"/>
            <a:r>
              <a:rPr lang="en-US" sz="2000" dirty="0"/>
              <a:t>Basic knowledge of the training content</a:t>
            </a:r>
          </a:p>
          <a:p>
            <a:pPr lvl="0"/>
            <a:r>
              <a:rPr lang="en-US" sz="2000" dirty="0"/>
              <a:t>Familiar with the teaching technique used in the training </a:t>
            </a:r>
          </a:p>
          <a:p>
            <a:pPr lvl="0"/>
            <a:r>
              <a:rPr lang="en-US" sz="2000" dirty="0"/>
              <a:t>Good experience in facilitating courses</a:t>
            </a:r>
          </a:p>
          <a:p>
            <a:pPr lvl="0"/>
            <a:r>
              <a:rPr lang="en-US" sz="2000" dirty="0"/>
              <a:t>Having attended the same or a similar course as participant</a:t>
            </a:r>
          </a:p>
          <a:p>
            <a:pPr lvl="0"/>
            <a:r>
              <a:rPr lang="en-US" sz="2000" dirty="0"/>
              <a:t>Good flexibility and sensitivity</a:t>
            </a:r>
          </a:p>
          <a:p>
            <a:endParaRPr lang="en-US" sz="1700" dirty="0"/>
          </a:p>
        </p:txBody>
      </p:sp>
      <p:sp>
        <p:nvSpPr>
          <p:cNvPr id="14" name="Freeform: Shape 13">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Elemento grafico 8" descr="Badge dipendente">
            <a:extLst>
              <a:ext uri="{FF2B5EF4-FFF2-40B4-BE49-F238E27FC236}">
                <a16:creationId xmlns:a16="http://schemas.microsoft.com/office/drawing/2014/main" xmlns="" id="{5A28AB8C-C361-4F09-8123-775234B4BB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00588517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lemento grafico 5" descr="Opera teatrale">
            <a:extLst>
              <a:ext uri="{FF2B5EF4-FFF2-40B4-BE49-F238E27FC236}">
                <a16:creationId xmlns:a16="http://schemas.microsoft.com/office/drawing/2014/main" xmlns="" id="{DB8F6F7F-2A72-40B3-B2D5-790C10B442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01349" y="1826204"/>
            <a:ext cx="3425643" cy="3425643"/>
          </a:xfrm>
          <a:prstGeom prst="rect">
            <a:avLst/>
          </a:prstGeom>
        </p:spPr>
      </p:pic>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18</a:t>
            </a:fld>
            <a:endParaRPr lang="uk-UA"/>
          </a:p>
        </p:txBody>
      </p:sp>
      <p:sp>
        <p:nvSpPr>
          <p:cNvPr id="4" name="CasellaDiTesto 3">
            <a:extLst>
              <a:ext uri="{FF2B5EF4-FFF2-40B4-BE49-F238E27FC236}">
                <a16:creationId xmlns:a16="http://schemas.microsoft.com/office/drawing/2014/main" xmlns=""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sp>
        <p:nvSpPr>
          <p:cNvPr id="11" name="CasellaDiTesto 10">
            <a:extLst>
              <a:ext uri="{FF2B5EF4-FFF2-40B4-BE49-F238E27FC236}">
                <a16:creationId xmlns:a16="http://schemas.microsoft.com/office/drawing/2014/main" xmlns="" id="{59B9B7FB-BA61-4826-B6B1-EC9EB21D580B}"/>
              </a:ext>
            </a:extLst>
          </p:cNvPr>
          <p:cNvSpPr txBox="1"/>
          <p:nvPr/>
        </p:nvSpPr>
        <p:spPr>
          <a:xfrm>
            <a:off x="520995" y="329726"/>
            <a:ext cx="10639101" cy="584775"/>
          </a:xfrm>
          <a:prstGeom prst="rect">
            <a:avLst/>
          </a:prstGeom>
          <a:noFill/>
        </p:spPr>
        <p:txBody>
          <a:bodyPr wrap="square" rtlCol="0">
            <a:spAutoFit/>
          </a:bodyPr>
          <a:lstStyle/>
          <a:p>
            <a:r>
              <a:rPr lang="en-US" sz="3200" dirty="0"/>
              <a:t>Role Playing</a:t>
            </a:r>
            <a:endParaRPr lang="it-IT" sz="3200" dirty="0"/>
          </a:p>
        </p:txBody>
      </p:sp>
      <p:pic>
        <p:nvPicPr>
          <p:cNvPr id="16" name="Elemento grafico 15" descr="Professore">
            <a:extLst>
              <a:ext uri="{FF2B5EF4-FFF2-40B4-BE49-F238E27FC236}">
                <a16:creationId xmlns:a16="http://schemas.microsoft.com/office/drawing/2014/main" xmlns="" id="{C2F2E8D7-33C5-45A7-AD2A-A2F9063155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80353" y="3336406"/>
            <a:ext cx="1090065" cy="1090065"/>
          </a:xfrm>
          <a:prstGeom prst="rect">
            <a:avLst/>
          </a:prstGeom>
        </p:spPr>
      </p:pic>
      <p:pic>
        <p:nvPicPr>
          <p:cNvPr id="19" name="Elemento grafico 18" descr="Scienziato">
            <a:extLst>
              <a:ext uri="{FF2B5EF4-FFF2-40B4-BE49-F238E27FC236}">
                <a16:creationId xmlns:a16="http://schemas.microsoft.com/office/drawing/2014/main" xmlns="" id="{15D35A78-0E5D-4041-A322-721160DC32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033941" y="1051626"/>
            <a:ext cx="1379904" cy="1379904"/>
          </a:xfrm>
          <a:prstGeom prst="rect">
            <a:avLst/>
          </a:prstGeom>
        </p:spPr>
      </p:pic>
      <p:pic>
        <p:nvPicPr>
          <p:cNvPr id="20" name="Elemento grafico 19" descr="Vigile del fuoco">
            <a:extLst>
              <a:ext uri="{FF2B5EF4-FFF2-40B4-BE49-F238E27FC236}">
                <a16:creationId xmlns:a16="http://schemas.microsoft.com/office/drawing/2014/main" xmlns="" id="{AB38135F-A4D6-4F68-8F10-3D5D20663F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265788" y="1606153"/>
            <a:ext cx="1178252" cy="1178252"/>
          </a:xfrm>
          <a:prstGeom prst="rect">
            <a:avLst/>
          </a:prstGeom>
        </p:spPr>
      </p:pic>
      <p:pic>
        <p:nvPicPr>
          <p:cNvPr id="21" name="Elemento grafico 20" descr="Polizia">
            <a:extLst>
              <a:ext uri="{FF2B5EF4-FFF2-40B4-BE49-F238E27FC236}">
                <a16:creationId xmlns:a16="http://schemas.microsoft.com/office/drawing/2014/main" xmlns="" id="{8ECAD841-A562-4DC5-B140-15C51BA6524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234422" y="4574795"/>
            <a:ext cx="1354103" cy="1354103"/>
          </a:xfrm>
          <a:prstGeom prst="rect">
            <a:avLst/>
          </a:prstGeom>
        </p:spPr>
      </p:pic>
      <p:pic>
        <p:nvPicPr>
          <p:cNvPr id="22" name="Elemento grafico 21" descr="Soldato">
            <a:extLst>
              <a:ext uri="{FF2B5EF4-FFF2-40B4-BE49-F238E27FC236}">
                <a16:creationId xmlns:a16="http://schemas.microsoft.com/office/drawing/2014/main" xmlns="" id="{23C54202-F3DE-4D69-ADEA-A0B03187ADF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504881" y="483495"/>
            <a:ext cx="1305310" cy="1305310"/>
          </a:xfrm>
          <a:prstGeom prst="rect">
            <a:avLst/>
          </a:prstGeom>
        </p:spPr>
      </p:pic>
      <p:sp>
        <p:nvSpPr>
          <p:cNvPr id="2" name="Rettangolo 1">
            <a:extLst>
              <a:ext uri="{FF2B5EF4-FFF2-40B4-BE49-F238E27FC236}">
                <a16:creationId xmlns:a16="http://schemas.microsoft.com/office/drawing/2014/main" xmlns="" id="{394377C2-C227-4DD1-8DFC-F034E4211246}"/>
              </a:ext>
            </a:extLst>
          </p:cNvPr>
          <p:cNvSpPr/>
          <p:nvPr/>
        </p:nvSpPr>
        <p:spPr>
          <a:xfrm>
            <a:off x="468107" y="1254516"/>
            <a:ext cx="7659126" cy="5035225"/>
          </a:xfrm>
          <a:prstGeom prst="rect">
            <a:avLst/>
          </a:prstGeom>
        </p:spPr>
        <p:txBody>
          <a:bodyPr wrap="square">
            <a:spAutoFit/>
          </a:bodyPr>
          <a:lstStyle/>
          <a:p>
            <a:pPr>
              <a:lnSpc>
                <a:spcPct val="90000"/>
              </a:lnSpc>
              <a:spcAft>
                <a:spcPts val="600"/>
              </a:spcAft>
            </a:pPr>
            <a:r>
              <a:rPr lang="en-US" sz="2000" dirty="0"/>
              <a:t>In role playing exercises, trainees, facilitators and trainers play </a:t>
            </a:r>
            <a:r>
              <a:rPr lang="en-US" sz="2000" b="1" dirty="0">
                <a:solidFill>
                  <a:srgbClr val="1250A9"/>
                </a:solidFill>
              </a:rPr>
              <a:t>specific roles </a:t>
            </a:r>
            <a:r>
              <a:rPr lang="en-US" sz="2000" dirty="0"/>
              <a:t>in a </a:t>
            </a:r>
            <a:r>
              <a:rPr lang="en-US" sz="2000" b="1" dirty="0">
                <a:solidFill>
                  <a:srgbClr val="1250A9"/>
                </a:solidFill>
              </a:rPr>
              <a:t>scenario</a:t>
            </a:r>
            <a:r>
              <a:rPr lang="en-US" sz="2000" dirty="0"/>
              <a:t> that simulates a </a:t>
            </a:r>
            <a:r>
              <a:rPr lang="en-US" sz="2000" b="1" dirty="0">
                <a:solidFill>
                  <a:srgbClr val="1250A9"/>
                </a:solidFill>
              </a:rPr>
              <a:t>real situation </a:t>
            </a:r>
            <a:r>
              <a:rPr lang="en-US" sz="2000" dirty="0"/>
              <a:t>in which participants will likely find themselves in their professional life.</a:t>
            </a:r>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GB" sz="2000" b="1" dirty="0">
                <a:solidFill>
                  <a:srgbClr val="1250A9"/>
                </a:solidFill>
              </a:rPr>
              <a:t>Roles</a:t>
            </a:r>
            <a:r>
              <a:rPr lang="en-GB" sz="2000" dirty="0"/>
              <a:t> are allocated by the trainer in agreement with the training director, taking into account the </a:t>
            </a:r>
            <a:r>
              <a:rPr lang="en-GB" sz="2000" b="1" dirty="0">
                <a:solidFill>
                  <a:srgbClr val="1250A9"/>
                </a:solidFill>
              </a:rPr>
              <a:t>profile</a:t>
            </a:r>
            <a:r>
              <a:rPr lang="en-GB" sz="2000" dirty="0"/>
              <a:t>, the </a:t>
            </a:r>
            <a:r>
              <a:rPr lang="en-GB" sz="2000" b="1" dirty="0">
                <a:solidFill>
                  <a:srgbClr val="1250A9"/>
                </a:solidFill>
              </a:rPr>
              <a:t>professional background </a:t>
            </a:r>
            <a:r>
              <a:rPr lang="en-GB" sz="2000" dirty="0"/>
              <a:t>and the </a:t>
            </a:r>
            <a:r>
              <a:rPr lang="en-GB" sz="2000" b="1" dirty="0">
                <a:solidFill>
                  <a:srgbClr val="1250A9"/>
                </a:solidFill>
              </a:rPr>
              <a:t>personality</a:t>
            </a:r>
            <a:r>
              <a:rPr lang="en-GB" sz="2000" dirty="0"/>
              <a:t> of each participant. </a:t>
            </a:r>
          </a:p>
          <a:p>
            <a:pPr>
              <a:lnSpc>
                <a:spcPct val="90000"/>
              </a:lnSpc>
              <a:spcAft>
                <a:spcPts val="600"/>
              </a:spcAft>
            </a:pPr>
            <a:endParaRPr lang="en-GB" sz="2000" dirty="0"/>
          </a:p>
          <a:p>
            <a:pPr>
              <a:lnSpc>
                <a:spcPct val="90000"/>
              </a:lnSpc>
              <a:spcAft>
                <a:spcPts val="600"/>
              </a:spcAft>
            </a:pPr>
            <a:endParaRPr lang="en-GB" sz="2000" dirty="0"/>
          </a:p>
          <a:p>
            <a:pPr>
              <a:lnSpc>
                <a:spcPct val="90000"/>
              </a:lnSpc>
              <a:spcAft>
                <a:spcPts val="600"/>
              </a:spcAft>
            </a:pPr>
            <a:r>
              <a:rPr lang="en-US" sz="2000" dirty="0"/>
              <a:t>It is important that the trainee does not find himself or herself in an uncomfortable role, but it is also essential that the role play activity introduces </a:t>
            </a:r>
            <a:r>
              <a:rPr lang="en-US" sz="2000" b="1" dirty="0">
                <a:solidFill>
                  <a:srgbClr val="1250A9"/>
                </a:solidFill>
              </a:rPr>
              <a:t>challenges</a:t>
            </a:r>
            <a:r>
              <a:rPr lang="en-US" sz="2000" dirty="0"/>
              <a:t> and stimulate the trainee to exit from his/her </a:t>
            </a:r>
            <a:r>
              <a:rPr lang="en-US" sz="2000" b="1" dirty="0">
                <a:solidFill>
                  <a:srgbClr val="1250A9"/>
                </a:solidFill>
              </a:rPr>
              <a:t>comfort zone</a:t>
            </a:r>
            <a:r>
              <a:rPr lang="en-US" sz="2000" dirty="0"/>
              <a:t>. </a:t>
            </a:r>
            <a:endParaRPr lang="it-IT" sz="2000" dirty="0"/>
          </a:p>
          <a:p>
            <a:pPr>
              <a:lnSpc>
                <a:spcPct val="90000"/>
              </a:lnSpc>
              <a:spcAft>
                <a:spcPts val="600"/>
              </a:spcAft>
            </a:pPr>
            <a:endParaRPr lang="en-US" dirty="0"/>
          </a:p>
        </p:txBody>
      </p:sp>
    </p:spTree>
    <p:extLst>
      <p:ext uri="{BB962C8B-B14F-4D97-AF65-F5344CB8AC3E}">
        <p14:creationId xmlns:p14="http://schemas.microsoft.com/office/powerpoint/2010/main" val="115887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19</a:t>
            </a:fld>
            <a:endParaRPr lang="uk-UA"/>
          </a:p>
        </p:txBody>
      </p:sp>
      <p:sp>
        <p:nvSpPr>
          <p:cNvPr id="4" name="CasellaDiTesto 3">
            <a:extLst>
              <a:ext uri="{FF2B5EF4-FFF2-40B4-BE49-F238E27FC236}">
                <a16:creationId xmlns:a16="http://schemas.microsoft.com/office/drawing/2014/main" xmlns=""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pic>
        <p:nvPicPr>
          <p:cNvPr id="8" name="Elemento grafico 7" descr="Occhio">
            <a:extLst>
              <a:ext uri="{FF2B5EF4-FFF2-40B4-BE49-F238E27FC236}">
                <a16:creationId xmlns:a16="http://schemas.microsoft.com/office/drawing/2014/main" xmlns="" id="{B37689C1-99FD-496C-9A88-068B2B7849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58693" y="2180493"/>
            <a:ext cx="914400" cy="914400"/>
          </a:xfrm>
          <a:prstGeom prst="rect">
            <a:avLst/>
          </a:prstGeom>
        </p:spPr>
      </p:pic>
      <p:pic>
        <p:nvPicPr>
          <p:cNvPr id="10" name="Elemento grafico 9" descr="Camminare">
            <a:extLst>
              <a:ext uri="{FF2B5EF4-FFF2-40B4-BE49-F238E27FC236}">
                <a16:creationId xmlns:a16="http://schemas.microsoft.com/office/drawing/2014/main" xmlns="" id="{2AE3CD1D-9834-4140-8254-CE2DBE4F6C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15885" y="2184370"/>
            <a:ext cx="914400" cy="914400"/>
          </a:xfrm>
          <a:prstGeom prst="rect">
            <a:avLst/>
          </a:prstGeom>
        </p:spPr>
      </p:pic>
      <p:pic>
        <p:nvPicPr>
          <p:cNvPr id="13" name="Elemento grafico 12" descr="Camminare">
            <a:extLst>
              <a:ext uri="{FF2B5EF4-FFF2-40B4-BE49-F238E27FC236}">
                <a16:creationId xmlns:a16="http://schemas.microsoft.com/office/drawing/2014/main" xmlns="" id="{8132A39E-3810-4753-8616-0B39F6150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76773" y="2283487"/>
            <a:ext cx="914400" cy="914400"/>
          </a:xfrm>
          <a:prstGeom prst="rect">
            <a:avLst/>
          </a:prstGeom>
        </p:spPr>
      </p:pic>
      <p:pic>
        <p:nvPicPr>
          <p:cNvPr id="15" name="Elemento grafico 14" descr="Camminare">
            <a:extLst>
              <a:ext uri="{FF2B5EF4-FFF2-40B4-BE49-F238E27FC236}">
                <a16:creationId xmlns:a16="http://schemas.microsoft.com/office/drawing/2014/main" xmlns="" id="{BC943D92-50A0-4D0B-8F4E-C9ABC592C3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44485" y="2896433"/>
            <a:ext cx="914400" cy="914400"/>
          </a:xfrm>
          <a:prstGeom prst="rect">
            <a:avLst/>
          </a:prstGeom>
        </p:spPr>
      </p:pic>
      <p:pic>
        <p:nvPicPr>
          <p:cNvPr id="17" name="Elemento grafico 16" descr="Occhio">
            <a:extLst>
              <a:ext uri="{FF2B5EF4-FFF2-40B4-BE49-F238E27FC236}">
                <a16:creationId xmlns:a16="http://schemas.microsoft.com/office/drawing/2014/main" xmlns="" id="{C73078B8-BDB2-40A3-B95C-3243615320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87293" y="2831820"/>
            <a:ext cx="914400" cy="914400"/>
          </a:xfrm>
          <a:prstGeom prst="rect">
            <a:avLst/>
          </a:prstGeom>
        </p:spPr>
      </p:pic>
      <p:pic>
        <p:nvPicPr>
          <p:cNvPr id="18" name="Elemento grafico 17" descr="Occhio">
            <a:extLst>
              <a:ext uri="{FF2B5EF4-FFF2-40B4-BE49-F238E27FC236}">
                <a16:creationId xmlns:a16="http://schemas.microsoft.com/office/drawing/2014/main" xmlns="" id="{63A0267B-2D41-459E-86E1-D66AF6F13D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01493" y="2637384"/>
            <a:ext cx="914400" cy="914400"/>
          </a:xfrm>
          <a:prstGeom prst="rect">
            <a:avLst/>
          </a:prstGeom>
        </p:spPr>
      </p:pic>
      <p:sp>
        <p:nvSpPr>
          <p:cNvPr id="11" name="CasellaDiTesto 10">
            <a:extLst>
              <a:ext uri="{FF2B5EF4-FFF2-40B4-BE49-F238E27FC236}">
                <a16:creationId xmlns:a16="http://schemas.microsoft.com/office/drawing/2014/main" xmlns="" id="{59B9B7FB-BA61-4826-B6B1-EC9EB21D580B}"/>
              </a:ext>
            </a:extLst>
          </p:cNvPr>
          <p:cNvSpPr txBox="1"/>
          <p:nvPr/>
        </p:nvSpPr>
        <p:spPr>
          <a:xfrm>
            <a:off x="386862" y="328246"/>
            <a:ext cx="10639101" cy="830997"/>
          </a:xfrm>
          <a:prstGeom prst="rect">
            <a:avLst/>
          </a:prstGeom>
          <a:noFill/>
        </p:spPr>
        <p:txBody>
          <a:bodyPr wrap="square" rtlCol="0">
            <a:spAutoFit/>
          </a:bodyPr>
          <a:lstStyle/>
          <a:p>
            <a:pPr algn="ctr"/>
            <a:r>
              <a:rPr lang="en-US" sz="2400" dirty="0"/>
              <a:t>All the trainees participate to the exercise, but they may have an active role (</a:t>
            </a:r>
            <a:r>
              <a:rPr lang="en-US" sz="2400" b="1" dirty="0">
                <a:solidFill>
                  <a:srgbClr val="1250A9"/>
                </a:solidFill>
              </a:rPr>
              <a:t>players</a:t>
            </a:r>
            <a:r>
              <a:rPr lang="en-US" sz="2400" dirty="0"/>
              <a:t>) or passive role (</a:t>
            </a:r>
            <a:r>
              <a:rPr lang="en-US" sz="2400" b="1" dirty="0">
                <a:solidFill>
                  <a:srgbClr val="1250A9"/>
                </a:solidFill>
              </a:rPr>
              <a:t>observers</a:t>
            </a:r>
            <a:r>
              <a:rPr lang="en-US" sz="2400" dirty="0"/>
              <a:t>). </a:t>
            </a:r>
            <a:endParaRPr lang="it-IT" sz="2400" dirty="0"/>
          </a:p>
        </p:txBody>
      </p:sp>
      <p:pic>
        <p:nvPicPr>
          <p:cNvPr id="24" name="Elemento grafico 23" descr="Freccia: curva oraria">
            <a:extLst>
              <a:ext uri="{FF2B5EF4-FFF2-40B4-BE49-F238E27FC236}">
                <a16:creationId xmlns:a16="http://schemas.microsoft.com/office/drawing/2014/main" xmlns="" id="{B2543687-74BF-4A22-8A64-5B2727DE4F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8378473">
            <a:off x="7966142" y="1700491"/>
            <a:ext cx="914400" cy="914400"/>
          </a:xfrm>
          <a:prstGeom prst="rect">
            <a:avLst/>
          </a:prstGeom>
        </p:spPr>
      </p:pic>
      <p:pic>
        <p:nvPicPr>
          <p:cNvPr id="26" name="Elemento grafico 25" descr="Freccia: curva in senso antiorario">
            <a:extLst>
              <a:ext uri="{FF2B5EF4-FFF2-40B4-BE49-F238E27FC236}">
                <a16:creationId xmlns:a16="http://schemas.microsoft.com/office/drawing/2014/main" xmlns="" id="{E42D1CAE-948B-400C-9F67-6260F30A29C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a:off x="3357773" y="1555234"/>
            <a:ext cx="914400" cy="914400"/>
          </a:xfrm>
          <a:prstGeom prst="rect">
            <a:avLst/>
          </a:prstGeom>
        </p:spPr>
      </p:pic>
      <p:sp>
        <p:nvSpPr>
          <p:cNvPr id="27" name="CasellaDiTesto 26">
            <a:extLst>
              <a:ext uri="{FF2B5EF4-FFF2-40B4-BE49-F238E27FC236}">
                <a16:creationId xmlns:a16="http://schemas.microsoft.com/office/drawing/2014/main" xmlns="" id="{5DB45C0B-E35E-4D19-8712-B6E3FAB2BB04}"/>
              </a:ext>
            </a:extLst>
          </p:cNvPr>
          <p:cNvSpPr txBox="1"/>
          <p:nvPr/>
        </p:nvSpPr>
        <p:spPr>
          <a:xfrm>
            <a:off x="1138502" y="4083615"/>
            <a:ext cx="4567910" cy="1200329"/>
          </a:xfrm>
          <a:prstGeom prst="rect">
            <a:avLst/>
          </a:prstGeom>
          <a:noFill/>
        </p:spPr>
        <p:txBody>
          <a:bodyPr wrap="square" rtlCol="0">
            <a:spAutoFit/>
          </a:bodyPr>
          <a:lstStyle/>
          <a:p>
            <a:pPr algn="ctr"/>
            <a:r>
              <a:rPr lang="en-US" i="1" dirty="0"/>
              <a:t>The players act in the exercise as they were in real life, making decisions, interacting with the other players and following the injects received.</a:t>
            </a:r>
            <a:endParaRPr lang="it-IT" i="1" dirty="0"/>
          </a:p>
        </p:txBody>
      </p:sp>
      <p:sp>
        <p:nvSpPr>
          <p:cNvPr id="28" name="CasellaDiTesto 27">
            <a:extLst>
              <a:ext uri="{FF2B5EF4-FFF2-40B4-BE49-F238E27FC236}">
                <a16:creationId xmlns:a16="http://schemas.microsoft.com/office/drawing/2014/main" xmlns="" id="{8898B6B6-38AD-4467-B892-7A99BFCE9E85}"/>
              </a:ext>
            </a:extLst>
          </p:cNvPr>
          <p:cNvSpPr txBox="1"/>
          <p:nvPr/>
        </p:nvSpPr>
        <p:spPr>
          <a:xfrm>
            <a:off x="6473609" y="4083616"/>
            <a:ext cx="4765005" cy="1477328"/>
          </a:xfrm>
          <a:prstGeom prst="rect">
            <a:avLst/>
          </a:prstGeom>
          <a:noFill/>
        </p:spPr>
        <p:txBody>
          <a:bodyPr wrap="square" rtlCol="0">
            <a:spAutoFit/>
          </a:bodyPr>
          <a:lstStyle/>
          <a:p>
            <a:pPr algn="ctr"/>
            <a:r>
              <a:rPr lang="en-US" i="1" dirty="0"/>
              <a:t>The observers are normally asked to follow the exercise from outside the scenario, collect data and impressions and provide feedbacks on how their colleagues behaved in the given situation.</a:t>
            </a:r>
            <a:endParaRPr lang="it-IT" i="1" dirty="0"/>
          </a:p>
        </p:txBody>
      </p:sp>
    </p:spTree>
    <p:extLst>
      <p:ext uri="{BB962C8B-B14F-4D97-AF65-F5344CB8AC3E}">
        <p14:creationId xmlns:p14="http://schemas.microsoft.com/office/powerpoint/2010/main" val="11782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p:txBody>
          <a:bodyPr/>
          <a:lstStyle/>
          <a:p>
            <a:r>
              <a:rPr lang="en-US" dirty="0"/>
              <a:t>Defining roles</a:t>
            </a:r>
            <a:endParaRPr lang="uk-UA" dirty="0"/>
          </a:p>
        </p:txBody>
      </p:sp>
      <p:sp>
        <p:nvSpPr>
          <p:cNvPr id="3"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838200" y="1825625"/>
            <a:ext cx="10515600" cy="4351338"/>
          </a:xfrm>
        </p:spPr>
        <p:txBody>
          <a:bodyPr>
            <a:normAutofit/>
          </a:bodyPr>
          <a:lstStyle/>
          <a:p>
            <a:pPr marL="0" indent="0">
              <a:buNone/>
            </a:pPr>
            <a:r>
              <a:rPr lang="en-US" dirty="0"/>
              <a:t>According to the modern adult learning theories, three main roles are involved in a </a:t>
            </a:r>
            <a:r>
              <a:rPr lang="en-US" b="1" dirty="0">
                <a:solidFill>
                  <a:srgbClr val="1250A9"/>
                </a:solidFill>
              </a:rPr>
              <a:t>planning and delivering a training</a:t>
            </a:r>
            <a:r>
              <a:rPr lang="en-US" dirty="0"/>
              <a:t>: </a:t>
            </a:r>
          </a:p>
          <a:p>
            <a:pPr marL="0" lvl="0" indent="0">
              <a:buNone/>
            </a:pPr>
            <a:endParaRPr lang="en-US" dirty="0"/>
          </a:p>
          <a:p>
            <a:pPr lvl="2">
              <a:buSzPct val="133000"/>
            </a:pPr>
            <a:r>
              <a:rPr lang="en-US" sz="3200" dirty="0"/>
              <a:t>The </a:t>
            </a:r>
            <a:r>
              <a:rPr lang="en-US" sz="3200" b="1" dirty="0">
                <a:solidFill>
                  <a:srgbClr val="1250A9"/>
                </a:solidFill>
              </a:rPr>
              <a:t>training director</a:t>
            </a:r>
            <a:endParaRPr lang="it-IT" sz="3200" b="1" dirty="0">
              <a:solidFill>
                <a:srgbClr val="1250A9"/>
              </a:solidFill>
            </a:endParaRPr>
          </a:p>
          <a:p>
            <a:pPr lvl="2">
              <a:buSzPct val="133000"/>
            </a:pPr>
            <a:r>
              <a:rPr lang="en-US" sz="3200" dirty="0"/>
              <a:t>The </a:t>
            </a:r>
            <a:r>
              <a:rPr lang="en-US" sz="3200" b="1" dirty="0">
                <a:solidFill>
                  <a:srgbClr val="1250A9"/>
                </a:solidFill>
              </a:rPr>
              <a:t>trainer</a:t>
            </a:r>
            <a:r>
              <a:rPr lang="en-US" sz="3200" dirty="0"/>
              <a:t> </a:t>
            </a:r>
            <a:endParaRPr lang="it-IT" sz="3200" dirty="0"/>
          </a:p>
          <a:p>
            <a:pPr lvl="2">
              <a:buSzPct val="133000"/>
            </a:pPr>
            <a:r>
              <a:rPr lang="en-US" sz="3200" dirty="0"/>
              <a:t>The </a:t>
            </a:r>
            <a:r>
              <a:rPr lang="en-US" sz="3200" b="1" dirty="0">
                <a:solidFill>
                  <a:srgbClr val="1250A9"/>
                </a:solidFill>
              </a:rPr>
              <a:t>facilitator</a:t>
            </a:r>
            <a:endParaRPr lang="it-IT" sz="3200" b="1" dirty="0">
              <a:solidFill>
                <a:srgbClr val="1250A9"/>
              </a:solidFill>
            </a:endParaRPr>
          </a:p>
          <a:p>
            <a:pPr marL="0" indent="0">
              <a:buNone/>
            </a:pPr>
            <a:endParaRPr lang="uk-UA"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2</a:t>
            </a:fld>
            <a:endParaRPr lang="uk-UA"/>
          </a:p>
        </p:txBody>
      </p:sp>
      <p:pic>
        <p:nvPicPr>
          <p:cNvPr id="7" name="Elemento grafico 6" descr="Cicli con persone">
            <a:extLst>
              <a:ext uri="{FF2B5EF4-FFF2-40B4-BE49-F238E27FC236}">
                <a16:creationId xmlns:a16="http://schemas.microsoft.com/office/drawing/2014/main" xmlns="" id="{57ACEDFA-3176-4B71-B044-0436BC7C1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68410" y="2387683"/>
            <a:ext cx="3598448" cy="3598448"/>
          </a:xfrm>
          <a:prstGeom prst="rect">
            <a:avLst/>
          </a:prstGeom>
        </p:spPr>
      </p:pic>
    </p:spTree>
    <p:extLst>
      <p:ext uri="{BB962C8B-B14F-4D97-AF65-F5344CB8AC3E}">
        <p14:creationId xmlns:p14="http://schemas.microsoft.com/office/powerpoint/2010/main" val="320236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20</a:t>
            </a:fld>
            <a:endParaRPr lang="uk-UA"/>
          </a:p>
        </p:txBody>
      </p:sp>
      <p:sp>
        <p:nvSpPr>
          <p:cNvPr id="4" name="CasellaDiTesto 3">
            <a:extLst>
              <a:ext uri="{FF2B5EF4-FFF2-40B4-BE49-F238E27FC236}">
                <a16:creationId xmlns:a16="http://schemas.microsoft.com/office/drawing/2014/main" xmlns=""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sp>
        <p:nvSpPr>
          <p:cNvPr id="11" name="CasellaDiTesto 10">
            <a:extLst>
              <a:ext uri="{FF2B5EF4-FFF2-40B4-BE49-F238E27FC236}">
                <a16:creationId xmlns:a16="http://schemas.microsoft.com/office/drawing/2014/main" xmlns="" id="{59B9B7FB-BA61-4826-B6B1-EC9EB21D580B}"/>
              </a:ext>
            </a:extLst>
          </p:cNvPr>
          <p:cNvSpPr txBox="1"/>
          <p:nvPr/>
        </p:nvSpPr>
        <p:spPr>
          <a:xfrm>
            <a:off x="838200" y="803765"/>
            <a:ext cx="10464209" cy="1015663"/>
          </a:xfrm>
          <a:prstGeom prst="rect">
            <a:avLst/>
          </a:prstGeom>
          <a:noFill/>
        </p:spPr>
        <p:txBody>
          <a:bodyPr wrap="square" rtlCol="0">
            <a:spAutoFit/>
          </a:bodyPr>
          <a:lstStyle/>
          <a:p>
            <a:r>
              <a:rPr lang="en-US" sz="2000" dirty="0"/>
              <a:t>Based on the guidelines received by the training director, the trainer who is responsible for the role play sets the specific </a:t>
            </a:r>
            <a:r>
              <a:rPr lang="en-US" sz="2000" b="1" dirty="0">
                <a:solidFill>
                  <a:srgbClr val="1250A9"/>
                </a:solidFill>
              </a:rPr>
              <a:t>rules</a:t>
            </a:r>
            <a:r>
              <a:rPr lang="en-US" sz="2000" dirty="0"/>
              <a:t> for the exercise and define the </a:t>
            </a:r>
            <a:r>
              <a:rPr lang="en-US" sz="2000" b="1" dirty="0">
                <a:solidFill>
                  <a:srgbClr val="1250A9"/>
                </a:solidFill>
              </a:rPr>
              <a:t>responsibilities</a:t>
            </a:r>
            <a:r>
              <a:rPr lang="en-US" sz="2000" dirty="0"/>
              <a:t> of the facilitators and the trainees involved. </a:t>
            </a:r>
            <a:endParaRPr lang="it-IT" sz="2000" dirty="0"/>
          </a:p>
        </p:txBody>
      </p:sp>
      <p:pic>
        <p:nvPicPr>
          <p:cNvPr id="3" name="Elemento grafico 2" descr="Aula">
            <a:extLst>
              <a:ext uri="{FF2B5EF4-FFF2-40B4-BE49-F238E27FC236}">
                <a16:creationId xmlns:a16="http://schemas.microsoft.com/office/drawing/2014/main" xmlns="" id="{E20362B7-403D-424B-8AD1-B41C6B3250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0194" y="2431257"/>
            <a:ext cx="2684247" cy="2684247"/>
          </a:xfrm>
          <a:prstGeom prst="rect">
            <a:avLst/>
          </a:prstGeom>
        </p:spPr>
      </p:pic>
      <p:sp>
        <p:nvSpPr>
          <p:cNvPr id="7" name="CasellaDiTesto 6">
            <a:extLst>
              <a:ext uri="{FF2B5EF4-FFF2-40B4-BE49-F238E27FC236}">
                <a16:creationId xmlns:a16="http://schemas.microsoft.com/office/drawing/2014/main" xmlns="" id="{0C2305DB-C174-4658-A54B-1B8F54F76434}"/>
              </a:ext>
            </a:extLst>
          </p:cNvPr>
          <p:cNvSpPr txBox="1"/>
          <p:nvPr/>
        </p:nvSpPr>
        <p:spPr>
          <a:xfrm>
            <a:off x="5018567" y="1904875"/>
            <a:ext cx="6400800" cy="646331"/>
          </a:xfrm>
          <a:prstGeom prst="rect">
            <a:avLst/>
          </a:prstGeom>
          <a:noFill/>
        </p:spPr>
        <p:txBody>
          <a:bodyPr wrap="square" rtlCol="0">
            <a:spAutoFit/>
          </a:bodyPr>
          <a:lstStyle/>
          <a:p>
            <a:r>
              <a:rPr lang="en-US" dirty="0"/>
              <a:t>The trainer instructs facilitators and co-trainers on their </a:t>
            </a:r>
            <a:r>
              <a:rPr lang="en-US" b="1" dirty="0">
                <a:solidFill>
                  <a:srgbClr val="1250A9"/>
                </a:solidFill>
              </a:rPr>
              <a:t>out-of-the-scenario roles.</a:t>
            </a:r>
            <a:endParaRPr lang="it-IT" b="1" dirty="0">
              <a:solidFill>
                <a:srgbClr val="1250A9"/>
              </a:solidFill>
            </a:endParaRPr>
          </a:p>
        </p:txBody>
      </p:sp>
      <p:sp>
        <p:nvSpPr>
          <p:cNvPr id="19" name="CasellaDiTesto 18">
            <a:extLst>
              <a:ext uri="{FF2B5EF4-FFF2-40B4-BE49-F238E27FC236}">
                <a16:creationId xmlns:a16="http://schemas.microsoft.com/office/drawing/2014/main" xmlns="" id="{9FDFF15F-F0AE-4E05-8C9A-2E05C79B932E}"/>
              </a:ext>
            </a:extLst>
          </p:cNvPr>
          <p:cNvSpPr txBox="1"/>
          <p:nvPr/>
        </p:nvSpPr>
        <p:spPr>
          <a:xfrm>
            <a:off x="5018567" y="2778393"/>
            <a:ext cx="6400800" cy="923330"/>
          </a:xfrm>
          <a:prstGeom prst="rect">
            <a:avLst/>
          </a:prstGeom>
          <a:noFill/>
        </p:spPr>
        <p:txBody>
          <a:bodyPr wrap="square" rtlCol="0">
            <a:spAutoFit/>
          </a:bodyPr>
          <a:lstStyle/>
          <a:p>
            <a:r>
              <a:rPr lang="en-US" dirty="0"/>
              <a:t>Each player is instructed with </a:t>
            </a:r>
            <a:r>
              <a:rPr lang="en-US" b="1" dirty="0">
                <a:solidFill>
                  <a:srgbClr val="1250A9"/>
                </a:solidFill>
              </a:rPr>
              <a:t>background information</a:t>
            </a:r>
            <a:r>
              <a:rPr lang="en-US" dirty="0"/>
              <a:t>, role and </a:t>
            </a:r>
            <a:r>
              <a:rPr lang="en-US" b="1" dirty="0">
                <a:solidFill>
                  <a:srgbClr val="1250A9"/>
                </a:solidFill>
              </a:rPr>
              <a:t>profile</a:t>
            </a:r>
            <a:r>
              <a:rPr lang="en-US" dirty="0"/>
              <a:t> of his/her character, </a:t>
            </a:r>
            <a:r>
              <a:rPr lang="en-US" b="1" dirty="0">
                <a:solidFill>
                  <a:srgbClr val="1250A9"/>
                </a:solidFill>
              </a:rPr>
              <a:t>responsibilities</a:t>
            </a:r>
            <a:r>
              <a:rPr lang="en-US" dirty="0"/>
              <a:t> and </a:t>
            </a:r>
            <a:r>
              <a:rPr lang="en-US" b="1" dirty="0">
                <a:solidFill>
                  <a:srgbClr val="1250A9"/>
                </a:solidFill>
              </a:rPr>
              <a:t>relationships</a:t>
            </a:r>
            <a:r>
              <a:rPr lang="en-US" dirty="0"/>
              <a:t> with other participants.</a:t>
            </a:r>
            <a:endParaRPr lang="it-IT" dirty="0"/>
          </a:p>
        </p:txBody>
      </p:sp>
      <p:sp>
        <p:nvSpPr>
          <p:cNvPr id="20" name="CasellaDiTesto 19">
            <a:extLst>
              <a:ext uri="{FF2B5EF4-FFF2-40B4-BE49-F238E27FC236}">
                <a16:creationId xmlns:a16="http://schemas.microsoft.com/office/drawing/2014/main" xmlns="" id="{508D1241-3C6C-4B9E-B9F3-2AE874C249B5}"/>
              </a:ext>
            </a:extLst>
          </p:cNvPr>
          <p:cNvSpPr txBox="1"/>
          <p:nvPr/>
        </p:nvSpPr>
        <p:spPr>
          <a:xfrm>
            <a:off x="5027428" y="3978837"/>
            <a:ext cx="6400800" cy="923330"/>
          </a:xfrm>
          <a:prstGeom prst="rect">
            <a:avLst/>
          </a:prstGeom>
          <a:noFill/>
        </p:spPr>
        <p:txBody>
          <a:bodyPr wrap="square" rtlCol="0">
            <a:spAutoFit/>
          </a:bodyPr>
          <a:lstStyle/>
          <a:p>
            <a:r>
              <a:rPr lang="en-US" dirty="0"/>
              <a:t>Only </a:t>
            </a:r>
            <a:r>
              <a:rPr lang="en-US" b="1" dirty="0">
                <a:solidFill>
                  <a:srgbClr val="1250A9"/>
                </a:solidFill>
              </a:rPr>
              <a:t>general information </a:t>
            </a:r>
            <a:r>
              <a:rPr lang="en-US" dirty="0"/>
              <a:t>are provided, to ensure that the outcome depends exclusively on how the participants play their role.</a:t>
            </a:r>
            <a:endParaRPr lang="it-IT" dirty="0"/>
          </a:p>
        </p:txBody>
      </p:sp>
      <p:sp>
        <p:nvSpPr>
          <p:cNvPr id="21" name="CasellaDiTesto 20">
            <a:extLst>
              <a:ext uri="{FF2B5EF4-FFF2-40B4-BE49-F238E27FC236}">
                <a16:creationId xmlns:a16="http://schemas.microsoft.com/office/drawing/2014/main" xmlns="" id="{2B4471A2-ADA4-4766-8D10-618613A683D8}"/>
              </a:ext>
            </a:extLst>
          </p:cNvPr>
          <p:cNvSpPr txBox="1"/>
          <p:nvPr/>
        </p:nvSpPr>
        <p:spPr>
          <a:xfrm>
            <a:off x="5018567" y="5151844"/>
            <a:ext cx="6400800" cy="646331"/>
          </a:xfrm>
          <a:prstGeom prst="rect">
            <a:avLst/>
          </a:prstGeom>
          <a:noFill/>
        </p:spPr>
        <p:txBody>
          <a:bodyPr wrap="square" rtlCol="0">
            <a:spAutoFit/>
          </a:bodyPr>
          <a:lstStyle/>
          <a:p>
            <a:r>
              <a:rPr lang="en-US" dirty="0"/>
              <a:t>The observers receive instructions on how to conduct the </a:t>
            </a:r>
            <a:r>
              <a:rPr lang="en-US" b="1" dirty="0">
                <a:solidFill>
                  <a:srgbClr val="1250A9"/>
                </a:solidFill>
              </a:rPr>
              <a:t>observation</a:t>
            </a:r>
            <a:r>
              <a:rPr lang="en-US" dirty="0"/>
              <a:t> and provide an </a:t>
            </a:r>
            <a:r>
              <a:rPr lang="en-US" b="1" dirty="0">
                <a:solidFill>
                  <a:srgbClr val="1250A9"/>
                </a:solidFill>
              </a:rPr>
              <a:t>assessment.</a:t>
            </a:r>
            <a:endParaRPr lang="it-IT" b="1" dirty="0">
              <a:solidFill>
                <a:srgbClr val="1250A9"/>
              </a:solidFill>
            </a:endParaRPr>
          </a:p>
        </p:txBody>
      </p:sp>
      <p:sp>
        <p:nvSpPr>
          <p:cNvPr id="9" name="CasellaDiTesto 8">
            <a:extLst>
              <a:ext uri="{FF2B5EF4-FFF2-40B4-BE49-F238E27FC236}">
                <a16:creationId xmlns:a16="http://schemas.microsoft.com/office/drawing/2014/main" xmlns="" id="{F638E34B-D116-4FDE-96D4-360B3557AA6D}"/>
              </a:ext>
            </a:extLst>
          </p:cNvPr>
          <p:cNvSpPr txBox="1"/>
          <p:nvPr/>
        </p:nvSpPr>
        <p:spPr>
          <a:xfrm>
            <a:off x="-246321" y="92007"/>
            <a:ext cx="6434470" cy="523220"/>
          </a:xfrm>
          <a:prstGeom prst="rect">
            <a:avLst/>
          </a:prstGeom>
          <a:noFill/>
        </p:spPr>
        <p:txBody>
          <a:bodyPr wrap="square" rtlCol="0">
            <a:spAutoFit/>
          </a:bodyPr>
          <a:lstStyle/>
          <a:p>
            <a:pPr algn="ctr"/>
            <a:r>
              <a:rPr lang="it-IT" sz="2800" b="1" dirty="0">
                <a:solidFill>
                  <a:srgbClr val="1250A9"/>
                </a:solidFill>
              </a:rPr>
              <a:t>1. THE BRIEFING PHASE</a:t>
            </a:r>
          </a:p>
        </p:txBody>
      </p:sp>
      <p:pic>
        <p:nvPicPr>
          <p:cNvPr id="23" name="Elemento grafico 22" descr="Frecce chevron">
            <a:extLst>
              <a:ext uri="{FF2B5EF4-FFF2-40B4-BE49-F238E27FC236}">
                <a16:creationId xmlns:a16="http://schemas.microsoft.com/office/drawing/2014/main" xmlns="" id="{2FADCF8E-8960-4656-A557-C460E0232F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78379" y="1947213"/>
            <a:ext cx="466378" cy="466378"/>
          </a:xfrm>
          <a:prstGeom prst="rect">
            <a:avLst/>
          </a:prstGeom>
        </p:spPr>
      </p:pic>
      <p:pic>
        <p:nvPicPr>
          <p:cNvPr id="37" name="Elemento grafico 36" descr="Frecce chevron">
            <a:extLst>
              <a:ext uri="{FF2B5EF4-FFF2-40B4-BE49-F238E27FC236}">
                <a16:creationId xmlns:a16="http://schemas.microsoft.com/office/drawing/2014/main" xmlns="" id="{10472D7B-2AD8-425D-83B3-D90EBE54CF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78379" y="3006869"/>
            <a:ext cx="466378" cy="466378"/>
          </a:xfrm>
          <a:prstGeom prst="rect">
            <a:avLst/>
          </a:prstGeom>
        </p:spPr>
      </p:pic>
      <p:pic>
        <p:nvPicPr>
          <p:cNvPr id="38" name="Elemento grafico 37" descr="Frecce chevron">
            <a:extLst>
              <a:ext uri="{FF2B5EF4-FFF2-40B4-BE49-F238E27FC236}">
                <a16:creationId xmlns:a16="http://schemas.microsoft.com/office/drawing/2014/main" xmlns="" id="{BFB8D81A-EF04-4501-992B-0E8099E498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49990" y="4016112"/>
            <a:ext cx="466378" cy="466378"/>
          </a:xfrm>
          <a:prstGeom prst="rect">
            <a:avLst/>
          </a:prstGeom>
        </p:spPr>
      </p:pic>
      <p:pic>
        <p:nvPicPr>
          <p:cNvPr id="39" name="Elemento grafico 38" descr="Frecce chevron">
            <a:extLst>
              <a:ext uri="{FF2B5EF4-FFF2-40B4-BE49-F238E27FC236}">
                <a16:creationId xmlns:a16="http://schemas.microsoft.com/office/drawing/2014/main" xmlns="" id="{D168229D-0BB5-46FE-ABE3-420C39DFB0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49990" y="5241820"/>
            <a:ext cx="466378" cy="466378"/>
          </a:xfrm>
          <a:prstGeom prst="rect">
            <a:avLst/>
          </a:prstGeom>
        </p:spPr>
      </p:pic>
    </p:spTree>
    <p:extLst>
      <p:ext uri="{BB962C8B-B14F-4D97-AF65-F5344CB8AC3E}">
        <p14:creationId xmlns:p14="http://schemas.microsoft.com/office/powerpoint/2010/main" val="399484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21</a:t>
            </a:fld>
            <a:endParaRPr lang="uk-UA"/>
          </a:p>
        </p:txBody>
      </p:sp>
      <p:sp>
        <p:nvSpPr>
          <p:cNvPr id="4" name="CasellaDiTesto 3">
            <a:extLst>
              <a:ext uri="{FF2B5EF4-FFF2-40B4-BE49-F238E27FC236}">
                <a16:creationId xmlns:a16="http://schemas.microsoft.com/office/drawing/2014/main" xmlns=""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sp>
        <p:nvSpPr>
          <p:cNvPr id="11" name="CasellaDiTesto 10">
            <a:extLst>
              <a:ext uri="{FF2B5EF4-FFF2-40B4-BE49-F238E27FC236}">
                <a16:creationId xmlns:a16="http://schemas.microsoft.com/office/drawing/2014/main" xmlns="" id="{59B9B7FB-BA61-4826-B6B1-EC9EB21D580B}"/>
              </a:ext>
            </a:extLst>
          </p:cNvPr>
          <p:cNvSpPr txBox="1"/>
          <p:nvPr/>
        </p:nvSpPr>
        <p:spPr>
          <a:xfrm>
            <a:off x="838200" y="803765"/>
            <a:ext cx="10464209" cy="646331"/>
          </a:xfrm>
          <a:prstGeom prst="rect">
            <a:avLst/>
          </a:prstGeom>
          <a:noFill/>
        </p:spPr>
        <p:txBody>
          <a:bodyPr wrap="square" rtlCol="0">
            <a:spAutoFit/>
          </a:bodyPr>
          <a:lstStyle/>
          <a:p>
            <a:r>
              <a:rPr lang="en-US" dirty="0"/>
              <a:t>This is the phase when the scenario takes shape and the participants act. The game phase starts with the first inject and ends when the trainer declares it. </a:t>
            </a:r>
            <a:endParaRPr lang="it-IT" sz="2000" dirty="0"/>
          </a:p>
        </p:txBody>
      </p:sp>
      <p:sp>
        <p:nvSpPr>
          <p:cNvPr id="7" name="CasellaDiTesto 6">
            <a:extLst>
              <a:ext uri="{FF2B5EF4-FFF2-40B4-BE49-F238E27FC236}">
                <a16:creationId xmlns:a16="http://schemas.microsoft.com/office/drawing/2014/main" xmlns="" id="{0C2305DB-C174-4658-A54B-1B8F54F76434}"/>
              </a:ext>
            </a:extLst>
          </p:cNvPr>
          <p:cNvSpPr txBox="1"/>
          <p:nvPr/>
        </p:nvSpPr>
        <p:spPr>
          <a:xfrm>
            <a:off x="5016368" y="2109100"/>
            <a:ext cx="6400800" cy="646331"/>
          </a:xfrm>
          <a:prstGeom prst="rect">
            <a:avLst/>
          </a:prstGeom>
          <a:noFill/>
        </p:spPr>
        <p:txBody>
          <a:bodyPr wrap="square" rtlCol="0">
            <a:spAutoFit/>
          </a:bodyPr>
          <a:lstStyle/>
          <a:p>
            <a:r>
              <a:rPr lang="en-US" dirty="0"/>
              <a:t>All </a:t>
            </a:r>
            <a:r>
              <a:rPr lang="en-US" b="1" dirty="0">
                <a:solidFill>
                  <a:srgbClr val="1250A9"/>
                </a:solidFill>
              </a:rPr>
              <a:t>didactic interactions </a:t>
            </a:r>
            <a:r>
              <a:rPr lang="en-US" dirty="0"/>
              <a:t>(explanations, suggestions, comments) must take place outside the scenario.</a:t>
            </a:r>
            <a:endParaRPr lang="it-IT" b="1" dirty="0">
              <a:solidFill>
                <a:srgbClr val="1250A9"/>
              </a:solidFill>
            </a:endParaRPr>
          </a:p>
        </p:txBody>
      </p:sp>
      <p:sp>
        <p:nvSpPr>
          <p:cNvPr id="19" name="CasellaDiTesto 18">
            <a:extLst>
              <a:ext uri="{FF2B5EF4-FFF2-40B4-BE49-F238E27FC236}">
                <a16:creationId xmlns:a16="http://schemas.microsoft.com/office/drawing/2014/main" xmlns="" id="{9FDFF15F-F0AE-4E05-8C9A-2E05C79B932E}"/>
              </a:ext>
            </a:extLst>
          </p:cNvPr>
          <p:cNvSpPr txBox="1"/>
          <p:nvPr/>
        </p:nvSpPr>
        <p:spPr>
          <a:xfrm>
            <a:off x="5016368" y="3186843"/>
            <a:ext cx="6400800" cy="923330"/>
          </a:xfrm>
          <a:prstGeom prst="rect">
            <a:avLst/>
          </a:prstGeom>
          <a:noFill/>
        </p:spPr>
        <p:txBody>
          <a:bodyPr wrap="square" rtlCol="0">
            <a:spAutoFit/>
          </a:bodyPr>
          <a:lstStyle/>
          <a:p>
            <a:r>
              <a:rPr lang="en-US" dirty="0"/>
              <a:t>Any </a:t>
            </a:r>
            <a:r>
              <a:rPr lang="en-US" b="1" dirty="0">
                <a:solidFill>
                  <a:srgbClr val="1250A9"/>
                </a:solidFill>
              </a:rPr>
              <a:t>unnecessary interruption </a:t>
            </a:r>
            <a:r>
              <a:rPr lang="en-US" dirty="0"/>
              <a:t>of the game should be avoided. The trainer should be ready to interrupt the game any time in case of problems.</a:t>
            </a:r>
            <a:endParaRPr lang="it-IT" dirty="0"/>
          </a:p>
        </p:txBody>
      </p:sp>
      <p:sp>
        <p:nvSpPr>
          <p:cNvPr id="20" name="CasellaDiTesto 19">
            <a:extLst>
              <a:ext uri="{FF2B5EF4-FFF2-40B4-BE49-F238E27FC236}">
                <a16:creationId xmlns:a16="http://schemas.microsoft.com/office/drawing/2014/main" xmlns="" id="{508D1241-3C6C-4B9E-B9F3-2AE874C249B5}"/>
              </a:ext>
            </a:extLst>
          </p:cNvPr>
          <p:cNvSpPr txBox="1"/>
          <p:nvPr/>
        </p:nvSpPr>
        <p:spPr>
          <a:xfrm>
            <a:off x="5039832" y="4522025"/>
            <a:ext cx="6400800" cy="923330"/>
          </a:xfrm>
          <a:prstGeom prst="rect">
            <a:avLst/>
          </a:prstGeom>
          <a:noFill/>
        </p:spPr>
        <p:txBody>
          <a:bodyPr wrap="square" rtlCol="0">
            <a:spAutoFit/>
          </a:bodyPr>
          <a:lstStyle/>
          <a:p>
            <a:r>
              <a:rPr lang="en-US" dirty="0"/>
              <a:t>All the players acting should be clearly </a:t>
            </a:r>
            <a:r>
              <a:rPr lang="en-US" b="1" dirty="0">
                <a:solidFill>
                  <a:srgbClr val="1250A9"/>
                </a:solidFill>
              </a:rPr>
              <a:t>recognizable, </a:t>
            </a:r>
            <a:r>
              <a:rPr lang="en-US" dirty="0"/>
              <a:t>through</a:t>
            </a:r>
            <a:r>
              <a:rPr lang="en-US" b="1" dirty="0">
                <a:solidFill>
                  <a:srgbClr val="1250A9"/>
                </a:solidFill>
              </a:rPr>
              <a:t> scene clothes/accessorizes,</a:t>
            </a:r>
            <a:r>
              <a:rPr lang="en-US" dirty="0"/>
              <a:t> </a:t>
            </a:r>
            <a:r>
              <a:rPr lang="en-US" b="1" dirty="0">
                <a:solidFill>
                  <a:srgbClr val="1250A9"/>
                </a:solidFill>
              </a:rPr>
              <a:t>tags</a:t>
            </a:r>
            <a:r>
              <a:rPr lang="en-US" dirty="0"/>
              <a:t>, or other identification items.</a:t>
            </a:r>
            <a:endParaRPr lang="it-IT" dirty="0"/>
          </a:p>
        </p:txBody>
      </p:sp>
      <p:sp>
        <p:nvSpPr>
          <p:cNvPr id="9" name="CasellaDiTesto 8">
            <a:extLst>
              <a:ext uri="{FF2B5EF4-FFF2-40B4-BE49-F238E27FC236}">
                <a16:creationId xmlns:a16="http://schemas.microsoft.com/office/drawing/2014/main" xmlns="" id="{F638E34B-D116-4FDE-96D4-360B3557AA6D}"/>
              </a:ext>
            </a:extLst>
          </p:cNvPr>
          <p:cNvSpPr txBox="1"/>
          <p:nvPr/>
        </p:nvSpPr>
        <p:spPr>
          <a:xfrm>
            <a:off x="838200" y="126842"/>
            <a:ext cx="6434470" cy="523220"/>
          </a:xfrm>
          <a:prstGeom prst="rect">
            <a:avLst/>
          </a:prstGeom>
          <a:noFill/>
        </p:spPr>
        <p:txBody>
          <a:bodyPr wrap="square" rtlCol="0">
            <a:spAutoFit/>
          </a:bodyPr>
          <a:lstStyle/>
          <a:p>
            <a:r>
              <a:rPr lang="it-IT" sz="2800" b="1" dirty="0">
                <a:solidFill>
                  <a:srgbClr val="1250A9"/>
                </a:solidFill>
              </a:rPr>
              <a:t>2. THE GAME</a:t>
            </a:r>
          </a:p>
        </p:txBody>
      </p:sp>
      <p:pic>
        <p:nvPicPr>
          <p:cNvPr id="23" name="Elemento grafico 22" descr="Frecce chevron">
            <a:extLst>
              <a:ext uri="{FF2B5EF4-FFF2-40B4-BE49-F238E27FC236}">
                <a16:creationId xmlns:a16="http://schemas.microsoft.com/office/drawing/2014/main" xmlns="" id="{2FADCF8E-8960-4656-A557-C460E0232F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78379" y="2212688"/>
            <a:ext cx="466378" cy="466378"/>
          </a:xfrm>
          <a:prstGeom prst="rect">
            <a:avLst/>
          </a:prstGeom>
        </p:spPr>
      </p:pic>
      <p:pic>
        <p:nvPicPr>
          <p:cNvPr id="37" name="Elemento grafico 36" descr="Frecce chevron">
            <a:extLst>
              <a:ext uri="{FF2B5EF4-FFF2-40B4-BE49-F238E27FC236}">
                <a16:creationId xmlns:a16="http://schemas.microsoft.com/office/drawing/2014/main" xmlns="" id="{10472D7B-2AD8-425D-83B3-D90EBE54CF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78379" y="3368289"/>
            <a:ext cx="466378" cy="466378"/>
          </a:xfrm>
          <a:prstGeom prst="rect">
            <a:avLst/>
          </a:prstGeom>
        </p:spPr>
      </p:pic>
      <p:pic>
        <p:nvPicPr>
          <p:cNvPr id="38" name="Elemento grafico 37" descr="Frecce chevron">
            <a:extLst>
              <a:ext uri="{FF2B5EF4-FFF2-40B4-BE49-F238E27FC236}">
                <a16:creationId xmlns:a16="http://schemas.microsoft.com/office/drawing/2014/main" xmlns="" id="{BFB8D81A-EF04-4501-992B-0E8099E498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49990" y="4658566"/>
            <a:ext cx="466378" cy="466378"/>
          </a:xfrm>
          <a:prstGeom prst="rect">
            <a:avLst/>
          </a:prstGeom>
        </p:spPr>
      </p:pic>
      <p:pic>
        <p:nvPicPr>
          <p:cNvPr id="6" name="Elemento grafico 5" descr="Ciak">
            <a:extLst>
              <a:ext uri="{FF2B5EF4-FFF2-40B4-BE49-F238E27FC236}">
                <a16:creationId xmlns:a16="http://schemas.microsoft.com/office/drawing/2014/main" xmlns="" id="{C5E832DF-E001-4E4D-9FF5-C8991A4E1D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48316" y="2147250"/>
            <a:ext cx="2651993" cy="2651993"/>
          </a:xfrm>
          <a:prstGeom prst="rect">
            <a:avLst/>
          </a:prstGeom>
        </p:spPr>
      </p:pic>
    </p:spTree>
    <p:extLst>
      <p:ext uri="{BB962C8B-B14F-4D97-AF65-F5344CB8AC3E}">
        <p14:creationId xmlns:p14="http://schemas.microsoft.com/office/powerpoint/2010/main" val="341313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22</a:t>
            </a:fld>
            <a:endParaRPr lang="uk-UA"/>
          </a:p>
        </p:txBody>
      </p:sp>
      <p:sp>
        <p:nvSpPr>
          <p:cNvPr id="4" name="CasellaDiTesto 3">
            <a:extLst>
              <a:ext uri="{FF2B5EF4-FFF2-40B4-BE49-F238E27FC236}">
                <a16:creationId xmlns:a16="http://schemas.microsoft.com/office/drawing/2014/main" xmlns=""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sp>
        <p:nvSpPr>
          <p:cNvPr id="11" name="CasellaDiTesto 10">
            <a:extLst>
              <a:ext uri="{FF2B5EF4-FFF2-40B4-BE49-F238E27FC236}">
                <a16:creationId xmlns:a16="http://schemas.microsoft.com/office/drawing/2014/main" xmlns="" id="{59B9B7FB-BA61-4826-B6B1-EC9EB21D580B}"/>
              </a:ext>
            </a:extLst>
          </p:cNvPr>
          <p:cNvSpPr txBox="1"/>
          <p:nvPr/>
        </p:nvSpPr>
        <p:spPr>
          <a:xfrm>
            <a:off x="4455041" y="1450096"/>
            <a:ext cx="6613451" cy="2585323"/>
          </a:xfrm>
          <a:prstGeom prst="rect">
            <a:avLst/>
          </a:prstGeom>
          <a:noFill/>
        </p:spPr>
        <p:txBody>
          <a:bodyPr wrap="square" rtlCol="0">
            <a:spAutoFit/>
          </a:bodyPr>
          <a:lstStyle/>
          <a:p>
            <a:r>
              <a:rPr lang="en-US" dirty="0"/>
              <a:t>The debriefing phase is conducted out of the scenario. During this phase the trainer conducts the analysis of the exercise and collect the feedbacks from the participants and the exercise team.</a:t>
            </a:r>
          </a:p>
          <a:p>
            <a:endParaRPr lang="en-US" dirty="0"/>
          </a:p>
          <a:p>
            <a:endParaRPr lang="en-US" dirty="0"/>
          </a:p>
          <a:p>
            <a:r>
              <a:rPr lang="en-US" dirty="0"/>
              <a:t>This is where the observers provide their feedbacks and the players </a:t>
            </a:r>
            <a:r>
              <a:rPr lang="en-US" dirty="0" err="1"/>
              <a:t>refeclt</a:t>
            </a:r>
            <a:r>
              <a:rPr lang="en-US" dirty="0"/>
              <a:t> on their behavior, choices, interactions, decisions</a:t>
            </a:r>
            <a:endParaRPr lang="it-IT" dirty="0"/>
          </a:p>
        </p:txBody>
      </p:sp>
      <p:sp>
        <p:nvSpPr>
          <p:cNvPr id="9" name="CasellaDiTesto 8">
            <a:extLst>
              <a:ext uri="{FF2B5EF4-FFF2-40B4-BE49-F238E27FC236}">
                <a16:creationId xmlns:a16="http://schemas.microsoft.com/office/drawing/2014/main" xmlns="" id="{F638E34B-D116-4FDE-96D4-360B3557AA6D}"/>
              </a:ext>
            </a:extLst>
          </p:cNvPr>
          <p:cNvSpPr txBox="1"/>
          <p:nvPr/>
        </p:nvSpPr>
        <p:spPr>
          <a:xfrm>
            <a:off x="-246321" y="92007"/>
            <a:ext cx="6434470" cy="523220"/>
          </a:xfrm>
          <a:prstGeom prst="rect">
            <a:avLst/>
          </a:prstGeom>
          <a:noFill/>
        </p:spPr>
        <p:txBody>
          <a:bodyPr wrap="square" rtlCol="0">
            <a:spAutoFit/>
          </a:bodyPr>
          <a:lstStyle/>
          <a:p>
            <a:pPr algn="ctr"/>
            <a:r>
              <a:rPr lang="it-IT" sz="2800" b="1" dirty="0">
                <a:solidFill>
                  <a:srgbClr val="1250A9"/>
                </a:solidFill>
              </a:rPr>
              <a:t>2. THE DEBRIEFING PHASE</a:t>
            </a:r>
          </a:p>
        </p:txBody>
      </p:sp>
      <p:pic>
        <p:nvPicPr>
          <p:cNvPr id="3" name="Elemento grafico 2" descr="Recensione cliente">
            <a:extLst>
              <a:ext uri="{FF2B5EF4-FFF2-40B4-BE49-F238E27FC236}">
                <a16:creationId xmlns:a16="http://schemas.microsoft.com/office/drawing/2014/main" xmlns="" id="{8744AB8C-B503-4AB5-8A63-693F497D9D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9591" y="1450096"/>
            <a:ext cx="3009301" cy="3009301"/>
          </a:xfrm>
          <a:prstGeom prst="rect">
            <a:avLst/>
          </a:prstGeom>
        </p:spPr>
      </p:pic>
      <p:pic>
        <p:nvPicPr>
          <p:cNvPr id="15" name="Elemento grafico 14" descr="Frecce chevron">
            <a:extLst>
              <a:ext uri="{FF2B5EF4-FFF2-40B4-BE49-F238E27FC236}">
                <a16:creationId xmlns:a16="http://schemas.microsoft.com/office/drawing/2014/main" xmlns="" id="{141C7782-3CEE-4E04-BB94-6C92868E09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43777" y="1666883"/>
            <a:ext cx="466378" cy="466378"/>
          </a:xfrm>
          <a:prstGeom prst="rect">
            <a:avLst/>
          </a:prstGeom>
        </p:spPr>
      </p:pic>
      <p:pic>
        <p:nvPicPr>
          <p:cNvPr id="16" name="Elemento grafico 15" descr="Frecce chevron">
            <a:extLst>
              <a:ext uri="{FF2B5EF4-FFF2-40B4-BE49-F238E27FC236}">
                <a16:creationId xmlns:a16="http://schemas.microsoft.com/office/drawing/2014/main" xmlns="" id="{0E635CA5-959D-4B7E-8412-925A1066BA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88663" y="3282804"/>
            <a:ext cx="466378" cy="466378"/>
          </a:xfrm>
          <a:prstGeom prst="rect">
            <a:avLst/>
          </a:prstGeom>
        </p:spPr>
      </p:pic>
    </p:spTree>
    <p:extLst>
      <p:ext uri="{BB962C8B-B14F-4D97-AF65-F5344CB8AC3E}">
        <p14:creationId xmlns:p14="http://schemas.microsoft.com/office/powerpoint/2010/main" val="413681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756178" y="301049"/>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Tips &amp; Tricks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522160" y="1448096"/>
            <a:ext cx="5804587" cy="4206842"/>
          </a:xfrm>
        </p:spPr>
        <p:txBody>
          <a:bodyPr vert="horz" lIns="91440" tIns="45720" rIns="91440" bIns="45720" rtlCol="0" anchor="t">
            <a:noAutofit/>
          </a:bodyPr>
          <a:lstStyle/>
          <a:p>
            <a:pPr lvl="0"/>
            <a:r>
              <a:rPr lang="en-US" sz="2000" dirty="0"/>
              <a:t>Plan the activity in advance </a:t>
            </a:r>
          </a:p>
          <a:p>
            <a:pPr lvl="0"/>
            <a:r>
              <a:rPr lang="en-US" sz="2000" dirty="0"/>
              <a:t>Collect information about participants</a:t>
            </a:r>
          </a:p>
          <a:p>
            <a:pPr lvl="0"/>
            <a:r>
              <a:rPr lang="en-US" sz="2000" dirty="0"/>
              <a:t>Schedule the role play activities at the end of the training</a:t>
            </a:r>
          </a:p>
          <a:p>
            <a:pPr lvl="0"/>
            <a:r>
              <a:rPr lang="en-US" sz="2000" dirty="0"/>
              <a:t>If the participants are unfamiliar with each other, plan some icebreaker exercise before the role play</a:t>
            </a:r>
          </a:p>
          <a:p>
            <a:pPr lvl="0"/>
            <a:r>
              <a:rPr lang="en-US" sz="2000" dirty="0"/>
              <a:t>Before starting the game, make sure all the participants clearly understood the rules and objectives of the activity</a:t>
            </a:r>
          </a:p>
          <a:p>
            <a:pPr lvl="0"/>
            <a:r>
              <a:rPr lang="en-GB" sz="2000" dirty="0"/>
              <a:t>If more than one exercise is proposed, ensure a rotation of roles and assign leadership roles to different people</a:t>
            </a:r>
            <a:endParaRPr lang="en-US" sz="2000" dirty="0"/>
          </a:p>
        </p:txBody>
      </p:sp>
      <p:sp>
        <p:nvSpPr>
          <p:cNvPr id="17" name="Freeform: Shape 10">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2">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Elemento grafico 5" descr="Persona con idea">
            <a:extLst>
              <a:ext uri="{FF2B5EF4-FFF2-40B4-BE49-F238E27FC236}">
                <a16:creationId xmlns:a16="http://schemas.microsoft.com/office/drawing/2014/main" xmlns="" id="{E33D57C9-52A3-45BA-838E-94A78DE3A0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5184221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3ADCE52-F7B0-4A52-B134-EBA93A1DC1AC}"/>
              </a:ext>
            </a:extLst>
          </p:cNvPr>
          <p:cNvSpPr>
            <a:spLocks noGrp="1"/>
          </p:cNvSpPr>
          <p:nvPr>
            <p:ph sz="half" idx="2"/>
          </p:nvPr>
        </p:nvSpPr>
        <p:spPr>
          <a:xfrm>
            <a:off x="6386042" y="768372"/>
            <a:ext cx="5181600" cy="4351338"/>
          </a:xfrm>
        </p:spPr>
        <p:txBody>
          <a:bodyPr>
            <a:normAutofit lnSpcReduction="10000"/>
          </a:bodyPr>
          <a:lstStyle/>
          <a:p>
            <a:pPr marL="0" indent="0">
              <a:buNone/>
            </a:pPr>
            <a:r>
              <a:rPr lang="en-US" dirty="0"/>
              <a:t>Those three figures can be supported by an enlarged staff helping them in the different phases of the training:</a:t>
            </a:r>
            <a:r>
              <a:rPr lang="en-US" b="1" dirty="0"/>
              <a:t> </a:t>
            </a:r>
          </a:p>
          <a:p>
            <a:pPr marL="0" indent="0">
              <a:buNone/>
            </a:pPr>
            <a:endParaRPr lang="en-US" b="1" dirty="0"/>
          </a:p>
          <a:p>
            <a:r>
              <a:rPr lang="en-US" dirty="0"/>
              <a:t>Administrative coordinators</a:t>
            </a:r>
          </a:p>
          <a:p>
            <a:r>
              <a:rPr lang="en-US" dirty="0"/>
              <a:t>IT advisors</a:t>
            </a:r>
          </a:p>
          <a:p>
            <a:r>
              <a:rPr lang="en-US" dirty="0"/>
              <a:t>E-learning managers</a:t>
            </a:r>
          </a:p>
          <a:p>
            <a:r>
              <a:rPr lang="en-US" dirty="0"/>
              <a:t>Instructional designers</a:t>
            </a:r>
          </a:p>
          <a:p>
            <a:r>
              <a:rPr lang="en-US" dirty="0"/>
              <a:t>Volunteers</a:t>
            </a:r>
            <a:endParaRPr lang="uk-UA" sz="2000" dirty="0"/>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3</a:t>
            </a:fld>
            <a:endParaRPr lang="uk-UA"/>
          </a:p>
        </p:txBody>
      </p:sp>
      <p:pic>
        <p:nvPicPr>
          <p:cNvPr id="6" name="Immagine 5">
            <a:extLst>
              <a:ext uri="{FF2B5EF4-FFF2-40B4-BE49-F238E27FC236}">
                <a16:creationId xmlns:a16="http://schemas.microsoft.com/office/drawing/2014/main" xmlns="" id="{2CB501BC-BBCB-4528-8661-0200DAA6D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38" y="783355"/>
            <a:ext cx="5181599" cy="4321373"/>
          </a:xfrm>
          <a:prstGeom prst="rect">
            <a:avLst/>
          </a:prstGeom>
        </p:spPr>
      </p:pic>
    </p:spTree>
    <p:extLst>
      <p:ext uri="{BB962C8B-B14F-4D97-AF65-F5344CB8AC3E}">
        <p14:creationId xmlns:p14="http://schemas.microsoft.com/office/powerpoint/2010/main" val="301700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3ADCE52-F7B0-4A52-B134-EBA93A1DC1AC}"/>
              </a:ext>
            </a:extLst>
          </p:cNvPr>
          <p:cNvSpPr>
            <a:spLocks noGrp="1"/>
          </p:cNvSpPr>
          <p:nvPr>
            <p:ph sz="half" idx="2"/>
          </p:nvPr>
        </p:nvSpPr>
        <p:spPr>
          <a:xfrm>
            <a:off x="838200" y="728615"/>
            <a:ext cx="5181600" cy="4351338"/>
          </a:xfrm>
        </p:spPr>
        <p:txBody>
          <a:bodyPr>
            <a:normAutofit/>
          </a:bodyPr>
          <a:lstStyle/>
          <a:p>
            <a:pPr marL="0" indent="0" algn="ctr">
              <a:buNone/>
            </a:pPr>
            <a:r>
              <a:rPr lang="en-US" dirty="0"/>
              <a:t>In </a:t>
            </a:r>
            <a:r>
              <a:rPr lang="en-US" dirty="0">
                <a:solidFill>
                  <a:srgbClr val="1250A9"/>
                </a:solidFill>
              </a:rPr>
              <a:t>experiential learning </a:t>
            </a:r>
            <a:r>
              <a:rPr lang="en-US" dirty="0"/>
              <a:t>(simulations, serious games, role plays…), the trainees themselves acquire an active role in the exercise delivery</a:t>
            </a:r>
          </a:p>
          <a:p>
            <a:pPr marL="0" indent="0">
              <a:buNone/>
            </a:pPr>
            <a:endParaRPr lang="en-US" dirty="0"/>
          </a:p>
          <a:p>
            <a:pPr marL="0" indent="0">
              <a:buNone/>
            </a:pPr>
            <a:endParaRPr lang="en-US" dirty="0"/>
          </a:p>
          <a:p>
            <a:pPr marL="0" indent="0" algn="ctr">
              <a:buNone/>
            </a:pPr>
            <a:r>
              <a:rPr lang="en-US" dirty="0"/>
              <a:t>The allocation of roles involves both the </a:t>
            </a:r>
            <a:r>
              <a:rPr lang="en-US" dirty="0">
                <a:solidFill>
                  <a:srgbClr val="1250A9"/>
                </a:solidFill>
              </a:rPr>
              <a:t>faculty</a:t>
            </a:r>
            <a:r>
              <a:rPr lang="en-US" dirty="0"/>
              <a:t> and the </a:t>
            </a:r>
            <a:r>
              <a:rPr lang="en-US" dirty="0">
                <a:solidFill>
                  <a:srgbClr val="1250A9"/>
                </a:solidFill>
              </a:rPr>
              <a:t>participants</a:t>
            </a:r>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4</a:t>
            </a:fld>
            <a:endParaRPr lang="uk-UA"/>
          </a:p>
        </p:txBody>
      </p:sp>
      <p:pic>
        <p:nvPicPr>
          <p:cNvPr id="3" name="Immagine 2" descr="Immagine che contiene testo&#10;&#10;Descrizione generata automaticamente">
            <a:extLst>
              <a:ext uri="{FF2B5EF4-FFF2-40B4-BE49-F238E27FC236}">
                <a16:creationId xmlns:a16="http://schemas.microsoft.com/office/drawing/2014/main" xmlns="" id="{8EF86479-8E9D-4CB8-99D2-EB518370F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861" y="537333"/>
            <a:ext cx="4603059" cy="4393829"/>
          </a:xfrm>
          <a:prstGeom prst="rect">
            <a:avLst/>
          </a:prstGeom>
        </p:spPr>
      </p:pic>
      <p:pic>
        <p:nvPicPr>
          <p:cNvPr id="8" name="Elemento grafico 7" descr="Freccia: diritta">
            <a:extLst>
              <a:ext uri="{FF2B5EF4-FFF2-40B4-BE49-F238E27FC236}">
                <a16:creationId xmlns:a16="http://schemas.microsoft.com/office/drawing/2014/main" xmlns="" id="{27DBB6B9-E2E7-437B-B419-F16CE4D463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2971800" y="2734247"/>
            <a:ext cx="914400" cy="914400"/>
          </a:xfrm>
          <a:prstGeom prst="rect">
            <a:avLst/>
          </a:prstGeom>
        </p:spPr>
      </p:pic>
    </p:spTree>
    <p:extLst>
      <p:ext uri="{BB962C8B-B14F-4D97-AF65-F5344CB8AC3E}">
        <p14:creationId xmlns:p14="http://schemas.microsoft.com/office/powerpoint/2010/main" val="194790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1C81D7-5BC1-4AEB-BDC9-EE4133A5394F}"/>
              </a:ext>
            </a:extLst>
          </p:cNvPr>
          <p:cNvSpPr>
            <a:spLocks noGrp="1"/>
          </p:cNvSpPr>
          <p:nvPr>
            <p:ph type="title"/>
          </p:nvPr>
        </p:nvSpPr>
        <p:spPr>
          <a:xfrm>
            <a:off x="763656" y="-24570"/>
            <a:ext cx="10515600" cy="1325563"/>
          </a:xfrm>
        </p:spPr>
        <p:txBody>
          <a:bodyPr/>
          <a:lstStyle/>
          <a:p>
            <a:r>
              <a:rPr lang="it-IT" dirty="0"/>
              <a:t>The Training Director</a:t>
            </a:r>
          </a:p>
        </p:txBody>
      </p:sp>
      <p:sp>
        <p:nvSpPr>
          <p:cNvPr id="4" name="Segnaposto contenuto 3">
            <a:extLst>
              <a:ext uri="{FF2B5EF4-FFF2-40B4-BE49-F238E27FC236}">
                <a16:creationId xmlns:a16="http://schemas.microsoft.com/office/drawing/2014/main" xmlns="" id="{235F2868-E594-4EF9-B279-208818C39D75}"/>
              </a:ext>
            </a:extLst>
          </p:cNvPr>
          <p:cNvSpPr>
            <a:spLocks noGrp="1"/>
          </p:cNvSpPr>
          <p:nvPr>
            <p:ph sz="half" idx="2"/>
          </p:nvPr>
        </p:nvSpPr>
        <p:spPr>
          <a:xfrm>
            <a:off x="583095" y="1454565"/>
            <a:ext cx="10333383" cy="4351338"/>
          </a:xfrm>
        </p:spPr>
        <p:txBody>
          <a:bodyPr/>
          <a:lstStyle/>
          <a:p>
            <a:pPr marL="0" indent="0" algn="ctr">
              <a:buNone/>
            </a:pPr>
            <a:r>
              <a:rPr lang="en-US" dirty="0"/>
              <a:t>The training director has a double responsibility:</a:t>
            </a:r>
          </a:p>
          <a:p>
            <a:pPr marL="0" indent="0" algn="ctr">
              <a:buNone/>
            </a:pPr>
            <a:endParaRPr lang="en-US" dirty="0"/>
          </a:p>
          <a:p>
            <a:pPr marL="0" indent="0" algn="ctr">
              <a:buNone/>
            </a:pPr>
            <a:endParaRPr lang="en-US" dirty="0"/>
          </a:p>
          <a:p>
            <a:pPr marL="0" indent="0">
              <a:buNone/>
            </a:pPr>
            <a:endParaRPr lang="it-IT" dirty="0"/>
          </a:p>
          <a:p>
            <a:endParaRPr lang="it-IT" dirty="0"/>
          </a:p>
        </p:txBody>
      </p:sp>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5</a:t>
            </a:fld>
            <a:endParaRPr lang="uk-UA"/>
          </a:p>
        </p:txBody>
      </p:sp>
      <p:sp>
        <p:nvSpPr>
          <p:cNvPr id="6" name="Oval 5">
            <a:extLst>
              <a:ext uri="{FF2B5EF4-FFF2-40B4-BE49-F238E27FC236}">
                <a16:creationId xmlns:a16="http://schemas.microsoft.com/office/drawing/2014/main" xmlns="" id="{5049FE25-8B91-4BD9-B2EB-597ABE541FE9}"/>
              </a:ext>
            </a:extLst>
          </p:cNvPr>
          <p:cNvSpPr/>
          <p:nvPr/>
        </p:nvSpPr>
        <p:spPr>
          <a:xfrm>
            <a:off x="2440263" y="2429082"/>
            <a:ext cx="1724025" cy="17240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Oval 6">
            <a:extLst>
              <a:ext uri="{FF2B5EF4-FFF2-40B4-BE49-F238E27FC236}">
                <a16:creationId xmlns:a16="http://schemas.microsoft.com/office/drawing/2014/main" xmlns="" id="{494D25F6-0675-46A9-A3C0-70B553D18005}"/>
              </a:ext>
            </a:extLst>
          </p:cNvPr>
          <p:cNvSpPr/>
          <p:nvPr/>
        </p:nvSpPr>
        <p:spPr>
          <a:xfrm>
            <a:off x="7297805" y="2357853"/>
            <a:ext cx="1724025" cy="17240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Content Placeholder 5">
            <a:extLst>
              <a:ext uri="{FF2B5EF4-FFF2-40B4-BE49-F238E27FC236}">
                <a16:creationId xmlns:a16="http://schemas.microsoft.com/office/drawing/2014/main" xmlns="" id="{E1278656-3D05-4077-8CEB-C2820D2E1F6C}"/>
              </a:ext>
            </a:extLst>
          </p:cNvPr>
          <p:cNvSpPr>
            <a:spLocks noGrp="1"/>
          </p:cNvSpPr>
          <p:nvPr>
            <p:ph sz="half" idx="1"/>
          </p:nvPr>
        </p:nvSpPr>
        <p:spPr>
          <a:xfrm>
            <a:off x="1478549" y="4231689"/>
            <a:ext cx="3647454" cy="1724025"/>
          </a:xfrm>
        </p:spPr>
        <p:txBody>
          <a:bodyPr>
            <a:normAutofit/>
          </a:bodyPr>
          <a:lstStyle/>
          <a:p>
            <a:pPr marL="0" indent="0" algn="ctr">
              <a:buNone/>
            </a:pPr>
            <a:r>
              <a:rPr lang="en-US" dirty="0"/>
              <a:t>Didactic leadership </a:t>
            </a:r>
            <a:r>
              <a:rPr lang="en-AU" sz="1800" dirty="0"/>
              <a:t> </a:t>
            </a:r>
            <a:endParaRPr lang="uk-UA" sz="1800" dirty="0"/>
          </a:p>
        </p:txBody>
      </p:sp>
      <p:sp>
        <p:nvSpPr>
          <p:cNvPr id="9" name="Content Placeholder 5">
            <a:extLst>
              <a:ext uri="{FF2B5EF4-FFF2-40B4-BE49-F238E27FC236}">
                <a16:creationId xmlns:a16="http://schemas.microsoft.com/office/drawing/2014/main" xmlns="" id="{5AF19BC9-36AE-40BC-964A-FE743D8CF355}"/>
              </a:ext>
            </a:extLst>
          </p:cNvPr>
          <p:cNvSpPr txBox="1">
            <a:spLocks/>
          </p:cNvSpPr>
          <p:nvPr/>
        </p:nvSpPr>
        <p:spPr>
          <a:xfrm>
            <a:off x="6021456" y="4231690"/>
            <a:ext cx="3000374" cy="172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uk-UA" sz="1800" dirty="0"/>
          </a:p>
        </p:txBody>
      </p:sp>
      <p:sp>
        <p:nvSpPr>
          <p:cNvPr id="10" name="Rettangolo 9">
            <a:extLst>
              <a:ext uri="{FF2B5EF4-FFF2-40B4-BE49-F238E27FC236}">
                <a16:creationId xmlns:a16="http://schemas.microsoft.com/office/drawing/2014/main" xmlns="" id="{696BE547-7E3A-4B59-8F95-C19617443DBB}"/>
              </a:ext>
            </a:extLst>
          </p:cNvPr>
          <p:cNvSpPr/>
          <p:nvPr/>
        </p:nvSpPr>
        <p:spPr>
          <a:xfrm>
            <a:off x="6248073" y="4090208"/>
            <a:ext cx="4003019" cy="658835"/>
          </a:xfrm>
          <a:prstGeom prst="rect">
            <a:avLst/>
          </a:prstGeom>
        </p:spPr>
        <p:txBody>
          <a:bodyPr wrap="none">
            <a:spAutoFit/>
          </a:bodyPr>
          <a:lstStyle/>
          <a:p>
            <a:pPr lvl="0">
              <a:lnSpc>
                <a:spcPct val="150000"/>
              </a:lnSpc>
              <a:spcAft>
                <a:spcPts val="800"/>
              </a:spcAft>
            </a:pPr>
            <a:r>
              <a:rPr lang="en-US" sz="2800" dirty="0">
                <a:latin typeface="Arial" panose="020B0604020202020204" pitchFamily="34" charset="0"/>
                <a:ea typeface="Cambria" panose="02040503050406030204" pitchFamily="18" charset="0"/>
                <a:cs typeface="Cambria" panose="02040503050406030204" pitchFamily="18" charset="0"/>
              </a:rPr>
              <a:t>Administrative oversight</a:t>
            </a:r>
            <a:endParaRPr lang="it-IT" sz="2800" dirty="0">
              <a:latin typeface="Cambria" panose="02040503050406030204" pitchFamily="18" charset="0"/>
              <a:ea typeface="Cambria" panose="02040503050406030204" pitchFamily="18" charset="0"/>
              <a:cs typeface="Cambria" panose="02040503050406030204" pitchFamily="18" charset="0"/>
            </a:endParaRPr>
          </a:p>
        </p:txBody>
      </p:sp>
      <p:pic>
        <p:nvPicPr>
          <p:cNvPr id="12" name="Elemento grafico 11" descr="Occhio">
            <a:extLst>
              <a:ext uri="{FF2B5EF4-FFF2-40B4-BE49-F238E27FC236}">
                <a16:creationId xmlns:a16="http://schemas.microsoft.com/office/drawing/2014/main" xmlns="" id="{D2FD3F70-37A6-4CB2-891B-BB6F8AE562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02617" y="2714443"/>
            <a:ext cx="914400" cy="914400"/>
          </a:xfrm>
          <a:prstGeom prst="rect">
            <a:avLst/>
          </a:prstGeom>
        </p:spPr>
      </p:pic>
      <p:pic>
        <p:nvPicPr>
          <p:cNvPr id="14" name="Elemento grafico 13" descr="Lavagna">
            <a:extLst>
              <a:ext uri="{FF2B5EF4-FFF2-40B4-BE49-F238E27FC236}">
                <a16:creationId xmlns:a16="http://schemas.microsoft.com/office/drawing/2014/main" xmlns="" id="{59550054-80B5-41D5-A3AA-5007503EDD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45076" y="2833895"/>
            <a:ext cx="914400" cy="914400"/>
          </a:xfrm>
          <a:prstGeom prst="rect">
            <a:avLst/>
          </a:prstGeom>
        </p:spPr>
      </p:pic>
    </p:spTree>
    <p:extLst>
      <p:ext uri="{BB962C8B-B14F-4D97-AF65-F5344CB8AC3E}">
        <p14:creationId xmlns:p14="http://schemas.microsoft.com/office/powerpoint/2010/main" val="48526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9E5E5C-9804-4BD6-A0CA-480A4BCF49C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Tasks</a:t>
            </a:r>
          </a:p>
        </p:txBody>
      </p:sp>
      <p:sp>
        <p:nvSpPr>
          <p:cNvPr id="3" name="Segnaposto contenuto 2">
            <a:extLst>
              <a:ext uri="{FF2B5EF4-FFF2-40B4-BE49-F238E27FC236}">
                <a16:creationId xmlns:a16="http://schemas.microsoft.com/office/drawing/2014/main" xmlns="" id="{3C7CDD08-639A-4872-B112-FED6427FD70D}"/>
              </a:ext>
            </a:extLst>
          </p:cNvPr>
          <p:cNvSpPr>
            <a:spLocks noGrp="1"/>
          </p:cNvSpPr>
          <p:nvPr>
            <p:ph sz="half" idx="1"/>
          </p:nvPr>
        </p:nvSpPr>
        <p:spPr>
          <a:xfrm>
            <a:off x="762000" y="1903228"/>
            <a:ext cx="5476988" cy="3751710"/>
          </a:xfrm>
        </p:spPr>
        <p:txBody>
          <a:bodyPr vert="horz" lIns="91440" tIns="45720" rIns="91440" bIns="45720" rtlCol="0" anchor="t">
            <a:normAutofit fontScale="92500" lnSpcReduction="20000"/>
          </a:bodyPr>
          <a:lstStyle/>
          <a:p>
            <a:pPr lvl="0"/>
            <a:r>
              <a:rPr lang="en-US" sz="2400" dirty="0"/>
              <a:t>Plan and prepare the course</a:t>
            </a:r>
          </a:p>
          <a:p>
            <a:pPr lvl="0"/>
            <a:r>
              <a:rPr lang="en-US" sz="2400" dirty="0"/>
              <a:t>Select and coordinate the training team and external speakers</a:t>
            </a:r>
          </a:p>
          <a:p>
            <a:pPr lvl="0"/>
            <a:r>
              <a:rPr lang="en-US" sz="2400" dirty="0"/>
              <a:t>Ensure the quality and conduct the evaluation</a:t>
            </a:r>
          </a:p>
          <a:p>
            <a:pPr lvl="0"/>
            <a:r>
              <a:rPr lang="en-US" sz="2400" dirty="0"/>
              <a:t>Present during the opening and closing sessions</a:t>
            </a:r>
          </a:p>
          <a:p>
            <a:pPr lvl="0"/>
            <a:r>
              <a:rPr lang="en-US" sz="2400" dirty="0"/>
              <a:t>Plan the follow-up</a:t>
            </a:r>
          </a:p>
          <a:p>
            <a:pPr lvl="0"/>
            <a:r>
              <a:rPr lang="en-US" sz="2400" dirty="0"/>
              <a:t>Oversight the logistic aspects</a:t>
            </a:r>
          </a:p>
          <a:p>
            <a:pPr lvl="0"/>
            <a:r>
              <a:rPr lang="en-US" sz="2400" dirty="0"/>
              <a:t>Ensure the course runs smoothly and in accordance with the timetable planned</a:t>
            </a:r>
          </a:p>
          <a:p>
            <a:endParaRPr lang="en-US" sz="2400" dirty="0"/>
          </a:p>
        </p:txBody>
      </p:sp>
      <p:sp>
        <p:nvSpPr>
          <p:cNvPr id="28" name="Freeform: Shape 2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xmlns="" id="{A9F92F27-21C2-49B7-BE0F-FB8053F48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0338197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4400" kern="1200" dirty="0">
                <a:solidFill>
                  <a:srgbClr val="1250A9"/>
                </a:solidFill>
                <a:latin typeface="+mj-lt"/>
                <a:ea typeface="+mj-ea"/>
                <a:cs typeface="+mj-cs"/>
              </a:rPr>
              <a:t>Tips &amp; Tricks</a:t>
            </a:r>
          </a:p>
        </p:txBody>
      </p:sp>
      <p:cxnSp>
        <p:nvCxnSpPr>
          <p:cNvPr id="21" name="Straight Connector 20">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3795825" y="2275681"/>
            <a:ext cx="7623544" cy="4028593"/>
          </a:xfrm>
        </p:spPr>
        <p:txBody>
          <a:bodyPr vert="horz" lIns="91440" tIns="45720" rIns="91440" bIns="45720" rtlCol="0">
            <a:normAutofit/>
          </a:bodyPr>
          <a:lstStyle/>
          <a:p>
            <a:pPr lvl="0"/>
            <a:r>
              <a:rPr lang="en-US" sz="2200" dirty="0"/>
              <a:t>Be a </a:t>
            </a:r>
            <a:r>
              <a:rPr lang="en-US" sz="2200" b="1" dirty="0">
                <a:solidFill>
                  <a:srgbClr val="1250A9"/>
                </a:solidFill>
              </a:rPr>
              <a:t>problem solver</a:t>
            </a:r>
            <a:endParaRPr lang="it-IT" sz="2200" b="1" dirty="0">
              <a:solidFill>
                <a:srgbClr val="1250A9"/>
              </a:solidFill>
            </a:endParaRPr>
          </a:p>
          <a:p>
            <a:pPr lvl="0"/>
            <a:r>
              <a:rPr lang="en-US" sz="2200" dirty="0"/>
              <a:t>Collect as much </a:t>
            </a:r>
            <a:r>
              <a:rPr lang="en-US" sz="2200" b="1" dirty="0">
                <a:solidFill>
                  <a:srgbClr val="1250A9"/>
                </a:solidFill>
              </a:rPr>
              <a:t>information</a:t>
            </a:r>
            <a:r>
              <a:rPr lang="en-US" sz="2200" dirty="0"/>
              <a:t> as possible before the course </a:t>
            </a:r>
          </a:p>
          <a:p>
            <a:pPr lvl="0"/>
            <a:r>
              <a:rPr lang="en-US" sz="2200" dirty="0"/>
              <a:t>Make sure the </a:t>
            </a:r>
            <a:r>
              <a:rPr lang="en-US" sz="2200" b="1" dirty="0">
                <a:solidFill>
                  <a:srgbClr val="1250A9"/>
                </a:solidFill>
              </a:rPr>
              <a:t>timetable is flexible </a:t>
            </a:r>
            <a:r>
              <a:rPr lang="en-US" sz="2200" dirty="0"/>
              <a:t>enough to be changed according to needs</a:t>
            </a:r>
            <a:endParaRPr lang="it-IT" sz="2200" dirty="0"/>
          </a:p>
          <a:p>
            <a:pPr lvl="0"/>
            <a:r>
              <a:rPr lang="en-US" sz="2200" dirty="0"/>
              <a:t>Plan a </a:t>
            </a:r>
            <a:r>
              <a:rPr lang="en-US" sz="2200" b="1" dirty="0">
                <a:solidFill>
                  <a:srgbClr val="1250A9"/>
                </a:solidFill>
              </a:rPr>
              <a:t>preparation day </a:t>
            </a:r>
            <a:r>
              <a:rPr lang="en-US" sz="2200" dirty="0"/>
              <a:t>for the trainers and the facilitators</a:t>
            </a:r>
          </a:p>
          <a:p>
            <a:pPr lvl="0"/>
            <a:r>
              <a:rPr lang="en-US" sz="2200" dirty="0"/>
              <a:t>Delegate and appoint </a:t>
            </a:r>
            <a:r>
              <a:rPr lang="en-US" sz="2200" b="1" dirty="0">
                <a:solidFill>
                  <a:srgbClr val="1250A9"/>
                </a:solidFill>
              </a:rPr>
              <a:t>well defined roles </a:t>
            </a:r>
          </a:p>
          <a:p>
            <a:pPr lvl="0"/>
            <a:r>
              <a:rPr lang="en-US" sz="2200" dirty="0"/>
              <a:t>Plan </a:t>
            </a:r>
            <a:r>
              <a:rPr lang="en-US" sz="2200" b="1" dirty="0">
                <a:solidFill>
                  <a:srgbClr val="1250A9"/>
                </a:solidFill>
              </a:rPr>
              <a:t>daily meetings </a:t>
            </a:r>
            <a:r>
              <a:rPr lang="en-US" sz="2200" dirty="0"/>
              <a:t>with trainers and facilitators</a:t>
            </a:r>
          </a:p>
          <a:p>
            <a:pPr lvl="0"/>
            <a:r>
              <a:rPr lang="en-US" sz="2200" dirty="0"/>
              <a:t>Give trainers and facilitators </a:t>
            </a:r>
            <a:r>
              <a:rPr lang="en-US" sz="2200" b="1" dirty="0">
                <a:solidFill>
                  <a:srgbClr val="1250A9"/>
                </a:solidFill>
              </a:rPr>
              <a:t>feedbacks</a:t>
            </a:r>
            <a:r>
              <a:rPr lang="en-US" sz="2200" dirty="0"/>
              <a:t> on their performance</a:t>
            </a:r>
            <a:endParaRPr lang="it-IT" sz="2200" dirty="0"/>
          </a:p>
          <a:p>
            <a:endParaRPr lang="en-US" sz="2200" dirty="0"/>
          </a:p>
        </p:txBody>
      </p:sp>
      <p:sp>
        <p:nvSpPr>
          <p:cNvPr id="5" name="Segnaposto numero diapositiva 4">
            <a:extLst>
              <a:ext uri="{FF2B5EF4-FFF2-40B4-BE49-F238E27FC236}">
                <a16:creationId xmlns:a16="http://schemas.microsoft.com/office/drawing/2014/main" xmlns="" id="{69142181-17F6-462B-9F28-E441B4EAB751}"/>
              </a:ext>
            </a:extLst>
          </p:cNvPr>
          <p:cNvSpPr>
            <a:spLocks noGrp="1"/>
          </p:cNvSpPr>
          <p:nvPr>
            <p:ph type="sldNum" sz="quarter" idx="12"/>
          </p:nvPr>
        </p:nvSpPr>
        <p:spPr>
          <a:xfrm>
            <a:off x="10330903" y="6217920"/>
            <a:ext cx="914400" cy="365125"/>
          </a:xfrm>
          <a:prstGeom prst="ellipse">
            <a:avLst/>
          </a:prstGeom>
        </p:spPr>
        <p:txBody>
          <a:bodyPr vert="horz" lIns="91440" tIns="45720" rIns="91440" bIns="45720" rtlCol="0" anchor="ctr">
            <a:normAutofit/>
          </a:bodyPr>
          <a:lstStyle/>
          <a:p>
            <a:pPr algn="r">
              <a:lnSpc>
                <a:spcPct val="90000"/>
              </a:lnSpc>
              <a:spcAft>
                <a:spcPts val="600"/>
              </a:spcAft>
            </a:pPr>
            <a:fld id="{03E55565-F195-45AE-A8B0-E2C07D5DAE07}" type="slidenum">
              <a:rPr lang="en-US" sz="1200">
                <a:solidFill>
                  <a:prstClr val="black">
                    <a:lumMod val="50000"/>
                    <a:lumOff val="50000"/>
                  </a:prstClr>
                </a:solidFill>
              </a:rPr>
              <a:pPr algn="r">
                <a:lnSpc>
                  <a:spcPct val="90000"/>
                </a:lnSpc>
                <a:spcAft>
                  <a:spcPts val="600"/>
                </a:spcAft>
              </a:pPr>
              <a:t>7</a:t>
            </a:fld>
            <a:endParaRPr lang="en-US" sz="1200">
              <a:solidFill>
                <a:prstClr val="black">
                  <a:lumMod val="50000"/>
                  <a:lumOff val="50000"/>
                </a:prstClr>
              </a:solidFill>
            </a:endParaRPr>
          </a:p>
        </p:txBody>
      </p:sp>
      <p:pic>
        <p:nvPicPr>
          <p:cNvPr id="6" name="Elemento grafico 5" descr="Persona con idea">
            <a:extLst>
              <a:ext uri="{FF2B5EF4-FFF2-40B4-BE49-F238E27FC236}">
                <a16:creationId xmlns:a16="http://schemas.microsoft.com/office/drawing/2014/main" xmlns="" id="{E33D57C9-52A3-45BA-838E-94A78DE3A0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5362" y="2671453"/>
            <a:ext cx="2909439" cy="2909439"/>
          </a:xfrm>
          <a:prstGeom prst="rect">
            <a:avLst/>
          </a:prstGeom>
        </p:spPr>
      </p:pic>
    </p:spTree>
    <p:extLst>
      <p:ext uri="{BB962C8B-B14F-4D97-AF65-F5344CB8AC3E}">
        <p14:creationId xmlns:p14="http://schemas.microsoft.com/office/powerpoint/2010/main" val="16637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Requirements</a:t>
            </a: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762000" y="2279018"/>
            <a:ext cx="5314543" cy="3375920"/>
          </a:xfrm>
        </p:spPr>
        <p:txBody>
          <a:bodyPr vert="horz" lIns="91440" tIns="45720" rIns="91440" bIns="45720" rtlCol="0" anchor="t">
            <a:normAutofit/>
          </a:bodyPr>
          <a:lstStyle/>
          <a:p>
            <a:pPr lvl="0"/>
            <a:r>
              <a:rPr lang="en-US" sz="2200" dirty="0"/>
              <a:t>Extensive experience as a trainer and a facilitator</a:t>
            </a:r>
          </a:p>
          <a:p>
            <a:pPr lvl="0"/>
            <a:r>
              <a:rPr lang="en-US" sz="2200" dirty="0"/>
              <a:t>Excellent knowledge of the training contents</a:t>
            </a:r>
          </a:p>
          <a:p>
            <a:pPr lvl="0"/>
            <a:r>
              <a:rPr lang="en-US" sz="2200" dirty="0"/>
              <a:t>Good planning and organizational skills</a:t>
            </a:r>
          </a:p>
          <a:p>
            <a:pPr lvl="0"/>
            <a:r>
              <a:rPr lang="en-US" sz="2200" dirty="0"/>
              <a:t>Good management skills</a:t>
            </a:r>
          </a:p>
          <a:p>
            <a:endParaRPr lang="en-US" sz="1800" dirty="0"/>
          </a:p>
        </p:txBody>
      </p:sp>
      <p:sp>
        <p:nvSpPr>
          <p:cNvPr id="35" name="Freeform: Shape 34">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Elemento grafico 8" descr="Badge dipendente">
            <a:extLst>
              <a:ext uri="{FF2B5EF4-FFF2-40B4-BE49-F238E27FC236}">
                <a16:creationId xmlns:a16="http://schemas.microsoft.com/office/drawing/2014/main" xmlns="" id="{5A28AB8C-C361-4F09-8123-775234B4BB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13077" y="321264"/>
            <a:ext cx="3915507" cy="3915507"/>
          </a:xfrm>
          <a:prstGeom prst="rect">
            <a:avLst/>
          </a:prstGeom>
        </p:spPr>
      </p:pic>
    </p:spTree>
    <p:extLst>
      <p:ext uri="{BB962C8B-B14F-4D97-AF65-F5344CB8AC3E}">
        <p14:creationId xmlns:p14="http://schemas.microsoft.com/office/powerpoint/2010/main" val="1746623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1C81D7-5BC1-4AEB-BDC9-EE4133A5394F}"/>
              </a:ext>
            </a:extLst>
          </p:cNvPr>
          <p:cNvSpPr>
            <a:spLocks noGrp="1"/>
          </p:cNvSpPr>
          <p:nvPr>
            <p:ph type="title"/>
          </p:nvPr>
        </p:nvSpPr>
        <p:spPr>
          <a:xfrm>
            <a:off x="763656" y="-24570"/>
            <a:ext cx="10515600" cy="1325563"/>
          </a:xfrm>
        </p:spPr>
        <p:txBody>
          <a:bodyPr/>
          <a:lstStyle/>
          <a:p>
            <a:r>
              <a:rPr lang="it-IT" dirty="0"/>
              <a:t>The Trainer</a:t>
            </a:r>
          </a:p>
        </p:txBody>
      </p:sp>
      <p:sp>
        <p:nvSpPr>
          <p:cNvPr id="4" name="Segnaposto contenuto 3">
            <a:extLst>
              <a:ext uri="{FF2B5EF4-FFF2-40B4-BE49-F238E27FC236}">
                <a16:creationId xmlns:a16="http://schemas.microsoft.com/office/drawing/2014/main" xmlns="" id="{235F2868-E594-4EF9-B279-208818C39D75}"/>
              </a:ext>
            </a:extLst>
          </p:cNvPr>
          <p:cNvSpPr>
            <a:spLocks noGrp="1"/>
          </p:cNvSpPr>
          <p:nvPr>
            <p:ph sz="half" idx="2"/>
          </p:nvPr>
        </p:nvSpPr>
        <p:spPr>
          <a:xfrm>
            <a:off x="583095" y="1454565"/>
            <a:ext cx="10333383" cy="4351338"/>
          </a:xfrm>
        </p:spPr>
        <p:txBody>
          <a:bodyPr/>
          <a:lstStyle/>
          <a:p>
            <a:pPr marL="0" indent="0">
              <a:buNone/>
            </a:pPr>
            <a:r>
              <a:rPr lang="en-US" dirty="0"/>
              <a:t>The role of the trainer is to </a:t>
            </a:r>
            <a:r>
              <a:rPr lang="en-US" b="1" dirty="0">
                <a:solidFill>
                  <a:srgbClr val="1250A9"/>
                </a:solidFill>
              </a:rPr>
              <a:t>deliver the course content </a:t>
            </a:r>
            <a:r>
              <a:rPr lang="en-US" dirty="0"/>
              <a:t>in the most effective way, </a:t>
            </a:r>
            <a:r>
              <a:rPr lang="en-US" b="1" dirty="0">
                <a:solidFill>
                  <a:srgbClr val="1250A9"/>
                </a:solidFill>
              </a:rPr>
              <a:t>leading</a:t>
            </a:r>
            <a:r>
              <a:rPr lang="en-US" dirty="0"/>
              <a:t> the participants through a series of planned activities and </a:t>
            </a:r>
            <a:r>
              <a:rPr lang="en-US" b="1" dirty="0">
                <a:solidFill>
                  <a:srgbClr val="1250A9"/>
                </a:solidFill>
              </a:rPr>
              <a:t>monitoring</a:t>
            </a:r>
            <a:r>
              <a:rPr lang="en-US" dirty="0"/>
              <a:t> their progress.</a:t>
            </a:r>
          </a:p>
          <a:p>
            <a:pPr marL="0" indent="0">
              <a:buNone/>
            </a:pPr>
            <a:endParaRPr lang="en-US" dirty="0"/>
          </a:p>
          <a:p>
            <a:pPr marL="0" indent="0">
              <a:buNone/>
            </a:pPr>
            <a:endParaRPr lang="en-US" dirty="0"/>
          </a:p>
          <a:p>
            <a:pPr marL="0" indent="0">
              <a:buNone/>
            </a:pPr>
            <a:r>
              <a:rPr lang="en-US" dirty="0"/>
              <a:t>The trainer fixes the </a:t>
            </a:r>
            <a:r>
              <a:rPr lang="en-US" b="1" dirty="0">
                <a:solidFill>
                  <a:srgbClr val="1250A9"/>
                </a:solidFill>
              </a:rPr>
              <a:t>instructional objectives </a:t>
            </a:r>
            <a:r>
              <a:rPr lang="en-US" dirty="0"/>
              <a:t>of the course and decides which </a:t>
            </a:r>
            <a:r>
              <a:rPr lang="en-US" b="1" dirty="0">
                <a:solidFill>
                  <a:srgbClr val="1250A9"/>
                </a:solidFill>
              </a:rPr>
              <a:t>learning techniques </a:t>
            </a:r>
            <a:r>
              <a:rPr lang="en-US" dirty="0"/>
              <a:t>to apply in order to reach the learning goals.</a:t>
            </a:r>
          </a:p>
          <a:p>
            <a:pPr marL="0" indent="0" algn="ctr">
              <a:buNone/>
            </a:pPr>
            <a:endParaRPr lang="en-US" dirty="0"/>
          </a:p>
          <a:p>
            <a:pPr marL="0" indent="0">
              <a:buNone/>
            </a:pPr>
            <a:endParaRPr lang="it-IT" dirty="0"/>
          </a:p>
          <a:p>
            <a:endParaRPr lang="it-IT" dirty="0"/>
          </a:p>
        </p:txBody>
      </p:sp>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p:txBody>
          <a:bodyPr/>
          <a:lstStyle/>
          <a:p>
            <a:fld id="{03E55565-F195-45AE-A8B0-E2C07D5DAE07}" type="slidenum">
              <a:rPr lang="uk-UA" smtClean="0"/>
              <a:t>9</a:t>
            </a:fld>
            <a:endParaRPr lang="uk-UA"/>
          </a:p>
        </p:txBody>
      </p:sp>
      <p:sp>
        <p:nvSpPr>
          <p:cNvPr id="9" name="Content Placeholder 5">
            <a:extLst>
              <a:ext uri="{FF2B5EF4-FFF2-40B4-BE49-F238E27FC236}">
                <a16:creationId xmlns:a16="http://schemas.microsoft.com/office/drawing/2014/main" xmlns="" id="{5AF19BC9-36AE-40BC-964A-FE743D8CF355}"/>
              </a:ext>
            </a:extLst>
          </p:cNvPr>
          <p:cNvSpPr txBox="1">
            <a:spLocks/>
          </p:cNvSpPr>
          <p:nvPr/>
        </p:nvSpPr>
        <p:spPr>
          <a:xfrm>
            <a:off x="6021456" y="4231690"/>
            <a:ext cx="3000374" cy="172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uk-UA" sz="1800" dirty="0"/>
          </a:p>
        </p:txBody>
      </p:sp>
    </p:spTree>
    <p:extLst>
      <p:ext uri="{BB962C8B-B14F-4D97-AF65-F5344CB8AC3E}">
        <p14:creationId xmlns:p14="http://schemas.microsoft.com/office/powerpoint/2010/main" val="899058487"/>
      </p:ext>
    </p:extLst>
  </p:cSld>
  <p:clrMapOvr>
    <a:masterClrMapping/>
  </p:clrMapOvr>
</p:sld>
</file>

<file path=ppt/theme/theme1.xml><?xml version="1.0" encoding="utf-8"?>
<a:theme xmlns:a="http://schemas.openxmlformats.org/drawingml/2006/main" name="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1261</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vt:lpstr>
      <vt:lpstr>Office Theme</vt:lpstr>
      <vt:lpstr>DEFINING FACULTY &amp; PARTICIPANT ROLE MANAGEMENT</vt:lpstr>
      <vt:lpstr>Defining roles</vt:lpstr>
      <vt:lpstr>PowerPoint Presentation</vt:lpstr>
      <vt:lpstr>PowerPoint Presentation</vt:lpstr>
      <vt:lpstr>The Training Director</vt:lpstr>
      <vt:lpstr>Tasks</vt:lpstr>
      <vt:lpstr>Tips &amp; Tricks</vt:lpstr>
      <vt:lpstr>Requirements</vt:lpstr>
      <vt:lpstr>The Trainer</vt:lpstr>
      <vt:lpstr>Tasks</vt:lpstr>
      <vt:lpstr>Tips &amp; Tricks</vt:lpstr>
      <vt:lpstr>Requirements</vt:lpstr>
      <vt:lpstr>The Facilitator</vt:lpstr>
      <vt:lpstr>PowerPoint Presentation</vt:lpstr>
      <vt:lpstr>Tasks</vt:lpstr>
      <vt:lpstr>Tips &amp; Tricks</vt:lpstr>
      <vt:lpstr>Requirements</vt:lpstr>
      <vt:lpstr>PowerPoint Presentation</vt:lpstr>
      <vt:lpstr>PowerPoint Presentation</vt:lpstr>
      <vt:lpstr>PowerPoint Presentation</vt:lpstr>
      <vt:lpstr>PowerPoint Presentation</vt:lpstr>
      <vt:lpstr>PowerPoint Presentation</vt:lpstr>
      <vt:lpstr>Tips &amp; Tricks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FACULTY &amp; PARTICIPANT ROLE MANAGEMENT</dc:title>
  <dc:creator>Monica</dc:creator>
  <cp:lastModifiedBy>Daniela</cp:lastModifiedBy>
  <cp:revision>9</cp:revision>
  <dcterms:created xsi:type="dcterms:W3CDTF">2019-07-11T12:57:52Z</dcterms:created>
  <dcterms:modified xsi:type="dcterms:W3CDTF">2019-08-28T18:46:31Z</dcterms:modified>
</cp:coreProperties>
</file>